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70" r:id="rId2"/>
  </p:sldMasterIdLst>
  <p:notesMasterIdLst>
    <p:notesMasterId r:id="rId20"/>
  </p:notesMasterIdLst>
  <p:sldIdLst>
    <p:sldId id="256" r:id="rId3"/>
    <p:sldId id="261" r:id="rId4"/>
    <p:sldId id="257" r:id="rId5"/>
    <p:sldId id="272" r:id="rId6"/>
    <p:sldId id="273" r:id="rId7"/>
    <p:sldId id="276" r:id="rId8"/>
    <p:sldId id="278" r:id="rId9"/>
    <p:sldId id="259" r:id="rId10"/>
    <p:sldId id="279" r:id="rId11"/>
    <p:sldId id="265" r:id="rId12"/>
    <p:sldId id="269" r:id="rId13"/>
    <p:sldId id="280" r:id="rId14"/>
    <p:sldId id="281" r:id="rId15"/>
    <p:sldId id="282" r:id="rId16"/>
    <p:sldId id="283" r:id="rId17"/>
    <p:sldId id="27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122" autoAdjust="0"/>
  </p:normalViewPr>
  <p:slideViewPr>
    <p:cSldViewPr snapToGrid="0">
      <p:cViewPr varScale="1">
        <p:scale>
          <a:sx n="56" d="100"/>
          <a:sy n="56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8984D-3E8F-400B-A533-B62D38E739AA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63DA8-BBE5-466B-A929-1A5569E824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3DA8-BBE5-466B-A929-1A5569E824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3DA8-BBE5-466B-A929-1A5569E82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Mention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net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metering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works</a:t>
            </a:r>
            <a:r>
              <a:rPr lang="es-MX" baseline="0" dirty="0" smtClean="0"/>
              <a:t> in </a:t>
            </a:r>
            <a:r>
              <a:rPr lang="es-MX" baseline="0" dirty="0" err="1" smtClean="0"/>
              <a:t>Mexico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3DA8-BBE5-466B-A929-1A5569E82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3DA8-BBE5-466B-A929-1A5569E82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9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err="1" smtClean="0"/>
              <a:t>Only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around</a:t>
            </a:r>
            <a:r>
              <a:rPr lang="es-MX" baseline="0" dirty="0" smtClean="0"/>
              <a:t> 200k </a:t>
            </a:r>
            <a:r>
              <a:rPr lang="es-MX" baseline="0" dirty="0" err="1" smtClean="0"/>
              <a:t>from</a:t>
            </a:r>
            <a:r>
              <a:rPr lang="es-MX" baseline="0" dirty="0" smtClean="0"/>
              <a:t> North </a:t>
            </a:r>
            <a:r>
              <a:rPr lang="es-MX" baseline="0" dirty="0" err="1" smtClean="0"/>
              <a:t>America</a:t>
            </a:r>
            <a:r>
              <a:rPr lang="es-MX" baseline="0" dirty="0" smtClean="0"/>
              <a:t>. And 194 are </a:t>
            </a:r>
            <a:r>
              <a:rPr lang="es-MX" baseline="0" dirty="0" err="1" smtClean="0"/>
              <a:t>from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US. </a:t>
            </a:r>
          </a:p>
          <a:p>
            <a:r>
              <a:rPr lang="es-MX" baseline="0" dirty="0" err="1" smtClean="0"/>
              <a:t>Mexico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not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producint</a:t>
            </a:r>
            <a:r>
              <a:rPr lang="es-MX" baseline="0" dirty="0" smtClean="0"/>
              <a:t> significan </a:t>
            </a:r>
            <a:r>
              <a:rPr lang="es-MX" baseline="0" dirty="0" err="1" smtClean="0"/>
              <a:t>amounts</a:t>
            </a:r>
            <a:endParaRPr lang="es-MX" baseline="0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3DA8-BBE5-466B-A929-1A5569E824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9B0D-B1FB-4833-8BFD-4C21F0360209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4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80E-AD25-4B8C-9DD9-532DC0FC8471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3849-2D0C-4A8D-8C88-5B5BB8019949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841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6FA3-2833-4A53-8D0E-0FFA6BC1EA45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9D1D-5A49-4411-B9CF-359294EF86E8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73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7E24-2238-4F50-B7F3-82ACF2223E03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BC7C-2692-472F-9D44-645FFC767A9B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18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FA25F-8235-4CDC-90E0-E5E0AAA674B7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1CD5-4870-441C-B95C-C5CC5A4D9B16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D710-4C38-486E-863D-91A9AE7D3795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7166-4674-4A41-8F7D-1620E9C932CC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0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5C83-61F2-43C8-B460-C0A44E05C39C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0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A86D-93E9-42E6-AC77-FCCF4F015FEE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71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5427-6A70-47D8-BE01-57C55393AAE1}" type="datetime1">
              <a:rPr lang="en-US" smtClean="0"/>
              <a:t>04-Nov-16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3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B746-DE50-493E-A0E0-E9710EA858F0}" type="datetime1">
              <a:rPr lang="en-US" smtClean="0"/>
              <a:t>04-Nov-16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D663-E4D4-4840-B06F-889609E5F06D}" type="datetime1">
              <a:rPr lang="en-US" smtClean="0"/>
              <a:t>04-Nov-16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8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CE06-8711-4E58-A987-C39C8799990C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5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5FBA-B5F2-45AC-B10B-1CF2FF1D18CC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A3F-38A5-49C4-A0A6-2AFD76D17EB1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6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F1-DA54-4302-9922-8D9E513417A2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853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DF6-DCFF-4106-B8D4-E93C0F249405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6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8150-7C3E-4837-AA9A-CCF6ACA8CB38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25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5C2-75F9-443B-8C49-3734BCF93B4C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1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7311-D4F8-41E9-9F46-1BA6DB6431BB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0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BCA3-58F0-45C2-8D51-AC24700DBD3C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9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4E4F-CA74-48B2-B3B0-8297CBF3B048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DE15-4697-4941-B4F5-2D294F89A6C7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F243-3239-43A5-90F4-633CE971AAA7}" type="datetime1">
              <a:rPr lang="en-US" smtClean="0"/>
              <a:t>04-Nov-16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CF58-1C8B-487A-9857-2F63F777412C}" type="datetime1">
              <a:rPr lang="en-US" smtClean="0"/>
              <a:t>04-Nov-16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4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37DB-79FE-4495-BA62-D60B5601A6B5}" type="datetime1">
              <a:rPr lang="en-US" smtClean="0"/>
              <a:t>04-Nov-16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55C6-530C-48EB-8D0E-6162F4E6551A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FC16-5CA4-459D-9AAA-9107E945F302}" type="datetime1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F107-4AC3-467B-BFC8-213265A7CB68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6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CAFC-7FCD-4992-9957-01097374D10A}" type="datetime1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B7FAA-CC85-4B63-AB20-5203AB8C84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ren.com/solar-energy-solutions/solar-pv-solutions/grid-interactive-srtpv-system/" TargetMode="External"/><Relationship Id="rId7" Type="http://schemas.openxmlformats.org/officeDocument/2006/relationships/hyperlink" Target="http://www.ren21.net/wp-content/uploads/2016/06/GSR_2016_Full_Report.pdf" TargetMode="External"/><Relationship Id="rId2" Type="http://schemas.openxmlformats.org/officeDocument/2006/relationships/hyperlink" Target="http://energyeducation.ca/encyclopedia/Photovoltaic_effect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researchgate.net/figure/275364910_fig9_Fig-9-Energy-payback-time-for-seven-PV-modules-P-1-represents-the-TiO-2-perovskite" TargetMode="External"/><Relationship Id="rId5" Type="http://schemas.openxmlformats.org/officeDocument/2006/relationships/hyperlink" Target="http://www.borgenergy.com/monocrystalline-solar-panel/" TargetMode="External"/><Relationship Id="rId4" Type="http://schemas.openxmlformats.org/officeDocument/2006/relationships/hyperlink" Target="http://www.crses.sun.ac.za/technologies-sol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Photovoltaic (PV) Energy</a:t>
            </a:r>
            <a:br>
              <a:rPr lang="en-US" dirty="0" smtClean="0"/>
            </a:br>
            <a:r>
              <a:rPr lang="en-US" dirty="0" smtClean="0"/>
              <a:t>A General Overview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MSc</a:t>
            </a:r>
            <a:r>
              <a:rPr lang="es-MX" dirty="0" smtClean="0"/>
              <a:t> David Martínez Biro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Payback Time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806" y="2390778"/>
            <a:ext cx="8596668" cy="388077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PV systems have a 25 years lifespan</a:t>
            </a: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8356087" y="50877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(7)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70" y="1374246"/>
            <a:ext cx="6477000" cy="42672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Market</a:t>
            </a:r>
            <a:r>
              <a:rPr lang="es-MX" dirty="0" smtClean="0"/>
              <a:t> </a:t>
            </a:r>
            <a:r>
              <a:rPr lang="es-MX" dirty="0" err="1" smtClean="0"/>
              <a:t>Tendencies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04982"/>
            <a:ext cx="8596668" cy="3880773"/>
          </a:xfrm>
        </p:spPr>
        <p:txBody>
          <a:bodyPr/>
          <a:lstStyle/>
          <a:p>
            <a:r>
              <a:rPr lang="es-MX" dirty="0" smtClean="0"/>
              <a:t>PV module </a:t>
            </a:r>
            <a:r>
              <a:rPr lang="es-MX" dirty="0" err="1" smtClean="0"/>
              <a:t>production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region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10365"/>
          <a:stretch/>
        </p:blipFill>
        <p:spPr>
          <a:xfrm>
            <a:off x="272175" y="1913147"/>
            <a:ext cx="9406986" cy="447608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11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9274002" y="55288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cumulative PV installation by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1307"/>
          <a:stretch/>
        </p:blipFill>
        <p:spPr>
          <a:xfrm>
            <a:off x="2444118" y="1424888"/>
            <a:ext cx="5063100" cy="4799036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12</a:t>
            </a:fld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7142672" y="555541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88829"/>
            <a:ext cx="8596668" cy="1320800"/>
          </a:xfrm>
        </p:spPr>
        <p:txBody>
          <a:bodyPr/>
          <a:lstStyle/>
          <a:p>
            <a:r>
              <a:rPr lang="en-US" dirty="0" smtClean="0"/>
              <a:t>Annual Growth Rates of Renewable Energy Capacity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3" t="10572" r="1399" b="1627"/>
          <a:stretch/>
        </p:blipFill>
        <p:spPr>
          <a:xfrm>
            <a:off x="522061" y="1673522"/>
            <a:ext cx="8596668" cy="4889015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13</a:t>
            </a:fld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8455920" y="64886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Price vs </a:t>
            </a:r>
            <a:r>
              <a:rPr lang="es-MX" dirty="0" err="1" smtClean="0"/>
              <a:t>Capacity</a:t>
            </a:r>
            <a:r>
              <a:rPr lang="es-MX" dirty="0" smtClean="0"/>
              <a:t> </a:t>
            </a:r>
            <a:r>
              <a:rPr lang="es-MX" dirty="0" err="1" smtClean="0"/>
              <a:t>Installed</a:t>
            </a:r>
            <a:r>
              <a:rPr lang="es-MX" dirty="0" smtClean="0"/>
              <a:t> per </a:t>
            </a:r>
            <a:r>
              <a:rPr lang="es-MX" dirty="0" err="1" smtClean="0"/>
              <a:t>Year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eia.org/sites/default/files/Fig3-SolarGrowthFallingPrices-Q3_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7895" r="4003" b="8540"/>
          <a:stretch/>
        </p:blipFill>
        <p:spPr bwMode="auto">
          <a:xfrm>
            <a:off x="677334" y="1631180"/>
            <a:ext cx="7977262" cy="49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14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8616015" y="59004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Jobs in </a:t>
            </a:r>
            <a:r>
              <a:rPr lang="es-MX" dirty="0" err="1" smtClean="0"/>
              <a:t>Renewables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49" y="2160589"/>
            <a:ext cx="7550637" cy="4067683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15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8694126" y="557934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References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en-US" u="sng" dirty="0" smtClean="0">
                <a:solidFill>
                  <a:srgbClr val="92D050"/>
                </a:solidFill>
                <a:hlinkClick r:id="rId2"/>
              </a:rPr>
              <a:t>http</a:t>
            </a:r>
            <a:r>
              <a:rPr lang="en-US" u="sng" dirty="0">
                <a:solidFill>
                  <a:srgbClr val="92D050"/>
                </a:solidFill>
                <a:hlinkClick r:id="rId2"/>
              </a:rPr>
              <a:t>://</a:t>
            </a:r>
            <a:r>
              <a:rPr lang="en-US" u="sng" dirty="0" smtClean="0">
                <a:solidFill>
                  <a:srgbClr val="92D050"/>
                </a:solidFill>
                <a:hlinkClick r:id="rId2"/>
              </a:rPr>
              <a:t>energyeducation.ca/encyclopedia/Photovoltaic_effect</a:t>
            </a:r>
            <a:endParaRPr lang="en-US" u="sng" dirty="0" smtClean="0">
              <a:solidFill>
                <a:srgbClr val="92D050"/>
              </a:solidFill>
            </a:endParaRPr>
          </a:p>
          <a:p>
            <a:pPr>
              <a:buFont typeface="Wingdings 3" charset="2"/>
              <a:buAutoNum type="arabicPeriod"/>
            </a:pPr>
            <a:r>
              <a:rPr lang="en-US" u="sng" dirty="0">
                <a:solidFill>
                  <a:srgbClr val="92D050"/>
                </a:solidFill>
                <a:hlinkClick r:id="rId3"/>
              </a:rPr>
              <a:t>http://www.hinren.com/solar-energy-solutions/solar-pv-solutions/grid-interactive-srtpv-system</a:t>
            </a:r>
            <a:r>
              <a:rPr lang="en-US" u="sng" dirty="0" smtClean="0">
                <a:solidFill>
                  <a:srgbClr val="92D050"/>
                </a:solidFill>
                <a:hlinkClick r:id="rId3"/>
              </a:rPr>
              <a:t>/</a:t>
            </a:r>
            <a:endParaRPr lang="en-US" u="sng" dirty="0" smtClean="0">
              <a:solidFill>
                <a:srgbClr val="92D050"/>
              </a:solidFill>
            </a:endParaRPr>
          </a:p>
          <a:p>
            <a:pPr>
              <a:buFont typeface="Wingdings 3" charset="2"/>
              <a:buAutoNum type="arabicPeriod"/>
            </a:pPr>
            <a:r>
              <a:rPr lang="en-US" u="sng" dirty="0">
                <a:solidFill>
                  <a:srgbClr val="92D050"/>
                </a:solidFill>
                <a:hlinkClick r:id="rId4"/>
              </a:rPr>
              <a:t>http://</a:t>
            </a:r>
            <a:r>
              <a:rPr lang="en-US" u="sng" dirty="0" smtClean="0">
                <a:solidFill>
                  <a:srgbClr val="92D050"/>
                </a:solidFill>
                <a:hlinkClick r:id="rId4"/>
              </a:rPr>
              <a:t>www.crses.sun.ac.za/technologies-solar</a:t>
            </a:r>
            <a:endParaRPr lang="en-US" u="sng" dirty="0" smtClean="0">
              <a:solidFill>
                <a:srgbClr val="92D050"/>
              </a:solidFill>
            </a:endParaRPr>
          </a:p>
          <a:p>
            <a:pPr>
              <a:buFont typeface="Wingdings 3" charset="2"/>
              <a:buAutoNum type="arabicPeriod"/>
            </a:pPr>
            <a:r>
              <a:rPr lang="en-US" u="sng" dirty="0">
                <a:solidFill>
                  <a:srgbClr val="92D050"/>
                </a:solidFill>
                <a:hlinkClick r:id="rId5"/>
              </a:rPr>
              <a:t>http://www.borgenergy.com/monocrystalline-solar-panel</a:t>
            </a:r>
            <a:r>
              <a:rPr lang="en-US" u="sng" dirty="0" smtClean="0">
                <a:solidFill>
                  <a:srgbClr val="92D050"/>
                </a:solidFill>
                <a:hlinkClick r:id="rId5"/>
              </a:rPr>
              <a:t>/</a:t>
            </a:r>
            <a:endParaRPr lang="en-US" u="sng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MX" u="sng" dirty="0" smtClean="0">
                <a:solidFill>
                  <a:srgbClr val="92D050"/>
                </a:solidFill>
              </a:rPr>
              <a:t>6.  Solar </a:t>
            </a:r>
            <a:r>
              <a:rPr lang="es-MX" u="sng" dirty="0" err="1" smtClean="0">
                <a:solidFill>
                  <a:srgbClr val="92D050"/>
                </a:solidFill>
              </a:rPr>
              <a:t>Cell</a:t>
            </a:r>
            <a:r>
              <a:rPr lang="es-MX" u="sng" dirty="0" smtClean="0">
                <a:solidFill>
                  <a:srgbClr val="92D050"/>
                </a:solidFill>
              </a:rPr>
              <a:t> </a:t>
            </a:r>
            <a:r>
              <a:rPr lang="es-MX" u="sng" dirty="0" err="1" smtClean="0">
                <a:solidFill>
                  <a:srgbClr val="92D050"/>
                </a:solidFill>
              </a:rPr>
              <a:t>Efficiency</a:t>
            </a:r>
            <a:r>
              <a:rPr lang="es-MX" u="sng" dirty="0" smtClean="0">
                <a:solidFill>
                  <a:srgbClr val="92D050"/>
                </a:solidFill>
              </a:rPr>
              <a:t> </a:t>
            </a:r>
            <a:r>
              <a:rPr lang="es-MX" u="sng" dirty="0" err="1" smtClean="0">
                <a:solidFill>
                  <a:srgbClr val="92D050"/>
                </a:solidFill>
              </a:rPr>
              <a:t>Progress</a:t>
            </a:r>
            <a:r>
              <a:rPr lang="es-MX" u="sng" dirty="0" smtClean="0">
                <a:solidFill>
                  <a:srgbClr val="92D050"/>
                </a:solidFill>
              </a:rPr>
              <a:t>, 2016</a:t>
            </a:r>
          </a:p>
          <a:p>
            <a:pPr marL="0" indent="0">
              <a:buNone/>
            </a:pPr>
            <a:r>
              <a:rPr lang="es-MX" u="sng" dirty="0" smtClean="0">
                <a:solidFill>
                  <a:srgbClr val="92D050"/>
                </a:solidFill>
              </a:rPr>
              <a:t>7.  </a:t>
            </a:r>
            <a:r>
              <a:rPr lang="en-US" u="sng" dirty="0" smtClean="0">
                <a:solidFill>
                  <a:srgbClr val="92D050"/>
                </a:solidFill>
                <a:hlinkClick r:id="rId6"/>
              </a:rPr>
              <a:t>https</a:t>
            </a:r>
            <a:r>
              <a:rPr lang="en-US" u="sng" dirty="0">
                <a:solidFill>
                  <a:srgbClr val="92D050"/>
                </a:solidFill>
                <a:hlinkClick r:id="rId6"/>
              </a:rPr>
              <a:t>://</a:t>
            </a:r>
            <a:r>
              <a:rPr lang="en-US" u="sng" dirty="0" smtClean="0">
                <a:solidFill>
                  <a:srgbClr val="92D050"/>
                </a:solidFill>
                <a:hlinkClick r:id="rId6"/>
              </a:rPr>
              <a:t>www.researchgate.net/figure/275364910_fig9_Fig-9-Energy-payback-time-for-seven-PV-modules-P-1-represents-the-TiO-2-perovskite</a:t>
            </a:r>
            <a:endParaRPr lang="en-US" u="sng" dirty="0" smtClean="0">
              <a:solidFill>
                <a:srgbClr val="92D050"/>
              </a:solidFill>
            </a:endParaRPr>
          </a:p>
          <a:p>
            <a:pPr>
              <a:buAutoNum type="arabicPeriod" startAt="8"/>
            </a:pPr>
            <a:r>
              <a:rPr lang="es-MX" u="sng" dirty="0" smtClean="0">
                <a:solidFill>
                  <a:srgbClr val="92D050"/>
                </a:solidFill>
              </a:rPr>
              <a:t>PSG AG, 2016</a:t>
            </a:r>
          </a:p>
          <a:p>
            <a:pPr>
              <a:buFont typeface="Wingdings 3" charset="2"/>
              <a:buAutoNum type="arabicPeriod" startAt="8"/>
            </a:pPr>
            <a:r>
              <a:rPr lang="en-US" u="sng" dirty="0">
                <a:solidFill>
                  <a:srgbClr val="92D050"/>
                </a:solidFill>
                <a:hlinkClick r:id="rId7"/>
              </a:rPr>
              <a:t>http://</a:t>
            </a:r>
            <a:r>
              <a:rPr lang="en-US" u="sng" dirty="0" smtClean="0">
                <a:solidFill>
                  <a:srgbClr val="92D050"/>
                </a:solidFill>
                <a:hlinkClick r:id="rId7"/>
              </a:rPr>
              <a:t>www.ren21.net/wp-content/uploads/2016/06/GSR_2016_Full_Report.pdf</a:t>
            </a:r>
            <a:endParaRPr lang="en-US" u="sng" dirty="0" smtClean="0">
              <a:solidFill>
                <a:srgbClr val="92D050"/>
              </a:solidFill>
            </a:endParaRPr>
          </a:p>
          <a:p>
            <a:pPr>
              <a:buFont typeface="Wingdings 3" charset="2"/>
              <a:buAutoNum type="arabicPeriod" startAt="8"/>
            </a:pPr>
            <a:r>
              <a:rPr lang="es-MX" u="sng" dirty="0" smtClean="0">
                <a:solidFill>
                  <a:srgbClr val="92D050"/>
                </a:solidFill>
              </a:rPr>
              <a:t>GTM </a:t>
            </a:r>
            <a:r>
              <a:rPr lang="es-MX" u="sng" dirty="0" err="1" smtClean="0">
                <a:solidFill>
                  <a:srgbClr val="92D050"/>
                </a:solidFill>
              </a:rPr>
              <a:t>Research</a:t>
            </a:r>
            <a:r>
              <a:rPr lang="es-MX" u="sng" dirty="0" smtClean="0">
                <a:solidFill>
                  <a:srgbClr val="92D050"/>
                </a:solidFill>
              </a:rPr>
              <a:t>, SEIA, 2016</a:t>
            </a:r>
          </a:p>
          <a:p>
            <a:pPr>
              <a:buFont typeface="Wingdings 3" charset="2"/>
              <a:buAutoNum type="arabicPeriod" startAt="8"/>
            </a:pPr>
            <a:endParaRPr lang="en-US" dirty="0" smtClean="0"/>
          </a:p>
          <a:p>
            <a:pPr>
              <a:buFont typeface="Wingdings 3" charset="2"/>
              <a:buAutoNum type="arabicPeriod" startAt="8"/>
            </a:pPr>
            <a:endParaRPr lang="es-MX" u="sng" dirty="0" smtClean="0">
              <a:solidFill>
                <a:srgbClr val="92D050"/>
              </a:solidFill>
            </a:endParaRPr>
          </a:p>
          <a:p>
            <a:pPr>
              <a:buAutoNum type="arabicPeriod" startAt="8"/>
            </a:pPr>
            <a:endParaRPr lang="es-MX" u="sng" dirty="0" smtClean="0">
              <a:solidFill>
                <a:srgbClr val="92D050"/>
              </a:solidFill>
            </a:endParaRPr>
          </a:p>
          <a:p>
            <a:pPr>
              <a:buAutoNum type="arabicPeriod" startAt="8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 3" charset="2"/>
              <a:buAutoNum type="arabicPeriod"/>
            </a:pPr>
            <a:endParaRPr lang="en-US" dirty="0" smtClean="0"/>
          </a:p>
          <a:p>
            <a:pPr>
              <a:buFont typeface="Wingdings 3" charset="2"/>
              <a:buAutoNum type="arabicPeriod"/>
            </a:pPr>
            <a:endParaRPr lang="en-US" dirty="0" smtClean="0"/>
          </a:p>
          <a:p>
            <a:pPr>
              <a:buFont typeface="Wingdings 3" charset="2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Content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err="1" smtClean="0"/>
              <a:t>How</a:t>
            </a:r>
            <a:r>
              <a:rPr lang="es-MX" sz="2800" dirty="0" smtClean="0"/>
              <a:t> </a:t>
            </a:r>
            <a:r>
              <a:rPr lang="es-MX" sz="2800" dirty="0" err="1" smtClean="0"/>
              <a:t>does</a:t>
            </a:r>
            <a:r>
              <a:rPr lang="es-MX" sz="2800" dirty="0" smtClean="0"/>
              <a:t> PV </a:t>
            </a:r>
            <a:r>
              <a:rPr lang="es-MX" sz="2800" dirty="0" err="1" smtClean="0"/>
              <a:t>energy</a:t>
            </a:r>
            <a:r>
              <a:rPr lang="es-MX" sz="2800" dirty="0" smtClean="0"/>
              <a:t> </a:t>
            </a:r>
            <a:r>
              <a:rPr lang="es-MX" sz="2800" dirty="0" err="1" smtClean="0"/>
              <a:t>work</a:t>
            </a:r>
            <a:r>
              <a:rPr lang="es-MX" sz="2800" dirty="0" smtClean="0"/>
              <a:t>?</a:t>
            </a:r>
          </a:p>
          <a:p>
            <a:r>
              <a:rPr lang="es-MX" sz="2800" dirty="0" smtClean="0"/>
              <a:t>PV </a:t>
            </a:r>
            <a:r>
              <a:rPr lang="es-MX" sz="2800" dirty="0" err="1" smtClean="0"/>
              <a:t>Systems</a:t>
            </a:r>
            <a:endParaRPr lang="es-MX" sz="2800" dirty="0" smtClean="0"/>
          </a:p>
          <a:p>
            <a:r>
              <a:rPr lang="es-MX" sz="2800" dirty="0" err="1" smtClean="0"/>
              <a:t>Advantages</a:t>
            </a:r>
            <a:r>
              <a:rPr lang="es-MX" sz="2800" dirty="0" smtClean="0"/>
              <a:t> and </a:t>
            </a:r>
            <a:r>
              <a:rPr lang="es-MX" sz="2800" dirty="0" err="1" smtClean="0"/>
              <a:t>Drawbacks</a:t>
            </a:r>
            <a:endParaRPr lang="es-MX" sz="2800" dirty="0" smtClean="0"/>
          </a:p>
          <a:p>
            <a:r>
              <a:rPr lang="es-MX" sz="2800" dirty="0" err="1" smtClean="0"/>
              <a:t>Developed</a:t>
            </a:r>
            <a:r>
              <a:rPr lang="es-MX" sz="2800" dirty="0" smtClean="0"/>
              <a:t> and </a:t>
            </a:r>
            <a:r>
              <a:rPr lang="es-MX" sz="2800" dirty="0" err="1" smtClean="0"/>
              <a:t>Emerging</a:t>
            </a:r>
            <a:r>
              <a:rPr lang="es-MX" sz="2800" dirty="0" smtClean="0"/>
              <a:t> Technologies</a:t>
            </a:r>
          </a:p>
          <a:p>
            <a:r>
              <a:rPr lang="es-MX" sz="2800" dirty="0" err="1" smtClean="0"/>
              <a:t>Efficiency</a:t>
            </a:r>
            <a:r>
              <a:rPr lang="es-MX" sz="2800" dirty="0" smtClean="0"/>
              <a:t> </a:t>
            </a:r>
            <a:r>
              <a:rPr lang="es-MX" sz="2800" dirty="0" err="1" smtClean="0"/>
              <a:t>Progress</a:t>
            </a:r>
            <a:endParaRPr lang="es-MX" sz="2800" dirty="0" smtClean="0"/>
          </a:p>
          <a:p>
            <a:r>
              <a:rPr lang="es-MX" sz="2800" dirty="0" err="1" smtClean="0"/>
              <a:t>Energy</a:t>
            </a:r>
            <a:r>
              <a:rPr lang="es-MX" sz="2800" dirty="0" smtClean="0"/>
              <a:t> </a:t>
            </a:r>
            <a:r>
              <a:rPr lang="es-MX" sz="2800" dirty="0" err="1" smtClean="0"/>
              <a:t>Pay</a:t>
            </a:r>
            <a:r>
              <a:rPr lang="es-MX" sz="2800" dirty="0" smtClean="0"/>
              <a:t> Back Time</a:t>
            </a:r>
          </a:p>
          <a:p>
            <a:r>
              <a:rPr lang="es-MX" sz="2800" dirty="0" err="1" smtClean="0"/>
              <a:t>Market</a:t>
            </a:r>
            <a:r>
              <a:rPr lang="es-MX" sz="2800" dirty="0" smtClean="0"/>
              <a:t> </a:t>
            </a:r>
            <a:r>
              <a:rPr lang="es-MX" sz="2800" dirty="0" err="1" smtClean="0"/>
              <a:t>Tendencies</a:t>
            </a:r>
            <a:endParaRPr lang="es-MX" sz="2800" dirty="0" smtClean="0"/>
          </a:p>
          <a:p>
            <a:endParaRPr lang="en-US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Photovoltaic</a:t>
            </a:r>
            <a:r>
              <a:rPr lang="es-MX" dirty="0" smtClean="0"/>
              <a:t> </a:t>
            </a:r>
            <a:r>
              <a:rPr lang="es-MX" dirty="0" err="1" smtClean="0"/>
              <a:t>Effect</a:t>
            </a:r>
            <a:endParaRPr lang="es-MX" dirty="0" smtClean="0"/>
          </a:p>
          <a:p>
            <a:endParaRPr lang="en-US" dirty="0"/>
          </a:p>
        </p:txBody>
      </p:sp>
      <p:pic>
        <p:nvPicPr>
          <p:cNvPr id="1026" name="Picture 2" descr="http://energyeducation.ca/wiki/images/1/11/Photovoltaiceff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4" y="1518160"/>
            <a:ext cx="5453452" cy="42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3</a:t>
            </a:fld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9035796" y="538359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System (On-grid/Off-grid)</a:t>
            </a:r>
            <a:endParaRPr lang="en-US" dirty="0"/>
          </a:p>
        </p:txBody>
      </p:sp>
      <p:pic>
        <p:nvPicPr>
          <p:cNvPr id="3074" name="Picture 2" descr="Resultado de imagen para pv system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26" y="1592902"/>
            <a:ext cx="6308931" cy="47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26" y="1592902"/>
            <a:ext cx="6248400" cy="46482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4</a:t>
            </a:fld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8586457" y="588321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0551" y="1556740"/>
            <a:ext cx="6245524" cy="3880773"/>
          </a:xfrm>
        </p:spPr>
        <p:txBody>
          <a:bodyPr>
            <a:noAutofit/>
          </a:bodyPr>
          <a:lstStyle/>
          <a:p>
            <a:r>
              <a:rPr lang="es-MX" sz="2400" dirty="0" err="1" smtClean="0"/>
              <a:t>Available</a:t>
            </a:r>
            <a:r>
              <a:rPr lang="es-MX" sz="2400" dirty="0" smtClean="0"/>
              <a:t> </a:t>
            </a:r>
            <a:r>
              <a:rPr lang="es-MX" sz="2400" dirty="0" err="1" smtClean="0"/>
              <a:t>almost</a:t>
            </a:r>
            <a:r>
              <a:rPr lang="es-MX" sz="2400" dirty="0" smtClean="0"/>
              <a:t> </a:t>
            </a:r>
            <a:r>
              <a:rPr lang="es-MX" sz="2400" dirty="0" err="1" smtClean="0"/>
              <a:t>anywhere</a:t>
            </a:r>
            <a:endParaRPr lang="es-MX" sz="2400" dirty="0" smtClean="0"/>
          </a:p>
          <a:p>
            <a:r>
              <a:rPr lang="es-MX" sz="2400" dirty="0" smtClean="0"/>
              <a:t>Electric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</a:t>
            </a:r>
            <a:r>
              <a:rPr lang="es-MX" sz="2400" dirty="0" err="1" smtClean="0"/>
              <a:t>direct</a:t>
            </a:r>
            <a:r>
              <a:rPr lang="es-MX" sz="2400" dirty="0" smtClean="0"/>
              <a:t> </a:t>
            </a:r>
            <a:r>
              <a:rPr lang="es-MX" sz="2400" dirty="0" err="1" smtClean="0"/>
              <a:t>conversion</a:t>
            </a:r>
            <a:endParaRPr lang="es-MX" sz="2400" dirty="0" smtClean="0"/>
          </a:p>
          <a:p>
            <a:r>
              <a:rPr lang="es-MX" sz="2400" dirty="0" err="1" smtClean="0"/>
              <a:t>Low</a:t>
            </a:r>
            <a:r>
              <a:rPr lang="es-MX" sz="2400" dirty="0" smtClean="0"/>
              <a:t> (</a:t>
            </a:r>
            <a:r>
              <a:rPr lang="es-MX" sz="2400" dirty="0" err="1" smtClean="0"/>
              <a:t>almost</a:t>
            </a:r>
            <a:r>
              <a:rPr lang="es-MX" sz="2400" dirty="0" smtClean="0"/>
              <a:t> </a:t>
            </a:r>
            <a:r>
              <a:rPr lang="es-MX" sz="2400" dirty="0" err="1" smtClean="0"/>
              <a:t>negligible</a:t>
            </a:r>
            <a:r>
              <a:rPr lang="es-MX" sz="2400" dirty="0" smtClean="0"/>
              <a:t>) </a:t>
            </a:r>
            <a:r>
              <a:rPr lang="es-MX" sz="2400" dirty="0" err="1" smtClean="0"/>
              <a:t>maintenance</a:t>
            </a:r>
            <a:r>
              <a:rPr lang="es-MX" sz="2400" dirty="0" smtClean="0"/>
              <a:t> </a:t>
            </a:r>
          </a:p>
          <a:p>
            <a:r>
              <a:rPr lang="es-MX" sz="2400" dirty="0" smtClean="0"/>
              <a:t>No </a:t>
            </a:r>
            <a:r>
              <a:rPr lang="es-MX" sz="2400" dirty="0" err="1" smtClean="0"/>
              <a:t>mechanical</a:t>
            </a:r>
            <a:r>
              <a:rPr lang="es-MX" sz="2400" dirty="0" smtClean="0"/>
              <a:t> </a:t>
            </a:r>
            <a:r>
              <a:rPr lang="es-MX" sz="2400" dirty="0" err="1" smtClean="0"/>
              <a:t>moving</a:t>
            </a:r>
            <a:r>
              <a:rPr lang="es-MX" sz="2400" dirty="0" smtClean="0"/>
              <a:t> </a:t>
            </a:r>
            <a:r>
              <a:rPr lang="es-MX" sz="2400" dirty="0" err="1" smtClean="0"/>
              <a:t>parts</a:t>
            </a:r>
            <a:endParaRPr lang="es-MX" sz="2400" dirty="0" smtClean="0"/>
          </a:p>
          <a:p>
            <a:r>
              <a:rPr lang="en-US" sz="2400" dirty="0" smtClean="0"/>
              <a:t>Silent</a:t>
            </a:r>
            <a:r>
              <a:rPr lang="es-MX" sz="2400" dirty="0" smtClean="0"/>
              <a:t> (+ in </a:t>
            </a:r>
            <a:r>
              <a:rPr lang="en-US" sz="2400" dirty="0" smtClean="0"/>
              <a:t>urban</a:t>
            </a:r>
            <a:r>
              <a:rPr lang="es-MX" sz="2400" dirty="0" smtClean="0"/>
              <a:t> </a:t>
            </a:r>
            <a:r>
              <a:rPr lang="en-US" sz="2400" dirty="0" smtClean="0"/>
              <a:t>areas</a:t>
            </a:r>
            <a:r>
              <a:rPr lang="es-MX" sz="2400" dirty="0" smtClean="0"/>
              <a:t>)</a:t>
            </a:r>
          </a:p>
          <a:p>
            <a:r>
              <a:rPr lang="es-MX" sz="2400" dirty="0" smtClean="0"/>
              <a:t>Coincides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cooling</a:t>
            </a:r>
            <a:r>
              <a:rPr lang="es-MX" sz="2400" dirty="0" smtClean="0"/>
              <a:t> </a:t>
            </a:r>
            <a:r>
              <a:rPr lang="es-MX" sz="2400" dirty="0" err="1" smtClean="0"/>
              <a:t>needs</a:t>
            </a:r>
            <a:endParaRPr lang="es-MX" sz="2400" dirty="0" smtClean="0"/>
          </a:p>
          <a:p>
            <a:r>
              <a:rPr lang="es-MX" sz="2400" dirty="0" err="1" smtClean="0"/>
              <a:t>Government</a:t>
            </a:r>
            <a:r>
              <a:rPr lang="es-MX" sz="2400" dirty="0" smtClean="0"/>
              <a:t> </a:t>
            </a:r>
            <a:r>
              <a:rPr lang="es-MX" sz="2400" dirty="0" err="1" smtClean="0"/>
              <a:t>financial</a:t>
            </a:r>
            <a:r>
              <a:rPr lang="es-MX" sz="2400" dirty="0" smtClean="0"/>
              <a:t> incentives</a:t>
            </a:r>
          </a:p>
          <a:p>
            <a:r>
              <a:rPr lang="en-US" sz="2400" dirty="0" smtClean="0"/>
              <a:t>Easy rooftop/ground installation </a:t>
            </a:r>
          </a:p>
          <a:p>
            <a:r>
              <a:rPr lang="es-MX" sz="2400" dirty="0" err="1" smtClean="0"/>
              <a:t>Predictable</a:t>
            </a:r>
            <a:r>
              <a:rPr lang="es-MX" sz="2400" dirty="0" smtClean="0"/>
              <a:t> </a:t>
            </a:r>
            <a:r>
              <a:rPr lang="es-MX" sz="2400" dirty="0" err="1"/>
              <a:t>p</a:t>
            </a:r>
            <a:r>
              <a:rPr lang="es-MX" sz="2400" dirty="0" err="1" smtClean="0"/>
              <a:t>roduction</a:t>
            </a:r>
            <a:endParaRPr lang="en-US" sz="2400" dirty="0"/>
          </a:p>
        </p:txBody>
      </p:sp>
      <p:pic>
        <p:nvPicPr>
          <p:cNvPr id="8194" name="Picture 2" descr="Resultado de imagen para sun hour worl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96" y="1844135"/>
            <a:ext cx="6188886" cy="31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084072" y="496617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(3)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Variable production </a:t>
            </a:r>
            <a:r>
              <a:rPr lang="es-MX" sz="2400" dirty="0" smtClean="0"/>
              <a:t>(</a:t>
            </a:r>
            <a:r>
              <a:rPr lang="es-MX" sz="2400" dirty="0" err="1" smtClean="0"/>
              <a:t>day</a:t>
            </a:r>
            <a:r>
              <a:rPr lang="es-MX" sz="2400" dirty="0" smtClean="0"/>
              <a:t>/</a:t>
            </a:r>
            <a:r>
              <a:rPr lang="es-MX" sz="2400" dirty="0" err="1" smtClean="0"/>
              <a:t>night</a:t>
            </a:r>
            <a:r>
              <a:rPr lang="es-MX" sz="2400" dirty="0"/>
              <a:t> </a:t>
            </a:r>
            <a:r>
              <a:rPr lang="es-MX" sz="2400" dirty="0" smtClean="0"/>
              <a:t>and </a:t>
            </a:r>
            <a:r>
              <a:rPr lang="es-MX" sz="2400" dirty="0" err="1" smtClean="0"/>
              <a:t>seasonal</a:t>
            </a:r>
            <a:r>
              <a:rPr lang="es-MX" sz="2400" dirty="0" smtClean="0"/>
              <a:t>)</a:t>
            </a:r>
          </a:p>
          <a:p>
            <a:r>
              <a:rPr lang="es-MX" sz="2400" dirty="0" err="1" smtClean="0"/>
              <a:t>Less</a:t>
            </a:r>
            <a:r>
              <a:rPr lang="es-MX" sz="2400" dirty="0" smtClean="0"/>
              <a:t> </a:t>
            </a:r>
            <a:r>
              <a:rPr lang="es-MX" sz="2400" dirty="0" err="1" smtClean="0"/>
              <a:t>reliable</a:t>
            </a:r>
            <a:endParaRPr lang="es-MX" sz="2400" dirty="0" smtClean="0"/>
          </a:p>
          <a:p>
            <a:r>
              <a:rPr lang="es-MX" sz="2400" dirty="0" smtClean="0"/>
              <a:t>PV </a:t>
            </a:r>
            <a:r>
              <a:rPr lang="es-MX" sz="2400" dirty="0" err="1" smtClean="0"/>
              <a:t>systems</a:t>
            </a:r>
            <a:r>
              <a:rPr lang="es-MX" sz="2400" dirty="0" smtClean="0"/>
              <a:t> </a:t>
            </a:r>
            <a:r>
              <a:rPr lang="es-MX" sz="2400" dirty="0" err="1" smtClean="0"/>
              <a:t>require</a:t>
            </a:r>
            <a:r>
              <a:rPr lang="es-MX" sz="2400" dirty="0" smtClean="0"/>
              <a:t> DC to AC </a:t>
            </a:r>
            <a:r>
              <a:rPr lang="es-MX" sz="2400" dirty="0" err="1" smtClean="0"/>
              <a:t>inverters</a:t>
            </a:r>
            <a:endParaRPr lang="es-MX" sz="2400" dirty="0" smtClean="0"/>
          </a:p>
          <a:p>
            <a:r>
              <a:rPr lang="es-MX" sz="2400" dirty="0" err="1" smtClean="0"/>
              <a:t>Large</a:t>
            </a:r>
            <a:r>
              <a:rPr lang="es-MX" sz="2400" dirty="0" smtClean="0"/>
              <a:t> </a:t>
            </a:r>
            <a:r>
              <a:rPr lang="es-MX" sz="2400" dirty="0" err="1" smtClean="0"/>
              <a:t>area</a:t>
            </a:r>
            <a:endParaRPr lang="es-MX" sz="2400" dirty="0" smtClean="0"/>
          </a:p>
          <a:p>
            <a:r>
              <a:rPr lang="es-MX" sz="2400" dirty="0" err="1" smtClean="0"/>
              <a:t>Low</a:t>
            </a:r>
            <a:r>
              <a:rPr lang="es-MX" sz="2400" dirty="0" smtClean="0"/>
              <a:t> </a:t>
            </a:r>
            <a:r>
              <a:rPr lang="es-MX" sz="2400" dirty="0" err="1" smtClean="0"/>
              <a:t>efficiency</a:t>
            </a:r>
            <a:r>
              <a:rPr lang="es-MX" sz="2400" dirty="0" smtClean="0"/>
              <a:t> </a:t>
            </a:r>
            <a:r>
              <a:rPr lang="es-MX" sz="2400" dirty="0" err="1" smtClean="0"/>
              <a:t>compared</a:t>
            </a:r>
            <a:r>
              <a:rPr lang="es-MX" sz="2400" dirty="0" smtClean="0"/>
              <a:t> to </a:t>
            </a:r>
            <a:r>
              <a:rPr lang="es-MX" sz="2400" dirty="0" err="1" smtClean="0"/>
              <a:t>other</a:t>
            </a:r>
            <a:r>
              <a:rPr lang="es-MX" sz="2400" dirty="0" smtClean="0"/>
              <a:t>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</a:t>
            </a:r>
            <a:r>
              <a:rPr lang="es-MX" sz="2400" dirty="0" err="1" smtClean="0"/>
              <a:t>production</a:t>
            </a:r>
            <a:r>
              <a:rPr lang="es-MX" sz="2400" dirty="0" smtClean="0"/>
              <a:t> </a:t>
            </a:r>
            <a:r>
              <a:rPr lang="es-MX" sz="2400" dirty="0" err="1" smtClean="0"/>
              <a:t>systems</a:t>
            </a:r>
            <a:endParaRPr lang="es-MX" sz="2400" dirty="0" smtClean="0"/>
          </a:p>
          <a:p>
            <a:endParaRPr lang="es-MX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Developed</a:t>
            </a:r>
            <a:r>
              <a:rPr lang="es-MX" dirty="0" smtClean="0"/>
              <a:t> Technologies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094" y="1842878"/>
            <a:ext cx="6013328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generation:</a:t>
            </a:r>
          </a:p>
          <a:p>
            <a:pPr marL="457200" lvl="1" indent="0">
              <a:buNone/>
            </a:pPr>
            <a:r>
              <a:rPr lang="en-US" sz="2000" dirty="0" smtClean="0"/>
              <a:t>Crystalline Silicon ~ 90% market share</a:t>
            </a:r>
            <a:endParaRPr lang="en-US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76513" y="1825625"/>
            <a:ext cx="53383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146" name="Picture 2" descr="Resultado de imagen para silicon modu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r="18650"/>
          <a:stretch/>
        </p:blipFill>
        <p:spPr bwMode="auto">
          <a:xfrm>
            <a:off x="1535502" y="2781787"/>
            <a:ext cx="2449378" cy="395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thin film modu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r="23149"/>
          <a:stretch/>
        </p:blipFill>
        <p:spPr bwMode="auto">
          <a:xfrm>
            <a:off x="6580515" y="2773130"/>
            <a:ext cx="2334164" cy="40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06164" y="6210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(4)</a:t>
            </a:r>
            <a:endParaRPr lang="en-U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5839005" y="1762316"/>
            <a:ext cx="6013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Second generation</a:t>
            </a:r>
          </a:p>
          <a:p>
            <a:pPr marL="457200" lvl="1" indent="0">
              <a:buNone/>
            </a:pPr>
            <a:r>
              <a:rPr lang="en-US" sz="2000" dirty="0"/>
              <a:t>Thin Film ~ </a:t>
            </a:r>
            <a:r>
              <a:rPr lang="en-US" sz="2000" dirty="0" smtClean="0"/>
              <a:t>10% </a:t>
            </a:r>
            <a:r>
              <a:rPr lang="en-US" sz="2000" dirty="0"/>
              <a:t>market share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Technologies (Third Generation)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err="1"/>
              <a:t>Dye-Sensitized</a:t>
            </a:r>
            <a:r>
              <a:rPr lang="es-MX" sz="2400" dirty="0"/>
              <a:t> </a:t>
            </a:r>
            <a:endParaRPr lang="es-MX" sz="2400" dirty="0" smtClean="0"/>
          </a:p>
          <a:p>
            <a:r>
              <a:rPr lang="es-MX" sz="2400" dirty="0" smtClean="0"/>
              <a:t>Quantum </a:t>
            </a:r>
            <a:r>
              <a:rPr lang="es-MX" sz="2400" dirty="0" err="1" smtClean="0"/>
              <a:t>dots</a:t>
            </a:r>
            <a:endParaRPr lang="es-MX" sz="2400" dirty="0" smtClean="0"/>
          </a:p>
          <a:p>
            <a:r>
              <a:rPr lang="es-MX" sz="2400" dirty="0" err="1"/>
              <a:t>Perovskite</a:t>
            </a:r>
            <a:endParaRPr lang="es-MX" sz="2400" dirty="0"/>
          </a:p>
          <a:p>
            <a:r>
              <a:rPr lang="es-MX" sz="2400" dirty="0" err="1" smtClean="0"/>
              <a:t>Organic</a:t>
            </a:r>
            <a:r>
              <a:rPr lang="es-MX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7172" name="Picture 4" descr="http://www.green.unito.it/sites/default/files/solar-panel-new-zealan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55" y="1734343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solar cell quantum d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39" y="2262545"/>
            <a:ext cx="3929424" cy="2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lexible organic solar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55" y="2890749"/>
            <a:ext cx="2986984" cy="280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8</a:t>
            </a:fld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9491839" y="53135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199" b="6824"/>
          <a:stretch/>
        </p:blipFill>
        <p:spPr>
          <a:xfrm>
            <a:off x="0" y="1035172"/>
            <a:ext cx="12205299" cy="584871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B7FAA-CC85-4B63-AB20-5203AB8C84CB}" type="slidenum">
              <a:rPr lang="en-US" smtClean="0"/>
              <a:t>9</a:t>
            </a:fld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1300604" y="56934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(6)</a:t>
            </a:r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7334" y="471576"/>
            <a:ext cx="8596668" cy="1320800"/>
          </a:xfrm>
        </p:spPr>
        <p:txBody>
          <a:bodyPr/>
          <a:lstStyle/>
          <a:p>
            <a:r>
              <a:rPr lang="es-MX" dirty="0" err="1" smtClean="0"/>
              <a:t>Efficiencies</a:t>
            </a:r>
            <a:r>
              <a:rPr lang="es-MX" dirty="0" smtClean="0"/>
              <a:t> </a:t>
            </a:r>
            <a:r>
              <a:rPr lang="es-MX" dirty="0" err="1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1603</TotalTime>
  <Words>311</Words>
  <Application>Microsoft Office PowerPoint</Application>
  <PresentationFormat>Panorámica</PresentationFormat>
  <Paragraphs>114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1_Faceta</vt:lpstr>
      <vt:lpstr>Faceta</vt:lpstr>
      <vt:lpstr>Photovoltaic (PV) Energy A General Overview</vt:lpstr>
      <vt:lpstr>Content</vt:lpstr>
      <vt:lpstr>How does it work?</vt:lpstr>
      <vt:lpstr>PV System (On-grid/Off-grid)</vt:lpstr>
      <vt:lpstr>Advantages</vt:lpstr>
      <vt:lpstr>Drawbacks</vt:lpstr>
      <vt:lpstr>Developed Technologies</vt:lpstr>
      <vt:lpstr>Emerging Technologies (Third Generation)</vt:lpstr>
      <vt:lpstr>Efficiencies Progress</vt:lpstr>
      <vt:lpstr>Energy Payback Time</vt:lpstr>
      <vt:lpstr>Market Tendencies </vt:lpstr>
      <vt:lpstr>Global cumulative PV installation by region </vt:lpstr>
      <vt:lpstr>Annual Growth Rates of Renewable Energy Capacity</vt:lpstr>
      <vt:lpstr>Price vs Capacity Installed per Year</vt:lpstr>
      <vt:lpstr>Jobs in Renewables</vt:lpstr>
      <vt:lpstr>Thank you for your attention</vt:lpstr>
      <vt:lpstr>References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Photovoltaic Energy, SOTA</dc:title>
  <dc:creator>David Mtz</dc:creator>
  <cp:lastModifiedBy>David Mtz</cp:lastModifiedBy>
  <cp:revision>50</cp:revision>
  <dcterms:created xsi:type="dcterms:W3CDTF">2016-10-07T21:05:13Z</dcterms:created>
  <dcterms:modified xsi:type="dcterms:W3CDTF">2016-11-04T20:37:37Z</dcterms:modified>
</cp:coreProperties>
</file>