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4"/>
    <p:sldMasterId id="2147483794" r:id="rId5"/>
    <p:sldMasterId id="2147483824" r:id="rId6"/>
  </p:sldMasterIdLst>
  <p:notesMasterIdLst>
    <p:notesMasterId r:id="rId18"/>
  </p:notesMasterIdLst>
  <p:handoutMasterIdLst>
    <p:handoutMasterId r:id="rId19"/>
  </p:handoutMasterIdLst>
  <p:sldIdLst>
    <p:sldId id="358" r:id="rId7"/>
    <p:sldId id="411" r:id="rId8"/>
    <p:sldId id="471" r:id="rId9"/>
    <p:sldId id="461" r:id="rId10"/>
    <p:sldId id="467" r:id="rId11"/>
    <p:sldId id="468" r:id="rId12"/>
    <p:sldId id="472" r:id="rId13"/>
    <p:sldId id="473" r:id="rId14"/>
    <p:sldId id="474" r:id="rId15"/>
    <p:sldId id="470" r:id="rId16"/>
    <p:sldId id="475" r:id="rId17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789D3D-074D-49ED-AE53-1338A94E3E1A}">
          <p14:sldIdLst/>
        </p14:section>
        <p14:section name="Introduction" id="{62A34753-3F75-4259-9F1F-1300B09A176D}">
          <p14:sldIdLst>
            <p14:sldId id="358"/>
            <p14:sldId id="411"/>
            <p14:sldId id="471"/>
            <p14:sldId id="461"/>
            <p14:sldId id="467"/>
            <p14:sldId id="468"/>
            <p14:sldId id="472"/>
            <p14:sldId id="473"/>
            <p14:sldId id="474"/>
            <p14:sldId id="470"/>
            <p14:sldId id="4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ductRegistration@creative-fire.com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6600"/>
    <a:srgbClr val="5D5D5D"/>
    <a:srgbClr val="336699"/>
    <a:srgbClr val="B9B9B9"/>
    <a:srgbClr val="003399"/>
    <a:srgbClr val="C2DEEA"/>
    <a:srgbClr val="000066"/>
    <a:srgbClr val="000000"/>
    <a:srgbClr val="03A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139" autoAdjust="0"/>
  </p:normalViewPr>
  <p:slideViewPr>
    <p:cSldViewPr snapToGrid="0">
      <p:cViewPr>
        <p:scale>
          <a:sx n="90" d="100"/>
          <a:sy n="90" d="100"/>
        </p:scale>
        <p:origin x="-2292" y="-64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147" y="37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1" tIns="46566" rIns="93131" bIns="46566" numCol="1" anchor="t" anchorCtr="0" compatLnSpc="1">
            <a:prstTxWarp prst="textNoShape">
              <a:avLst/>
            </a:prstTxWarp>
          </a:bodyPr>
          <a:lstStyle>
            <a:lvl1pPr defTabSz="915584">
              <a:defRPr sz="1200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1" tIns="46566" rIns="93131" bIns="46566" numCol="1" anchor="b" anchorCtr="0" compatLnSpc="1">
            <a:prstTxWarp prst="textNoShape">
              <a:avLst/>
            </a:prstTxWarp>
          </a:bodyPr>
          <a:lstStyle>
            <a:lvl1pPr defTabSz="915584">
              <a:defRPr sz="1200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1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1" tIns="46566" rIns="93131" bIns="46566" numCol="1" anchor="t" anchorCtr="0" compatLnSpc="1">
            <a:prstTxWarp prst="textNoShape">
              <a:avLst/>
            </a:prstTxWarp>
          </a:bodyPr>
          <a:lstStyle>
            <a:lvl1pPr defTabSz="915584">
              <a:defRPr sz="1200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1" tIns="46566" rIns="93131" bIns="46566" numCol="1" anchor="t" anchorCtr="0" compatLnSpc="1">
            <a:prstTxWarp prst="textNoShape">
              <a:avLst/>
            </a:prstTxWarp>
          </a:bodyPr>
          <a:lstStyle>
            <a:lvl1pPr algn="r" defTabSz="915584">
              <a:defRPr sz="1200" baseline="0">
                <a:effectLst/>
                <a:latin typeface="Calibri" pitchFamily="34" charset="0"/>
              </a:defRPr>
            </a:lvl1pPr>
          </a:lstStyle>
          <a:p>
            <a:fld id="{7CBA3957-A612-4B2E-9C64-814D5E6CA275}" type="datetimeFigureOut">
              <a:rPr lang="en-CA"/>
              <a:pPr/>
              <a:t>2016-11-01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7" tIns="46459" rIns="92917" bIns="464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8" y="4416428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1" tIns="46566" rIns="93131" bIns="46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3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1" tIns="46566" rIns="93131" bIns="46566" numCol="1" anchor="b" anchorCtr="0" compatLnSpc="1">
            <a:prstTxWarp prst="textNoShape">
              <a:avLst/>
            </a:prstTxWarp>
          </a:bodyPr>
          <a:lstStyle>
            <a:lvl1pPr defTabSz="915584">
              <a:defRPr sz="1200" baseline="0"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1" tIns="46566" rIns="93131" bIns="46566" numCol="1" anchor="b" anchorCtr="0" compatLnSpc="1">
            <a:prstTxWarp prst="textNoShape">
              <a:avLst/>
            </a:prstTxWarp>
          </a:bodyPr>
          <a:lstStyle>
            <a:lvl1pPr algn="r" defTabSz="915584">
              <a:defRPr sz="1200" baseline="0">
                <a:effectLst/>
                <a:latin typeface="Calibri" pitchFamily="34" charset="0"/>
              </a:defRPr>
            </a:lvl1pPr>
          </a:lstStyle>
          <a:p>
            <a:fld id="{3B391F34-530A-4E1D-8778-A78BF1AFB96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1381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pPr marL="165261" indent="-16526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144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5948-3CD4-B341-B469-0B36BAD3E8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9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363538"/>
            <a:ext cx="3327400" cy="2495550"/>
          </a:xfrm>
          <a:ln/>
        </p:spPr>
      </p:sp>
      <p:sp>
        <p:nvSpPr>
          <p:cNvPr id="98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5582" y="2971676"/>
            <a:ext cx="5607050" cy="4183063"/>
          </a:xfrm>
        </p:spPr>
        <p:txBody>
          <a:bodyPr/>
          <a:lstStyle/>
          <a:p>
            <a:endParaRPr lang="en-US" sz="1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2294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FB24-8DAC-6648-9732-8DD76BBF0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Additional point:</a:t>
            </a:r>
          </a:p>
          <a:p>
            <a:pPr eaLnBrk="1" hangingPunct="1">
              <a:spcBef>
                <a:spcPct val="0"/>
              </a:spcBef>
            </a:pPr>
            <a:endParaRPr lang="en-CA" altLang="en-US" smtClean="0"/>
          </a:p>
          <a:p>
            <a:pPr eaLnBrk="1" hangingPunct="1">
              <a:spcBef>
                <a:spcPct val="0"/>
              </a:spcBef>
            </a:pPr>
            <a:r>
              <a:rPr lang="en-CA" altLang="en-US" smtClean="0"/>
              <a:t>** Community consent:  nuclear power generation facilities are already in host communities that welcome them, including the local First Nations communities.</a:t>
            </a:r>
          </a:p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DC87E3-9E55-42A2-BABE-58AB8DEF301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08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5948-3CD4-B341-B469-0B36BAD3E8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7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Addition</a:t>
            </a:r>
            <a:r>
              <a:rPr lang="en-CA" baseline="0" dirty="0" smtClean="0"/>
              <a:t>al note re comparison of waste management of other energy industries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5948-3CD4-B341-B469-0B36BAD3E8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7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FB24-8DAC-6648-9732-8DD76BBF0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5948-3CD4-B341-B469-0B36BAD3E8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C5948-3CD4-B341-B469-0B36BAD3E8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88" y="2306644"/>
            <a:ext cx="8452933" cy="4324301"/>
          </a:xfrm>
          <a:prstGeom prst="rect">
            <a:avLst/>
          </a:prstGeom>
        </p:spPr>
      </p:pic>
      <p:sp>
        <p:nvSpPr>
          <p:cNvPr id="12" name="Right Triangle 11"/>
          <p:cNvSpPr>
            <a:spLocks noChangeArrowheads="1"/>
          </p:cNvSpPr>
          <p:nvPr userDrawn="1"/>
        </p:nvSpPr>
        <p:spPr bwMode="auto">
          <a:xfrm rot="8100000">
            <a:off x="6663097" y="5832798"/>
            <a:ext cx="2247628" cy="2247629"/>
          </a:xfrm>
          <a:prstGeom prst="rtTriangle">
            <a:avLst/>
          </a:prstGeom>
          <a:solidFill>
            <a:srgbClr val="000000">
              <a:alpha val="70000"/>
            </a:srgbClr>
          </a:solidFill>
          <a:ln w="38100">
            <a:noFill/>
          </a:ln>
          <a:effectLst>
            <a:outerShdw blurRad="1270000" dir="17700000" sx="98000" sy="98000" algn="br" rotWithShape="0">
              <a:schemeClr val="bg1"/>
            </a:outerShdw>
            <a:softEdge rad="76200"/>
          </a:effectLst>
          <a:ex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>
              <a:solidFill>
                <a:schemeClr val="lt1"/>
              </a:solidFill>
              <a:effectLst/>
              <a:latin typeface="+mn-lt"/>
            </a:endParaRPr>
          </a:p>
        </p:txBody>
      </p:sp>
      <p:sp>
        <p:nvSpPr>
          <p:cNvPr id="23" name="Right Triangle 22"/>
          <p:cNvSpPr>
            <a:spLocks noChangeArrowheads="1"/>
          </p:cNvSpPr>
          <p:nvPr/>
        </p:nvSpPr>
        <p:spPr bwMode="auto">
          <a:xfrm rot="8100000">
            <a:off x="6882787" y="5921375"/>
            <a:ext cx="1873250" cy="1873250"/>
          </a:xfrm>
          <a:prstGeom prst="rtTriangle">
            <a:avLst/>
          </a:prstGeom>
          <a:solidFill>
            <a:srgbClr val="003399"/>
          </a:solidFill>
          <a:ln w="38100">
            <a:solidFill>
              <a:srgbClr val="003399"/>
            </a:solidFill>
          </a:ln>
          <a:effectLst/>
          <a:extLst/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>
              <a:solidFill>
                <a:schemeClr val="lt1"/>
              </a:solidFill>
              <a:effectLst/>
              <a:latin typeface="+mn-lt"/>
            </a:endParaRPr>
          </a:p>
        </p:txBody>
      </p:sp>
      <p:pic>
        <p:nvPicPr>
          <p:cNvPr id="1217540" name="Picture 4" descr="CCO_logo_cleantag_rev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540" y="5895129"/>
            <a:ext cx="1590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75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279525"/>
            <a:ext cx="5484813" cy="12795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0"/>
              </a:spcBef>
              <a:buFont typeface="Arial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1754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6525"/>
            <a:ext cx="8226425" cy="11430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440" rIns="91440"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1643063" y="6629400"/>
            <a:ext cx="4799012" cy="228600"/>
          </a:xfrm>
          <a:prstGeom prst="parallelogram">
            <a:avLst>
              <a:gd name="adj" fmla="val 9544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effectLst/>
              <a:latin typeface="+mn-lt"/>
            </a:endParaRPr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227013" y="6629400"/>
            <a:ext cx="1371600" cy="228600"/>
          </a:xfrm>
          <a:custGeom>
            <a:avLst/>
            <a:gdLst>
              <a:gd name="T0" fmla="*/ 228600 w 1371600"/>
              <a:gd name="T1" fmla="*/ 0 h 228600"/>
              <a:gd name="T2" fmla="*/ 1371600 w 1371600"/>
              <a:gd name="T3" fmla="*/ 0 h 228600"/>
              <a:gd name="T4" fmla="*/ 1143000 w 1371600"/>
              <a:gd name="T5" fmla="*/ 228600 h 228600"/>
              <a:gd name="T6" fmla="*/ 0 w 1371600"/>
              <a:gd name="T7" fmla="*/ 228600 h 228600"/>
              <a:gd name="T8" fmla="*/ 228600 w 1371600"/>
              <a:gd name="T9" fmla="*/ 0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600"/>
              <a:gd name="T16" fmla="*/ 0 h 228600"/>
              <a:gd name="T17" fmla="*/ 1371600 w 13716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600" h="228600">
                <a:moveTo>
                  <a:pt x="228600" y="0"/>
                </a:moveTo>
                <a:lnTo>
                  <a:pt x="1371600" y="0"/>
                </a:lnTo>
                <a:lnTo>
                  <a:pt x="1143000" y="228600"/>
                </a:lnTo>
                <a:lnTo>
                  <a:pt x="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C2DEEA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1089765"/>
            <a:ext cx="8442543" cy="16343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2658C4-0EF2-46E9-BBC9-B6C60F18233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88" y="2306644"/>
            <a:ext cx="8452933" cy="43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2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4D4D-6D96-4A3A-8098-73712DFCD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47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6F87-809E-4845-8F75-EA87B1946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a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metric bkgr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691524"/>
            <a:ext cx="4800600" cy="382588"/>
          </a:xfrm>
        </p:spPr>
        <p:txBody>
          <a:bodyPr/>
          <a:lstStyle>
            <a:lvl1pPr marL="0" indent="0" algn="l" defTabSz="457200" rtl="0" fontAlgn="auto">
              <a:spcBef>
                <a:spcPts val="0"/>
              </a:spcBef>
              <a:spcAft>
                <a:spcPts val="0"/>
              </a:spcAft>
              <a:buNone/>
              <a:defRPr lang="en-US" sz="1400" b="0" i="1" kern="1200" baseline="0" dirty="0" smtClean="0">
                <a:solidFill>
                  <a:prstClr val="white">
                    <a:lumMod val="65000"/>
                  </a:prstClr>
                </a:solidFill>
                <a:effectLst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418307"/>
            <a:ext cx="4953000" cy="609600"/>
          </a:xfrm>
        </p:spPr>
        <p:txBody>
          <a:bodyPr/>
          <a:lstStyle>
            <a:lvl1pPr marL="0" indent="0" algn="l" defTabSz="457200" rtl="0" fontAlgn="auto">
              <a:spcBef>
                <a:spcPts val="0"/>
              </a:spcBef>
              <a:spcAft>
                <a:spcPts val="0"/>
              </a:spcAft>
              <a:buNone/>
              <a:defRPr lang="en-US" sz="2400" b="1" kern="1200" baseline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+mn-ea"/>
                <a:cs typeface="Arial"/>
              </a:defRPr>
            </a:lvl1pPr>
            <a:lvl2pPr marL="450850" indent="0">
              <a:buNone/>
              <a:defRPr/>
            </a:lvl2pPr>
          </a:lstStyle>
          <a:p>
            <a:pPr lvl="0"/>
            <a:r>
              <a:rPr lang="en-US" dirty="0" smtClean="0"/>
              <a:t>Presenter</a:t>
            </a:r>
          </a:p>
        </p:txBody>
      </p:sp>
      <p:pic>
        <p:nvPicPr>
          <p:cNvPr id="10" name="Picture 9" descr="CCo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56" y="4574456"/>
            <a:ext cx="1826343" cy="1826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791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336699"/>
                </a:solidFill>
                <a:effectLst/>
                <a:latin typeface="Arial"/>
                <a:cs typeface="Arial"/>
              </a:rPr>
              <a:t>cameco.com</a:t>
            </a:r>
            <a:endParaRPr lang="en-US" sz="1400" baseline="0" dirty="0">
              <a:solidFill>
                <a:srgbClr val="336699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187824"/>
            <a:ext cx="7239000" cy="158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Co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56" y="4574456"/>
            <a:ext cx="1826343" cy="1826343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838200" y="4187824"/>
            <a:ext cx="7239000" cy="158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760566" y="4803631"/>
            <a:ext cx="4953000" cy="682624"/>
          </a:xfrm>
        </p:spPr>
        <p:txBody>
          <a:bodyPr/>
          <a:lstStyle>
            <a:lvl1pPr marL="0" indent="0" algn="l" defTabSz="457200" fontAlgn="auto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cs typeface="Arial"/>
              </a:rPr>
              <a:t>Presenter’s Title 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10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cs typeface="Arial"/>
              </a:rPr>
              <a:t>Cameco Corporation</a:t>
            </a:r>
            <a:endParaRPr lang="en-US" sz="210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1196752"/>
            <a:ext cx="4808645" cy="14895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4400" baseline="0">
                <a:solidFill>
                  <a:srgbClr val="336699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0" lvl="0" indent="0" defTabSz="4572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Tunn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er bkgr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34374" y="5495076"/>
            <a:ext cx="495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baseline="0" dirty="0" smtClean="0">
                <a:solidFill>
                  <a:srgbClr val="336699"/>
                </a:solidFill>
                <a:effectLst/>
                <a:latin typeface="Calibri"/>
              </a:rPr>
              <a:t>Cameco </a:t>
            </a:r>
            <a:r>
              <a:rPr lang="en-US" sz="1900" baseline="0" dirty="0">
                <a:solidFill>
                  <a:srgbClr val="336699"/>
                </a:solidFill>
                <a:effectLst/>
                <a:latin typeface="Calibri"/>
              </a:rPr>
              <a:t>Corporation</a:t>
            </a:r>
          </a:p>
        </p:txBody>
      </p:sp>
      <p:pic>
        <p:nvPicPr>
          <p:cNvPr id="11" name="Picture 10" descr="CCo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900" y="4387900"/>
            <a:ext cx="1555700" cy="1555700"/>
          </a:xfrm>
          <a:prstGeom prst="rect">
            <a:avLst/>
          </a:prstGeom>
        </p:spPr>
      </p:pic>
      <p:sp>
        <p:nvSpPr>
          <p:cNvPr id="12" name="Right Triangle 11"/>
          <p:cNvSpPr/>
          <p:nvPr userDrawn="1"/>
        </p:nvSpPr>
        <p:spPr>
          <a:xfrm rot="13500000">
            <a:off x="308686" y="915977"/>
            <a:ext cx="375537" cy="3755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0" dirty="0">
              <a:solidFill>
                <a:prstClr val="white"/>
              </a:solidFill>
              <a:effectLst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81800" y="6248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prstClr val="white"/>
                </a:solidFill>
                <a:effectLst/>
                <a:latin typeface="Arial"/>
                <a:cs typeface="Arial"/>
              </a:rPr>
              <a:t>cameco.com</a:t>
            </a:r>
            <a:endParaRPr lang="en-US" sz="1400" baseline="0" dirty="0">
              <a:solidFill>
                <a:prstClr val="white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1129868" y="3194521"/>
            <a:ext cx="4810284" cy="382588"/>
          </a:xfrm>
        </p:spPr>
        <p:txBody>
          <a:bodyPr/>
          <a:lstStyle>
            <a:lvl1pPr marL="0" indent="0" algn="l" defTabSz="457200" rtl="0" fontAlgn="auto">
              <a:spcBef>
                <a:spcPts val="0"/>
              </a:spcBef>
              <a:spcAft>
                <a:spcPts val="0"/>
              </a:spcAft>
              <a:buNone/>
              <a:defRPr lang="en-US" sz="1400" b="0" i="1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5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1138460" y="4492576"/>
            <a:ext cx="4953000" cy="609600"/>
          </a:xfrm>
        </p:spPr>
        <p:txBody>
          <a:bodyPr/>
          <a:lstStyle>
            <a:lvl1pPr marL="0" indent="0" algn="l" defTabSz="457200" rtl="0" fontAlgn="auto">
              <a:spcBef>
                <a:spcPts val="0"/>
              </a:spcBef>
              <a:spcAft>
                <a:spcPts val="0"/>
              </a:spcAft>
              <a:buNone/>
              <a:defRPr lang="en-US" sz="3000" b="1" kern="1200" baseline="0" dirty="0" smtClean="0">
                <a:solidFill>
                  <a:srgbClr val="336699"/>
                </a:solidFill>
                <a:effectLst/>
                <a:latin typeface="Arial"/>
                <a:ea typeface="+mn-ea"/>
                <a:cs typeface="Arial"/>
              </a:defRPr>
            </a:lvl1pPr>
            <a:lvl2pPr marL="450850" indent="0">
              <a:buNone/>
              <a:defRPr/>
            </a:lvl2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21938" cy="14895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defRPr lang="en-US" sz="4900" b="1" kern="1200" baseline="0" dirty="0">
                <a:solidFill>
                  <a:prstClr val="white"/>
                </a:solidFill>
                <a:effectLst/>
                <a:latin typeface="Arial"/>
                <a:ea typeface="+mn-ea"/>
                <a:cs typeface="+mn-cs"/>
              </a:defRPr>
            </a:lvl1pPr>
          </a:lstStyle>
          <a:p>
            <a:pPr marL="0" lvl="0" indent="0" defTabSz="4572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35916" y="5105368"/>
            <a:ext cx="4953000" cy="378296"/>
          </a:xfrm>
        </p:spPr>
        <p:txBody>
          <a:bodyPr/>
          <a:lstStyle>
            <a:lvl1pPr marL="0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1pPr>
            <a:lvl2pPr marL="450850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2pPr>
            <a:lvl3pPr marL="896937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3pPr>
            <a:lvl4pPr marL="1347788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4pPr>
            <a:lvl5pPr marL="1800225" indent="0">
              <a:buNone/>
              <a:defRPr lang="en-US" sz="1900" b="1" kern="1200" baseline="0" dirty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25518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City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134374" y="5495076"/>
            <a:ext cx="495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900" baseline="0" dirty="0" smtClean="0">
                <a:solidFill>
                  <a:srgbClr val="336699"/>
                </a:solidFill>
                <a:effectLst/>
                <a:latin typeface="Calibri"/>
              </a:rPr>
              <a:t>Cameco </a:t>
            </a:r>
            <a:r>
              <a:rPr lang="en-US" sz="1900" baseline="0" dirty="0">
                <a:solidFill>
                  <a:srgbClr val="336699"/>
                </a:solidFill>
                <a:effectLst/>
                <a:latin typeface="Calibri"/>
              </a:rPr>
              <a:t>Corporation</a:t>
            </a:r>
          </a:p>
        </p:txBody>
      </p:sp>
      <p:pic>
        <p:nvPicPr>
          <p:cNvPr id="11" name="Picture 10" descr="CCo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900" y="4387900"/>
            <a:ext cx="1555700" cy="1555700"/>
          </a:xfrm>
          <a:prstGeom prst="rect">
            <a:avLst/>
          </a:prstGeom>
        </p:spPr>
      </p:pic>
      <p:sp>
        <p:nvSpPr>
          <p:cNvPr id="12" name="Right Triangle 11"/>
          <p:cNvSpPr/>
          <p:nvPr userDrawn="1"/>
        </p:nvSpPr>
        <p:spPr>
          <a:xfrm rot="13500000">
            <a:off x="308686" y="915977"/>
            <a:ext cx="375537" cy="3755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0" dirty="0">
              <a:solidFill>
                <a:prstClr val="white"/>
              </a:solidFill>
              <a:effectLst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81800" y="6248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prstClr val="white"/>
                </a:solidFill>
                <a:effectLst/>
                <a:latin typeface="Arial"/>
                <a:cs typeface="Arial"/>
              </a:rPr>
              <a:t>cameco.com</a:t>
            </a:r>
            <a:endParaRPr lang="en-US" sz="1400" baseline="0" dirty="0">
              <a:solidFill>
                <a:prstClr val="white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1129868" y="3194521"/>
            <a:ext cx="4810284" cy="382588"/>
          </a:xfrm>
        </p:spPr>
        <p:txBody>
          <a:bodyPr/>
          <a:lstStyle>
            <a:lvl1pPr marL="0" indent="0" algn="l" defTabSz="457200" rtl="0" fontAlgn="auto">
              <a:spcBef>
                <a:spcPts val="0"/>
              </a:spcBef>
              <a:spcAft>
                <a:spcPts val="0"/>
              </a:spcAft>
              <a:buNone/>
              <a:defRPr lang="en-US" sz="1400" b="0" i="1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5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1138460" y="4492576"/>
            <a:ext cx="4953000" cy="609600"/>
          </a:xfrm>
        </p:spPr>
        <p:txBody>
          <a:bodyPr/>
          <a:lstStyle>
            <a:lvl1pPr marL="0" indent="0" algn="l" defTabSz="457200" rtl="0" fontAlgn="auto">
              <a:spcBef>
                <a:spcPts val="0"/>
              </a:spcBef>
              <a:spcAft>
                <a:spcPts val="0"/>
              </a:spcAft>
              <a:buNone/>
              <a:defRPr lang="en-US" sz="3000" b="1" kern="1200" baseline="0" dirty="0" smtClean="0">
                <a:solidFill>
                  <a:srgbClr val="336699"/>
                </a:solidFill>
                <a:effectLst/>
                <a:latin typeface="Arial"/>
                <a:ea typeface="+mn-ea"/>
                <a:cs typeface="Arial"/>
              </a:defRPr>
            </a:lvl1pPr>
            <a:lvl2pPr marL="450850" indent="0">
              <a:buNone/>
              <a:defRPr/>
            </a:lvl2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21938" cy="14895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defRPr lang="en-US" sz="4900" b="1" kern="1200" baseline="0" dirty="0">
                <a:solidFill>
                  <a:prstClr val="white"/>
                </a:solidFill>
                <a:effectLst/>
                <a:latin typeface="Arial"/>
                <a:ea typeface="+mn-ea"/>
                <a:cs typeface="+mn-cs"/>
              </a:defRPr>
            </a:lvl1pPr>
          </a:lstStyle>
          <a:p>
            <a:pPr marL="0" lvl="0" indent="0" defTabSz="45720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135916" y="5105368"/>
            <a:ext cx="4953000" cy="378296"/>
          </a:xfrm>
        </p:spPr>
        <p:txBody>
          <a:bodyPr/>
          <a:lstStyle>
            <a:lvl1pPr marL="0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1pPr>
            <a:lvl2pPr marL="450850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2pPr>
            <a:lvl3pPr marL="896937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3pPr>
            <a:lvl4pPr marL="1347788" indent="0">
              <a:buNone/>
              <a:defRPr lang="en-US" sz="1900" b="1" kern="1200" baseline="0" dirty="0" smtClean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4pPr>
            <a:lvl5pPr marL="1800225" indent="0">
              <a:buNone/>
              <a:defRPr lang="en-US" sz="1900" b="1" kern="1200" baseline="0" dirty="0">
                <a:solidFill>
                  <a:srgbClr val="336699"/>
                </a:solidFill>
                <a:effectLst/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Presenter’s Title</a:t>
            </a:r>
          </a:p>
        </p:txBody>
      </p:sp>
    </p:spTree>
    <p:extLst>
      <p:ext uri="{BB962C8B-B14F-4D97-AF65-F5344CB8AC3E}">
        <p14:creationId xmlns:p14="http://schemas.microsoft.com/office/powerpoint/2010/main" val="3225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(Tria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7013" y="1211263"/>
            <a:ext cx="8683625" cy="5186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43063" y="6629400"/>
            <a:ext cx="4799012" cy="22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CA" sz="1200" b="0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buClr>
                <a:srgbClr val="003399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wo Columms (Tria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11263"/>
            <a:ext cx="4265612" cy="51863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1263"/>
            <a:ext cx="4265613" cy="51863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43063" y="6629400"/>
            <a:ext cx="4799012" cy="22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CA" sz="1200" b="0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buClr>
                <a:srgbClr val="003399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7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 Headers (Tria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26503" y="1208402"/>
            <a:ext cx="4270885" cy="47009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8402"/>
            <a:ext cx="4260980" cy="47009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227013" y="1744910"/>
            <a:ext cx="4265612" cy="4652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44910"/>
            <a:ext cx="4265613" cy="4652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643063" y="6629400"/>
            <a:ext cx="4799012" cy="22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CA" sz="1200" b="0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buClr>
                <a:srgbClr val="003399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5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Figure (Tria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D443A-B1B5-4082-BB57-66627F10F397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287" y="974785"/>
            <a:ext cx="8686351" cy="560699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43063" y="6629400"/>
            <a:ext cx="4799012" cy="22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CA" sz="1200" b="0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buClr>
                <a:srgbClr val="003399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7013" y="1211263"/>
            <a:ext cx="8683625" cy="5186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08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Full Page Photo (Tria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9144000" cy="6625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7" name="Freeform 6"/>
          <p:cNvSpPr>
            <a:spLocks noChangeArrowheads="1"/>
          </p:cNvSpPr>
          <p:nvPr userDrawn="1"/>
        </p:nvSpPr>
        <p:spPr bwMode="auto">
          <a:xfrm>
            <a:off x="230297" y="6633331"/>
            <a:ext cx="1371600" cy="228600"/>
          </a:xfrm>
          <a:custGeom>
            <a:avLst/>
            <a:gdLst>
              <a:gd name="T0" fmla="*/ 228600 w 1371600"/>
              <a:gd name="T1" fmla="*/ 0 h 228600"/>
              <a:gd name="T2" fmla="*/ 1371600 w 1371600"/>
              <a:gd name="T3" fmla="*/ 0 h 228600"/>
              <a:gd name="T4" fmla="*/ 1143000 w 1371600"/>
              <a:gd name="T5" fmla="*/ 228600 h 228600"/>
              <a:gd name="T6" fmla="*/ 0 w 1371600"/>
              <a:gd name="T7" fmla="*/ 228600 h 228600"/>
              <a:gd name="T8" fmla="*/ 228600 w 1371600"/>
              <a:gd name="T9" fmla="*/ 0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600"/>
              <a:gd name="T16" fmla="*/ 0 h 228600"/>
              <a:gd name="T17" fmla="*/ 1371600 w 13716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600" h="228600">
                <a:moveTo>
                  <a:pt x="228600" y="0"/>
                </a:moveTo>
                <a:lnTo>
                  <a:pt x="1371600" y="0"/>
                </a:lnTo>
                <a:lnTo>
                  <a:pt x="1143000" y="228600"/>
                </a:lnTo>
                <a:lnTo>
                  <a:pt x="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C2DEEA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8" name="Freeform 19"/>
          <p:cNvSpPr>
            <a:spLocks noChangeArrowheads="1"/>
          </p:cNvSpPr>
          <p:nvPr userDrawn="1"/>
        </p:nvSpPr>
        <p:spPr bwMode="auto">
          <a:xfrm>
            <a:off x="1646347" y="6633331"/>
            <a:ext cx="4799012" cy="228600"/>
          </a:xfrm>
          <a:prstGeom prst="parallelogram">
            <a:avLst>
              <a:gd name="adj" fmla="val 9544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420797" y="6633331"/>
            <a:ext cx="9731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baseline="0">
                <a:solidFill>
                  <a:schemeClr val="tx2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fld id="{823D283B-0646-4665-9B8C-3CC204B0BC6B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>
              <a:solidFill>
                <a:srgbClr val="003399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860659" y="6633331"/>
            <a:ext cx="435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000" baseline="0">
              <a:solidFill>
                <a:srgbClr val="FFFFFF"/>
              </a:solidFill>
              <a:effectLst/>
            </a:endParaRPr>
          </a:p>
        </p:txBody>
      </p:sp>
      <p:grpSp>
        <p:nvGrpSpPr>
          <p:cNvPr id="11" name="Group 9"/>
          <p:cNvGrpSpPr>
            <a:grpSpLocks/>
          </p:cNvGrpSpPr>
          <p:nvPr userDrawn="1"/>
        </p:nvGrpSpPr>
        <p:grpSpPr bwMode="auto">
          <a:xfrm>
            <a:off x="6594584" y="6633331"/>
            <a:ext cx="2327275" cy="228600"/>
            <a:chOff x="4152" y="4176"/>
            <a:chExt cx="1466" cy="144"/>
          </a:xfrm>
        </p:grpSpPr>
        <p:sp>
          <p:nvSpPr>
            <p:cNvPr id="12" name="Freeform 19"/>
            <p:cNvSpPr>
              <a:spLocks noChangeArrowheads="1"/>
            </p:cNvSpPr>
            <p:nvPr userDrawn="1"/>
          </p:nvSpPr>
          <p:spPr bwMode="auto">
            <a:xfrm>
              <a:off x="4152" y="4176"/>
              <a:ext cx="1466" cy="144"/>
            </a:xfrm>
            <a:prstGeom prst="parallelogram">
              <a:avLst>
                <a:gd name="adj" fmla="val 99779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aseline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pic>
          <p:nvPicPr>
            <p:cNvPr id="13" name="Picture 11" descr="notag_white_120w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4200"/>
              <a:ext cx="417" cy="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43063" y="6629400"/>
            <a:ext cx="4799012" cy="22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CA" sz="1200" b="0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buClr>
                <a:srgbClr val="003399"/>
              </a:buClr>
            </a:pPr>
            <a:r>
              <a:rPr lang="en-US" dirty="0" smtClean="0">
                <a:solidFill>
                  <a:srgbClr val="FFFFFF"/>
                </a:solidFill>
              </a:rPr>
              <a:t>Uranium mining in Saskatchewan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 bkgrnd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66800" y="682823"/>
            <a:ext cx="7162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900" b="1" baseline="0" dirty="0" smtClean="0">
                <a:solidFill>
                  <a:prstClr val="white"/>
                </a:solidFill>
                <a:effectLst/>
                <a:latin typeface="Arial"/>
              </a:rPr>
              <a:t>Questions</a:t>
            </a:r>
            <a:endParaRPr lang="en-US" sz="4900" b="1" baseline="0" dirty="0">
              <a:solidFill>
                <a:prstClr val="white"/>
              </a:solidFill>
              <a:effectLst/>
              <a:latin typeface="Arial"/>
            </a:endParaRPr>
          </a:p>
        </p:txBody>
      </p:sp>
      <p:pic>
        <p:nvPicPr>
          <p:cNvPr id="8" name="Picture 7" descr="CCo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900" y="4387900"/>
            <a:ext cx="1555700" cy="1555700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rot="13500000">
            <a:off x="308686" y="913000"/>
            <a:ext cx="375537" cy="3755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0" dirty="0">
              <a:solidFill>
                <a:prstClr val="white"/>
              </a:solidFill>
              <a:effectLst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781800" y="6248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prstClr val="white"/>
                </a:solidFill>
                <a:effectLst/>
                <a:latin typeface="Arial"/>
                <a:cs typeface="Arial"/>
              </a:rPr>
              <a:t>cameco.com</a:t>
            </a:r>
            <a:endParaRPr lang="en-US" sz="1400" baseline="0" dirty="0">
              <a:solidFill>
                <a:prstClr val="white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Text Placeholder 40"/>
          <p:cNvSpPr>
            <a:spLocks noGrp="1"/>
          </p:cNvSpPr>
          <p:nvPr>
            <p:ph type="body" sz="quarter" idx="14"/>
          </p:nvPr>
        </p:nvSpPr>
        <p:spPr>
          <a:xfrm>
            <a:off x="1138460" y="4492576"/>
            <a:ext cx="4953000" cy="609600"/>
          </a:xfrm>
        </p:spPr>
        <p:txBody>
          <a:bodyPr/>
          <a:lstStyle>
            <a:lvl1pPr marL="0" indent="0" algn="l" defTabSz="457200" rtl="0" fontAlgn="auto">
              <a:spcBef>
                <a:spcPts val="0"/>
              </a:spcBef>
              <a:spcAft>
                <a:spcPts val="0"/>
              </a:spcAft>
              <a:buNone/>
              <a:defRPr lang="en-US" sz="3000" b="1" kern="1200" baseline="0" dirty="0" smtClean="0">
                <a:solidFill>
                  <a:srgbClr val="336699"/>
                </a:solidFill>
                <a:effectLst/>
                <a:latin typeface="Arial"/>
                <a:ea typeface="+mn-ea"/>
                <a:cs typeface="Arial"/>
              </a:defRPr>
            </a:lvl1pPr>
            <a:lvl2pPr marL="450850" indent="0">
              <a:buNone/>
              <a:defRPr/>
            </a:lvl2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0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11263"/>
            <a:ext cx="4265612" cy="51863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1263"/>
            <a:ext cx="4265613" cy="51863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60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&amp; log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26503" y="1208402"/>
            <a:ext cx="4270885" cy="47009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8402"/>
            <a:ext cx="4260980" cy="47009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227013" y="1744910"/>
            <a:ext cx="4265612" cy="4652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44910"/>
            <a:ext cx="4265613" cy="465271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58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6F87-809E-4845-8F75-EA87B1946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4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6F87-809E-4845-8F75-EA87B1946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11262"/>
            <a:ext cx="4265612" cy="5372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1262"/>
            <a:ext cx="4265613" cy="5372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2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7DD-2131-4559-9197-E31817ADD4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26503" y="1208402"/>
            <a:ext cx="4270885" cy="47009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8402"/>
            <a:ext cx="4260980" cy="470095"/>
          </a:xfrm>
        </p:spPr>
        <p:txBody>
          <a:bodyPr anchor="b"/>
          <a:lstStyle>
            <a:lvl1pPr marL="0" indent="0">
              <a:buNone/>
              <a:defRPr lang="en-US" sz="2400" b="1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245301" y="1946078"/>
            <a:ext cx="4265612" cy="4652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63313" y="1946078"/>
            <a:ext cx="4265613" cy="4652715"/>
          </a:xfrm>
        </p:spPr>
        <p:txBody>
          <a:bodyPr/>
          <a:lstStyle>
            <a:lvl1pPr>
              <a:defRPr lang="en-US" sz="24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454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636104" cy="9011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6F87-809E-4845-8F75-EA87B1946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227013" y="6629400"/>
            <a:ext cx="1371600" cy="228600"/>
          </a:xfrm>
          <a:custGeom>
            <a:avLst/>
            <a:gdLst>
              <a:gd name="T0" fmla="*/ 228600 w 1371600"/>
              <a:gd name="T1" fmla="*/ 0 h 228600"/>
              <a:gd name="T2" fmla="*/ 1371600 w 1371600"/>
              <a:gd name="T3" fmla="*/ 0 h 228600"/>
              <a:gd name="T4" fmla="*/ 1143000 w 1371600"/>
              <a:gd name="T5" fmla="*/ 228600 h 228600"/>
              <a:gd name="T6" fmla="*/ 0 w 1371600"/>
              <a:gd name="T7" fmla="*/ 228600 h 228600"/>
              <a:gd name="T8" fmla="*/ 228600 w 1371600"/>
              <a:gd name="T9" fmla="*/ 0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600"/>
              <a:gd name="T16" fmla="*/ 0 h 228600"/>
              <a:gd name="T17" fmla="*/ 1371600 w 13716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600" h="228600">
                <a:moveTo>
                  <a:pt x="228600" y="0"/>
                </a:moveTo>
                <a:lnTo>
                  <a:pt x="1371600" y="0"/>
                </a:lnTo>
                <a:lnTo>
                  <a:pt x="1143000" y="228600"/>
                </a:lnTo>
                <a:lnTo>
                  <a:pt x="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C2DEEA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effectLst/>
              <a:latin typeface="+mn-lt"/>
            </a:endParaRPr>
          </a:p>
        </p:txBody>
      </p:sp>
      <p:sp>
        <p:nvSpPr>
          <p:cNvPr id="1216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11263"/>
            <a:ext cx="8683625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2165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513" y="6629400"/>
            <a:ext cx="9731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 baseline="0">
                <a:solidFill>
                  <a:schemeClr val="tx2"/>
                </a:solidFill>
                <a:effectLst/>
              </a:defRPr>
            </a:lvl1pPr>
          </a:lstStyle>
          <a:p>
            <a:fld id="{227977DD-2131-4559-9197-E31817ADD4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16518" name="Rectangle 6"/>
          <p:cNvSpPr>
            <a:spLocks noChangeArrowheads="1"/>
          </p:cNvSpPr>
          <p:nvPr/>
        </p:nvSpPr>
        <p:spPr bwMode="auto">
          <a:xfrm>
            <a:off x="1857375" y="6629400"/>
            <a:ext cx="435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000" baseline="0">
              <a:solidFill>
                <a:schemeClr val="bg1"/>
              </a:solidFill>
              <a:effectLst/>
            </a:endParaRPr>
          </a:p>
        </p:txBody>
      </p:sp>
      <p:sp>
        <p:nvSpPr>
          <p:cNvPr id="15" name="Right Triangle 14"/>
          <p:cNvSpPr>
            <a:spLocks noChangeArrowheads="1"/>
          </p:cNvSpPr>
          <p:nvPr/>
        </p:nvSpPr>
        <p:spPr bwMode="auto">
          <a:xfrm rot="-8100000">
            <a:off x="9526" y="274637"/>
            <a:ext cx="404812" cy="411163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>
              <a:solidFill>
                <a:schemeClr val="lt1"/>
              </a:solidFill>
              <a:effectLst/>
              <a:latin typeface="+mn-lt"/>
            </a:endParaRPr>
          </a:p>
        </p:txBody>
      </p:sp>
      <p:sp>
        <p:nvSpPr>
          <p:cNvPr id="12165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230188"/>
            <a:ext cx="82708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216521" name="Group 9"/>
          <p:cNvGrpSpPr>
            <a:grpSpLocks/>
          </p:cNvGrpSpPr>
          <p:nvPr/>
        </p:nvGrpSpPr>
        <p:grpSpPr bwMode="auto">
          <a:xfrm>
            <a:off x="6883400" y="5867400"/>
            <a:ext cx="1873250" cy="1925638"/>
            <a:chOff x="4336" y="3696"/>
            <a:chExt cx="1180" cy="1213"/>
          </a:xfrm>
        </p:grpSpPr>
        <p:sp>
          <p:nvSpPr>
            <p:cNvPr id="23" name="Right Triangle 22"/>
            <p:cNvSpPr>
              <a:spLocks noChangeArrowheads="1"/>
            </p:cNvSpPr>
            <p:nvPr/>
          </p:nvSpPr>
          <p:spPr bwMode="auto">
            <a:xfrm rot="8100000">
              <a:off x="4336" y="3729"/>
              <a:ext cx="1180" cy="118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>
                <a:solidFill>
                  <a:schemeClr val="lt1"/>
                </a:solidFill>
                <a:effectLst/>
                <a:latin typeface="+mn-lt"/>
              </a:endParaRPr>
            </a:p>
          </p:txBody>
        </p:sp>
        <p:pic>
          <p:nvPicPr>
            <p:cNvPr id="1216523" name="Picture 11" descr="CCO_logo_cleantag_rev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3696"/>
              <a:ext cx="1002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883400" y="5867400"/>
            <a:ext cx="1873250" cy="1925638"/>
            <a:chOff x="4336" y="3696"/>
            <a:chExt cx="1180" cy="1213"/>
          </a:xfrm>
        </p:grpSpPr>
        <p:sp>
          <p:nvSpPr>
            <p:cNvPr id="14" name="Right Triangle 13"/>
            <p:cNvSpPr>
              <a:spLocks noChangeArrowheads="1"/>
            </p:cNvSpPr>
            <p:nvPr userDrawn="1"/>
          </p:nvSpPr>
          <p:spPr bwMode="auto">
            <a:xfrm rot="8100000">
              <a:off x="4336" y="3729"/>
              <a:ext cx="1180" cy="118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>
                <a:solidFill>
                  <a:schemeClr val="lt1"/>
                </a:solidFill>
                <a:effectLst/>
                <a:latin typeface="+mn-lt"/>
              </a:endParaRPr>
            </a:p>
          </p:txBody>
        </p:sp>
        <p:pic>
          <p:nvPicPr>
            <p:cNvPr id="16" name="Picture 18" descr="CCO_logo_cleantag_rev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3696"/>
              <a:ext cx="1002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10" r:id="rId2"/>
    <p:sldLayoutId id="2147483811" r:id="rId3"/>
    <p:sldLayoutId id="2147483812" r:id="rId4"/>
    <p:sldLayoutId id="214748381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68400" indent="-2714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3375" indent="-25241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9700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4272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8844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3416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7988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227013" y="6629400"/>
            <a:ext cx="1371600" cy="228600"/>
          </a:xfrm>
          <a:custGeom>
            <a:avLst/>
            <a:gdLst>
              <a:gd name="T0" fmla="*/ 228600 w 1371600"/>
              <a:gd name="T1" fmla="*/ 0 h 228600"/>
              <a:gd name="T2" fmla="*/ 1371600 w 1371600"/>
              <a:gd name="T3" fmla="*/ 0 h 228600"/>
              <a:gd name="T4" fmla="*/ 1143000 w 1371600"/>
              <a:gd name="T5" fmla="*/ 228600 h 228600"/>
              <a:gd name="T6" fmla="*/ 0 w 1371600"/>
              <a:gd name="T7" fmla="*/ 228600 h 228600"/>
              <a:gd name="T8" fmla="*/ 228600 w 1371600"/>
              <a:gd name="T9" fmla="*/ 0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600"/>
              <a:gd name="T16" fmla="*/ 0 h 228600"/>
              <a:gd name="T17" fmla="*/ 1371600 w 13716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600" h="228600">
                <a:moveTo>
                  <a:pt x="228600" y="0"/>
                </a:moveTo>
                <a:lnTo>
                  <a:pt x="1371600" y="0"/>
                </a:lnTo>
                <a:lnTo>
                  <a:pt x="1143000" y="228600"/>
                </a:lnTo>
                <a:lnTo>
                  <a:pt x="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C2DEEA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effectLst/>
              <a:latin typeface="+mn-lt"/>
            </a:endParaRPr>
          </a:p>
        </p:txBody>
      </p:sp>
      <p:sp>
        <p:nvSpPr>
          <p:cNvPr id="15" name="Right Triangle 14"/>
          <p:cNvSpPr>
            <a:spLocks noChangeArrowheads="1"/>
          </p:cNvSpPr>
          <p:nvPr/>
        </p:nvSpPr>
        <p:spPr bwMode="auto">
          <a:xfrm rot="-8100000">
            <a:off x="9526" y="274637"/>
            <a:ext cx="404812" cy="411163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>
              <a:solidFill>
                <a:schemeClr val="lt1"/>
              </a:solidFill>
              <a:effectLst/>
              <a:latin typeface="+mn-lt"/>
            </a:endParaRPr>
          </a:p>
        </p:txBody>
      </p:sp>
      <p:sp>
        <p:nvSpPr>
          <p:cNvPr id="20" name="Freeform 19"/>
          <p:cNvSpPr>
            <a:spLocks noChangeArrowheads="1"/>
          </p:cNvSpPr>
          <p:nvPr userDrawn="1"/>
        </p:nvSpPr>
        <p:spPr bwMode="auto">
          <a:xfrm>
            <a:off x="1643063" y="6629400"/>
            <a:ext cx="4799012" cy="228600"/>
          </a:xfrm>
          <a:prstGeom prst="parallelogram">
            <a:avLst>
              <a:gd name="adj" fmla="val 9544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chemeClr val="lt1"/>
              </a:solidFill>
              <a:effectLst/>
              <a:latin typeface="+mn-lt"/>
            </a:endParaRPr>
          </a:p>
        </p:txBody>
      </p:sp>
      <p:sp>
        <p:nvSpPr>
          <p:cNvPr id="12134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11263"/>
            <a:ext cx="8683625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213447" name="Rectangle 7"/>
          <p:cNvSpPr>
            <a:spLocks noChangeArrowheads="1"/>
          </p:cNvSpPr>
          <p:nvPr/>
        </p:nvSpPr>
        <p:spPr bwMode="auto">
          <a:xfrm>
            <a:off x="1857375" y="6629400"/>
            <a:ext cx="435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buClr>
                <a:srgbClr val="003399"/>
              </a:buClr>
            </a:pPr>
            <a:endParaRPr lang="en-US" sz="16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2134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230188"/>
            <a:ext cx="8270875" cy="90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1213449" name="Group 9"/>
          <p:cNvGrpSpPr>
            <a:grpSpLocks/>
          </p:cNvGrpSpPr>
          <p:nvPr/>
        </p:nvGrpSpPr>
        <p:grpSpPr bwMode="auto">
          <a:xfrm>
            <a:off x="6591300" y="6629400"/>
            <a:ext cx="2327275" cy="228600"/>
            <a:chOff x="4152" y="4176"/>
            <a:chExt cx="1466" cy="144"/>
          </a:xfrm>
        </p:grpSpPr>
        <p:sp>
          <p:nvSpPr>
            <p:cNvPr id="2" name="Freeform 19"/>
            <p:cNvSpPr>
              <a:spLocks noChangeArrowheads="1"/>
            </p:cNvSpPr>
            <p:nvPr userDrawn="1"/>
          </p:nvSpPr>
          <p:spPr bwMode="auto">
            <a:xfrm>
              <a:off x="4152" y="4176"/>
              <a:ext cx="1466" cy="144"/>
            </a:xfrm>
            <a:prstGeom prst="parallelogram">
              <a:avLst>
                <a:gd name="adj" fmla="val 99779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>
                <a:solidFill>
                  <a:schemeClr val="lt1"/>
                </a:solidFill>
                <a:effectLst/>
                <a:latin typeface="+mn-lt"/>
              </a:endParaRPr>
            </a:p>
          </p:txBody>
        </p:sp>
        <p:pic>
          <p:nvPicPr>
            <p:cNvPr id="1213451" name="Picture 11" descr="notag_white_120w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" y="4200"/>
              <a:ext cx="417" cy="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3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513" y="6629400"/>
            <a:ext cx="9731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 baseline="0">
                <a:solidFill>
                  <a:schemeClr val="tx2"/>
                </a:solidFill>
                <a:effectLst/>
              </a:defRPr>
            </a:lvl1pPr>
          </a:lstStyle>
          <a:p>
            <a:fld id="{77316F87-809E-4845-8F75-EA87B194601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4" r:id="rId4"/>
    <p:sldLayoutId id="2147483796" r:id="rId5"/>
    <p:sldLayoutId id="2147483820" r:id="rId6"/>
    <p:sldLayoutId id="21474838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67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68400" indent="-2714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17663" indent="-26987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995488" indent="-1952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452688" indent="-1952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09888" indent="-1952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367088" indent="-1952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24288" indent="-1952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 noChangeArrowheads="1"/>
          </p:cNvSpPr>
          <p:nvPr/>
        </p:nvSpPr>
        <p:spPr bwMode="auto">
          <a:xfrm>
            <a:off x="1643063" y="6629400"/>
            <a:ext cx="4799012" cy="228600"/>
          </a:xfrm>
          <a:prstGeom prst="parallelogram">
            <a:avLst>
              <a:gd name="adj" fmla="val 95441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227013" y="6629400"/>
            <a:ext cx="1371600" cy="228600"/>
          </a:xfrm>
          <a:custGeom>
            <a:avLst/>
            <a:gdLst>
              <a:gd name="T0" fmla="*/ 228600 w 1371600"/>
              <a:gd name="T1" fmla="*/ 0 h 228600"/>
              <a:gd name="T2" fmla="*/ 1371600 w 1371600"/>
              <a:gd name="T3" fmla="*/ 0 h 228600"/>
              <a:gd name="T4" fmla="*/ 1143000 w 1371600"/>
              <a:gd name="T5" fmla="*/ 228600 h 228600"/>
              <a:gd name="T6" fmla="*/ 0 w 1371600"/>
              <a:gd name="T7" fmla="*/ 228600 h 228600"/>
              <a:gd name="T8" fmla="*/ 228600 w 1371600"/>
              <a:gd name="T9" fmla="*/ 0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1600"/>
              <a:gd name="T16" fmla="*/ 0 h 228600"/>
              <a:gd name="T17" fmla="*/ 1371600 w 13716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1600" h="228600">
                <a:moveTo>
                  <a:pt x="228600" y="0"/>
                </a:moveTo>
                <a:lnTo>
                  <a:pt x="1371600" y="0"/>
                </a:lnTo>
                <a:lnTo>
                  <a:pt x="1143000" y="228600"/>
                </a:lnTo>
                <a:lnTo>
                  <a:pt x="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C2DEEA"/>
          </a:solidFill>
          <a:ln>
            <a:noFill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1216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11263"/>
            <a:ext cx="8683625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</p:txBody>
      </p:sp>
      <p:sp>
        <p:nvSpPr>
          <p:cNvPr id="12165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513" y="6629400"/>
            <a:ext cx="9731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 baseline="0">
                <a:solidFill>
                  <a:schemeClr val="tx2"/>
                </a:solidFill>
                <a:effectLst/>
              </a:defRPr>
            </a:lvl1pPr>
          </a:lstStyle>
          <a:p>
            <a:fld id="{227977DD-2131-4559-9197-E31817ADD4CB}" type="slidenum">
              <a:rPr lang="en-US" smtClean="0">
                <a:solidFill>
                  <a:srgbClr val="003399"/>
                </a:solidFill>
              </a:rPr>
              <a:pPr/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216518" name="Rectangle 6"/>
          <p:cNvSpPr>
            <a:spLocks noChangeArrowheads="1"/>
          </p:cNvSpPr>
          <p:nvPr/>
        </p:nvSpPr>
        <p:spPr bwMode="auto">
          <a:xfrm>
            <a:off x="1857375" y="6629400"/>
            <a:ext cx="4356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 sz="1000" baseline="0">
              <a:solidFill>
                <a:srgbClr val="FFFFFF"/>
              </a:solidFill>
              <a:effectLst/>
            </a:endParaRPr>
          </a:p>
        </p:txBody>
      </p:sp>
      <p:sp>
        <p:nvSpPr>
          <p:cNvPr id="15" name="Right Triangle 14"/>
          <p:cNvSpPr>
            <a:spLocks noChangeArrowheads="1"/>
          </p:cNvSpPr>
          <p:nvPr/>
        </p:nvSpPr>
        <p:spPr bwMode="auto">
          <a:xfrm rot="-8100000">
            <a:off x="9526" y="274637"/>
            <a:ext cx="404812" cy="411163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>
              <a:solidFill>
                <a:srgbClr val="FFFFFF"/>
              </a:solidFill>
              <a:effectLst/>
              <a:latin typeface="Arial"/>
            </a:endParaRPr>
          </a:p>
        </p:txBody>
      </p:sp>
      <p:sp>
        <p:nvSpPr>
          <p:cNvPr id="12165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230188"/>
            <a:ext cx="82708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1216521" name="Group 9"/>
          <p:cNvGrpSpPr>
            <a:grpSpLocks/>
          </p:cNvGrpSpPr>
          <p:nvPr/>
        </p:nvGrpSpPr>
        <p:grpSpPr bwMode="auto">
          <a:xfrm>
            <a:off x="6883400" y="5867400"/>
            <a:ext cx="1873250" cy="1925638"/>
            <a:chOff x="4336" y="3696"/>
            <a:chExt cx="1180" cy="1213"/>
          </a:xfrm>
        </p:grpSpPr>
        <p:sp>
          <p:nvSpPr>
            <p:cNvPr id="23" name="Right Triangle 22"/>
            <p:cNvSpPr>
              <a:spLocks noChangeArrowheads="1"/>
            </p:cNvSpPr>
            <p:nvPr/>
          </p:nvSpPr>
          <p:spPr bwMode="auto">
            <a:xfrm rot="8100000">
              <a:off x="4336" y="3729"/>
              <a:ext cx="1180" cy="118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pic>
          <p:nvPicPr>
            <p:cNvPr id="1216523" name="Picture 11" descr="CCO_logo_cleantag_rev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3696"/>
              <a:ext cx="1002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883400" y="5867400"/>
            <a:ext cx="1873250" cy="1925638"/>
            <a:chOff x="4336" y="3696"/>
            <a:chExt cx="1180" cy="1213"/>
          </a:xfrm>
        </p:grpSpPr>
        <p:sp>
          <p:nvSpPr>
            <p:cNvPr id="14" name="Right Triangle 13"/>
            <p:cNvSpPr>
              <a:spLocks noChangeArrowheads="1"/>
            </p:cNvSpPr>
            <p:nvPr userDrawn="1"/>
          </p:nvSpPr>
          <p:spPr bwMode="auto">
            <a:xfrm rot="8100000">
              <a:off x="4336" y="3729"/>
              <a:ext cx="1180" cy="1180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0" dirty="0">
                <a:solidFill>
                  <a:srgbClr val="FFFFFF"/>
                </a:solidFill>
                <a:effectLst/>
                <a:latin typeface="Arial"/>
              </a:endParaRPr>
            </a:p>
          </p:txBody>
        </p:sp>
        <p:pic>
          <p:nvPicPr>
            <p:cNvPr id="16" name="Picture 18" descr="CCO_logo_cleantag_rev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3696"/>
              <a:ext cx="1002" cy="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86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●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68400" indent="-27146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3375" indent="-252413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9700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4272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8844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3416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798888" indent="-187325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129868" y="3194521"/>
            <a:ext cx="6315078" cy="778176"/>
          </a:xfrm>
        </p:spPr>
        <p:txBody>
          <a:bodyPr/>
          <a:lstStyle/>
          <a:p>
            <a:r>
              <a:rPr lang="en-US" dirty="0" smtClean="0"/>
              <a:t>Advancing Sustainable Clean Energy in North America</a:t>
            </a:r>
          </a:p>
          <a:p>
            <a:r>
              <a:rPr lang="en-US" dirty="0" smtClean="0"/>
              <a:t>Commission for Environmental Cooperation Joint Public Advisory Committee</a:t>
            </a:r>
          </a:p>
          <a:p>
            <a:r>
              <a:rPr lang="en-US" dirty="0" smtClean="0"/>
              <a:t>November 7, 2016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1209" y="4375845"/>
            <a:ext cx="5147877" cy="609600"/>
          </a:xfrm>
        </p:spPr>
        <p:txBody>
          <a:bodyPr/>
          <a:lstStyle/>
          <a:p>
            <a:r>
              <a:rPr lang="en-US" dirty="0" smtClean="0"/>
              <a:t>Dale Austin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820" y="425996"/>
            <a:ext cx="8191500" cy="1489510"/>
          </a:xfrm>
        </p:spPr>
        <p:txBody>
          <a:bodyPr/>
          <a:lstStyle/>
          <a:p>
            <a:r>
              <a:rPr lang="en-US" dirty="0" err="1" smtClean="0"/>
              <a:t>Nuclear’s</a:t>
            </a:r>
            <a:r>
              <a:rPr lang="en-US" dirty="0" smtClean="0"/>
              <a:t> Role in Advancing Clean and Secure Energy</a:t>
            </a:r>
            <a:endParaRPr lang="en-CA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19847" y="4939998"/>
            <a:ext cx="6371617" cy="378296"/>
          </a:xfrm>
        </p:spPr>
        <p:txBody>
          <a:bodyPr/>
          <a:lstStyle/>
          <a:p>
            <a:r>
              <a:rPr lang="en-US" dirty="0" smtClean="0"/>
              <a:t>Manager, Government Relations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86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9235" y="211238"/>
            <a:ext cx="8229600" cy="1097414"/>
          </a:xfrm>
        </p:spPr>
        <p:txBody>
          <a:bodyPr/>
          <a:lstStyle/>
          <a:p>
            <a:r>
              <a:rPr lang="en-CA" dirty="0" smtClean="0"/>
              <a:t>Nuclear Power: A </a:t>
            </a:r>
            <a:r>
              <a:rPr lang="en-CA" dirty="0"/>
              <a:t>K</a:t>
            </a:r>
            <a:r>
              <a:rPr lang="en-CA" dirty="0" smtClean="0"/>
              <a:t>ey Contributor to a Low-Carbon Energy Future 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2" y="1308652"/>
            <a:ext cx="7250336" cy="414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61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A033992\AppData\Local\Microsoft\Windows\Temporary Internet Files\Content.Outlook\I2HI7PY4\Entertainment 015 (2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405922" cy="38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rabbit_lak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22" y="0"/>
            <a:ext cx="4804800" cy="329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00_2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553313"/>
            <a:ext cx="3950744" cy="296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icture 0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28" y="3111581"/>
            <a:ext cx="2670772" cy="34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00_241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5339" r="24001" b="16409"/>
          <a:stretch/>
        </p:blipFill>
        <p:spPr bwMode="auto">
          <a:xfrm>
            <a:off x="-7747" y="3725719"/>
            <a:ext cx="2750948" cy="27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06" y="2776055"/>
            <a:ext cx="7849354" cy="777257"/>
          </a:xfr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Marci Cho – Thank you - </a:t>
            </a:r>
            <a:r>
              <a:rPr lang="en-US" sz="40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Teniki</a:t>
            </a:r>
            <a:endParaRPr lang="en-US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432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EE090-81A3-47D9-9A80-12A5BA58BF3F}" type="slidenum">
              <a:rPr lang="en-US"/>
              <a:pPr/>
              <a:t>2</a:t>
            </a:fld>
            <a:endParaRPr lang="en-US"/>
          </a:p>
        </p:txBody>
      </p:sp>
      <p:sp>
        <p:nvSpPr>
          <p:cNvPr id="9850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</a:t>
            </a:r>
            <a:r>
              <a:rPr lang="en-CA" dirty="0" err="1" smtClean="0"/>
              <a:t>Cameco</a:t>
            </a:r>
            <a:endParaRPr lang="en-US" dirty="0"/>
          </a:p>
        </p:txBody>
      </p:sp>
      <p:pic>
        <p:nvPicPr>
          <p:cNvPr id="10" name="Picture 2" descr="2200-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4594"/>
            <a:ext cx="9149462" cy="56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72255" y="954088"/>
            <a:ext cx="4052235" cy="5661025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00100" indent="-17145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+mn-lt"/>
              </a:defRPr>
            </a:lvl3pPr>
            <a:lvl4pPr marL="1085850" indent="-17145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314450" indent="-1143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771650" indent="-1143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28850" indent="-1143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686050" indent="-1143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43250" indent="-114300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One of the world’s largest uranium producers</a:t>
            </a:r>
          </a:p>
          <a:p>
            <a:pPr lvl="1"/>
            <a:r>
              <a:rPr lang="en-CA" dirty="0" smtClean="0">
                <a:solidFill>
                  <a:schemeClr val="bg1"/>
                </a:solidFill>
              </a:rPr>
              <a:t>Account </a:t>
            </a:r>
            <a:r>
              <a:rPr lang="en-CA" smtClean="0">
                <a:solidFill>
                  <a:schemeClr val="bg1"/>
                </a:solidFill>
              </a:rPr>
              <a:t>for ~18% </a:t>
            </a:r>
            <a:r>
              <a:rPr lang="en-CA" dirty="0" smtClean="0">
                <a:solidFill>
                  <a:schemeClr val="bg1"/>
                </a:solidFill>
              </a:rPr>
              <a:t>of total world uranium production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Our uranium powers 1 in every 19 homes in the US, 1 in 10 in Canada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Corporate head office in Saskatoon, Saskatchewan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~</a:t>
            </a:r>
            <a:r>
              <a:rPr lang="en-US" dirty="0" smtClean="0">
                <a:solidFill>
                  <a:schemeClr val="bg1"/>
                </a:solidFill>
              </a:rPr>
              <a:t>4,000 North American employees and contractors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Canada’s largest  industrial employer of Aboriginal people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Mines in Saskatchewan, US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Kazakhstan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Refining,</a:t>
            </a:r>
            <a:r>
              <a:rPr lang="en-US" sz="2400" baseline="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conversion and manufacturing facilities </a:t>
            </a:r>
            <a:r>
              <a:rPr lang="en-US" sz="2400" dirty="0">
                <a:solidFill>
                  <a:schemeClr val="bg1"/>
                </a:solidFill>
              </a:rPr>
              <a:t>in Ontario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1067320"/>
            <a:ext cx="8627643" cy="50021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852" y="262210"/>
            <a:ext cx="7885077" cy="599182"/>
          </a:xfrm>
        </p:spPr>
        <p:txBody>
          <a:bodyPr/>
          <a:lstStyle/>
          <a:p>
            <a:r>
              <a:rPr lang="en-CA" sz="3200" dirty="0" smtClean="0"/>
              <a:t>Getting to 50% Clean Power by 2025 – More Nuclear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41472" y="1522613"/>
            <a:ext cx="5596304" cy="39099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Global shift to lower carbon energy</a:t>
            </a:r>
          </a:p>
          <a:p>
            <a:r>
              <a:rPr lang="en-US" dirty="0">
                <a:solidFill>
                  <a:schemeClr val="bg1"/>
                </a:solidFill>
              </a:rPr>
              <a:t>Renewable energy in demand</a:t>
            </a:r>
          </a:p>
          <a:p>
            <a:r>
              <a:rPr lang="en-US" dirty="0">
                <a:solidFill>
                  <a:schemeClr val="bg1"/>
                </a:solidFill>
              </a:rPr>
              <a:t>Nuclear technology is proven</a:t>
            </a:r>
          </a:p>
          <a:p>
            <a:r>
              <a:rPr lang="en-US" dirty="0">
                <a:solidFill>
                  <a:schemeClr val="bg1"/>
                </a:solidFill>
              </a:rPr>
              <a:t>Economic benefits are clear</a:t>
            </a:r>
          </a:p>
          <a:p>
            <a:r>
              <a:rPr lang="en-US" dirty="0">
                <a:solidFill>
                  <a:schemeClr val="bg1"/>
                </a:solidFill>
              </a:rPr>
              <a:t>Waste solutions are proven</a:t>
            </a:r>
          </a:p>
          <a:p>
            <a:r>
              <a:rPr lang="en-US" dirty="0">
                <a:solidFill>
                  <a:schemeClr val="bg1"/>
                </a:solidFill>
              </a:rPr>
              <a:t>Policy makers &amp; influencers should renew consideration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5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4486275"/>
            <a:ext cx="170973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332038"/>
            <a:ext cx="168116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682625" y="225425"/>
            <a:ext cx="8229600" cy="1021019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ea typeface="DIN-Bold"/>
              </a:rPr>
              <a:t>Canada’s Nuclear Industry: A Strategic Asset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6073775" y="4884738"/>
            <a:ext cx="2650095" cy="10223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 sz="1400" b="0" dirty="0" smtClean="0"/>
              <a:t>Opportunity for growth in international nuclear marketplace – technology; fuels; components; expertise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33E523-79BF-40AE-84D4-E08F6FA7339A}" type="slidenum">
              <a:rPr lang="en-US" altLang="en-US" sz="1200" smtClean="0">
                <a:solidFill>
                  <a:srgbClr val="20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20A8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351088"/>
            <a:ext cx="16446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464050"/>
            <a:ext cx="15509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2073275" y="4884738"/>
            <a:ext cx="1528763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effectLst/>
                <a:latin typeface="DIN-Bold"/>
                <a:cs typeface="Arial" panose="020B0604020202020204" pitchFamily="34" charset="0"/>
              </a:rPr>
              <a:t>Generates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effectLst/>
                <a:latin typeface="DIN-Bold"/>
                <a:cs typeface="Arial" panose="020B0604020202020204" pitchFamily="34" charset="0"/>
              </a:rPr>
              <a:t>zero GHGs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6430963" y="2686050"/>
            <a:ext cx="20701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effectLst/>
                <a:latin typeface="DIN-Bold"/>
                <a:cs typeface="Arial" panose="020B0604020202020204" pitchFamily="34" charset="0"/>
              </a:rPr>
              <a:t>Provides </a:t>
            </a:r>
            <a:r>
              <a:rPr lang="en-CA" altLang="en-US" sz="2000" dirty="0" smtClean="0">
                <a:effectLst/>
                <a:latin typeface="DIN-Bold"/>
                <a:cs typeface="Arial" panose="020B0604020202020204" pitchFamily="34" charset="0"/>
              </a:rPr>
              <a:t>16% </a:t>
            </a:r>
            <a:r>
              <a:rPr lang="en-CA" altLang="en-US" sz="2000" dirty="0">
                <a:effectLst/>
                <a:latin typeface="DIN-Bold"/>
                <a:cs typeface="Arial" panose="020B0604020202020204" pitchFamily="34" charset="0"/>
              </a:rPr>
              <a:t>of </a:t>
            </a:r>
            <a:r>
              <a:rPr lang="en-CA" altLang="en-US" sz="2000" dirty="0" smtClean="0">
                <a:effectLst/>
                <a:latin typeface="DIN-Bold"/>
                <a:cs typeface="Arial" panose="020B0604020202020204" pitchFamily="34" charset="0"/>
              </a:rPr>
              <a:t>Canada’s grid-delivered electricity – 60% here in Ontario</a:t>
            </a:r>
            <a:endParaRPr lang="en-CA" altLang="en-US" sz="2000" dirty="0">
              <a:effectLst/>
              <a:latin typeface="DIN-Bold"/>
              <a:cs typeface="Arial" panose="020B0604020202020204" pitchFamily="34" charset="0"/>
            </a:endParaRP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2073275" y="2532063"/>
            <a:ext cx="2498725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DINPro-Medium"/>
                <a:ea typeface="DINPro-Medium"/>
                <a:cs typeface="DINPro-Medium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effectLst/>
                <a:latin typeface="DIN-Bold"/>
                <a:cs typeface="Arial" panose="020B0604020202020204" pitchFamily="34" charset="0"/>
              </a:rPr>
              <a:t>Contributes to </a:t>
            </a:r>
            <a:r>
              <a:rPr lang="en-CA" altLang="en-US" sz="2000" dirty="0" smtClean="0">
                <a:effectLst/>
                <a:latin typeface="DIN-Bold"/>
                <a:cs typeface="Arial" panose="020B0604020202020204" pitchFamily="34" charset="0"/>
              </a:rPr>
              <a:t>Canada’s and North America’s economic</a:t>
            </a:r>
            <a:r>
              <a:rPr lang="en-CA" altLang="en-US" sz="2000" dirty="0">
                <a:effectLst/>
                <a:latin typeface="DIN-Bold"/>
                <a:cs typeface="Arial" panose="020B0604020202020204" pitchFamily="34" charset="0"/>
              </a:rPr>
              <a:t>, environmental and social goals</a:t>
            </a:r>
          </a:p>
        </p:txBody>
      </p:sp>
      <p:pic>
        <p:nvPicPr>
          <p:cNvPr id="1026" name="Picture 2" descr="http://www.crto.on.ca/wp-content/uploads/2013/08/Ontario-Blue-7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8" y="2822478"/>
            <a:ext cx="746245" cy="7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46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86" y="235922"/>
            <a:ext cx="8229600" cy="1097414"/>
          </a:xfrm>
        </p:spPr>
        <p:txBody>
          <a:bodyPr/>
          <a:lstStyle/>
          <a:p>
            <a:r>
              <a:rPr lang="en-CA" dirty="0" smtClean="0"/>
              <a:t>Economy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36" y="1333336"/>
            <a:ext cx="4168576" cy="4311455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CA" sz="3300" b="1" dirty="0"/>
          </a:p>
          <a:p>
            <a:pPr>
              <a:spcBef>
                <a:spcPts val="0"/>
              </a:spcBef>
            </a:pPr>
            <a:r>
              <a:rPr lang="en-CA" sz="3300" b="1" dirty="0" smtClean="0"/>
              <a:t>60,000 jobs (direct &amp; indirect):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CA" sz="2900" dirty="0" smtClean="0"/>
              <a:t>Highly </a:t>
            </a:r>
            <a:r>
              <a:rPr lang="en-CA" sz="2900" dirty="0"/>
              <a:t>skilled and </a:t>
            </a:r>
            <a:r>
              <a:rPr lang="en-CA" sz="2900" dirty="0" smtClean="0"/>
              <a:t>knowledge-based </a:t>
            </a:r>
            <a:endParaRPr lang="en-CA" sz="2300" dirty="0" smtClean="0"/>
          </a:p>
          <a:p>
            <a:pPr>
              <a:spcBef>
                <a:spcPts val="0"/>
              </a:spcBef>
            </a:pPr>
            <a:r>
              <a:rPr lang="en-CA" sz="3300" b="1" dirty="0" smtClean="0"/>
              <a:t>Central to Canada’s innovation system: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CA" sz="2900" dirty="0"/>
              <a:t>Links universities, research facilities, utilities, advanced manufacturing, health </a:t>
            </a:r>
            <a:r>
              <a:rPr lang="en-CA" sz="2900" dirty="0" smtClean="0"/>
              <a:t>care</a:t>
            </a:r>
          </a:p>
          <a:p>
            <a:pPr>
              <a:lnSpc>
                <a:spcPct val="110000"/>
              </a:lnSpc>
            </a:pPr>
            <a:r>
              <a:rPr lang="en-CA" sz="3200" b="1" dirty="0" smtClean="0"/>
              <a:t>Greater than a $5B industry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CA" sz="2900" dirty="0" smtClean="0"/>
              <a:t>supports medicine, materials science, advanced manufacturing, food safety, and energy production</a:t>
            </a:r>
          </a:p>
          <a:p>
            <a:pPr>
              <a:lnSpc>
                <a:spcPct val="110000"/>
              </a:lnSpc>
            </a:pPr>
            <a:r>
              <a:rPr lang="en-CA" sz="3400" b="1" dirty="0" smtClean="0"/>
              <a:t>Affordability </a:t>
            </a:r>
          </a:p>
          <a:p>
            <a:pPr lvl="1">
              <a:lnSpc>
                <a:spcPct val="110000"/>
              </a:lnSpc>
            </a:pPr>
            <a:r>
              <a:rPr lang="en-CA" sz="2900" dirty="0" smtClean="0"/>
              <a:t>One of the most affordable power sources, more so if carbon pricing is taken into account </a:t>
            </a:r>
            <a:endParaRPr lang="en-CA" sz="29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20A8E0"/>
                </a:solidFill>
                <a:latin typeface="Arial"/>
                <a:cs typeface="Arial"/>
              </a:defRPr>
            </a:lvl1pPr>
          </a:lstStyle>
          <a:p>
            <a:fld id="{D80A46CC-69CD-C94E-9D56-A4D82285E0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85" y="1333336"/>
            <a:ext cx="3666227" cy="37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8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Environment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417983"/>
            <a:ext cx="4528867" cy="3864647"/>
          </a:xfrm>
        </p:spPr>
        <p:txBody>
          <a:bodyPr>
            <a:normAutofit fontScale="85000" lnSpcReduction="20000"/>
          </a:bodyPr>
          <a:lstStyle/>
          <a:p>
            <a:r>
              <a:rPr lang="en-CA" sz="2100" b="1" dirty="0" smtClean="0"/>
              <a:t>Key instrument for climate stabilization:</a:t>
            </a:r>
          </a:p>
          <a:p>
            <a:pPr lvl="1"/>
            <a:r>
              <a:rPr lang="en-CA" sz="1900" dirty="0" smtClean="0"/>
              <a:t>Zero GHG emissions during operation</a:t>
            </a:r>
          </a:p>
          <a:p>
            <a:pPr lvl="1"/>
            <a:r>
              <a:rPr lang="en-CA" sz="1900" dirty="0" smtClean="0"/>
              <a:t>Lifecycle basis: compares favourably to hydro, wind and solar</a:t>
            </a:r>
          </a:p>
          <a:p>
            <a:pPr lvl="1"/>
            <a:r>
              <a:rPr lang="en-CA" sz="1900" dirty="0" smtClean="0"/>
              <a:t>Health benefit: No more smog days</a:t>
            </a:r>
          </a:p>
          <a:p>
            <a:pPr marL="457200" lvl="1" indent="0">
              <a:buNone/>
            </a:pPr>
            <a:endParaRPr lang="en-CA" sz="2300" dirty="0" smtClean="0"/>
          </a:p>
          <a:p>
            <a:r>
              <a:rPr lang="en-CA" sz="2100" b="1" dirty="0" smtClean="0"/>
              <a:t>Nuclear waste:</a:t>
            </a:r>
          </a:p>
          <a:p>
            <a:pPr lvl="1"/>
            <a:r>
              <a:rPr lang="en-CA" sz="1900" dirty="0" smtClean="0"/>
              <a:t>Only energy industry able to account fully for all waste</a:t>
            </a:r>
          </a:p>
          <a:p>
            <a:pPr lvl="1"/>
            <a:r>
              <a:rPr lang="en-CA" sz="1900" dirty="0" smtClean="0"/>
              <a:t>Spent fuel safely stored</a:t>
            </a:r>
          </a:p>
          <a:p>
            <a:pPr lvl="1"/>
            <a:r>
              <a:rPr lang="en-CA" sz="1900" dirty="0" smtClean="0"/>
              <a:t>Future waste-management liabilities already fully funded by generators</a:t>
            </a:r>
          </a:p>
          <a:p>
            <a:endParaRPr lang="en-CA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20A8E0"/>
                </a:solidFill>
                <a:latin typeface="Arial"/>
                <a:cs typeface="Arial"/>
              </a:defRPr>
            </a:lvl1pPr>
          </a:lstStyle>
          <a:p>
            <a:fld id="{D80A46CC-69CD-C94E-9D56-A4D82285E0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4" y="1184210"/>
            <a:ext cx="4488569" cy="43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55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9" y="882159"/>
            <a:ext cx="8230164" cy="53153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105" y="51818"/>
            <a:ext cx="7921118" cy="830341"/>
          </a:xfrm>
        </p:spPr>
        <p:txBody>
          <a:bodyPr/>
          <a:lstStyle/>
          <a:p>
            <a:r>
              <a:rPr lang="en-CA" sz="3200" dirty="0" smtClean="0"/>
              <a:t>What we ask of Policy Makers –</a:t>
            </a:r>
            <a:br>
              <a:rPr lang="en-CA" sz="3200" dirty="0" smtClean="0"/>
            </a:br>
            <a:r>
              <a:rPr lang="en-CA" sz="3200" dirty="0" smtClean="0"/>
              <a:t>A Fresh Evaluation</a:t>
            </a:r>
            <a:br>
              <a:rPr lang="en-CA" sz="3200" dirty="0" smtClean="0"/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058" y="1080052"/>
            <a:ext cx="5345523" cy="499152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 energy sources have impacts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360 analysis of nuclear shows: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Low emissions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Tiny footprint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Manages waste successfully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Catalyzes technology advances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solve northern/remote challenges such as clean energy infrastructure, water treatment, food production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2" name="AutoShape 2" descr="Image result for darlington nuclear generation sit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6609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7" y="1459062"/>
            <a:ext cx="8290741" cy="4822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1820"/>
            <a:ext cx="8230428" cy="3661337"/>
          </a:xfrm>
        </p:spPr>
        <p:txBody>
          <a:bodyPr/>
          <a:lstStyle/>
          <a:p>
            <a:r>
              <a:rPr lang="en-US" dirty="0" smtClean="0"/>
              <a:t>Low-Carbon Electricity Supports Other Clean and Resilient Systems</a:t>
            </a:r>
            <a:endParaRPr lang="en-CA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8337" y="1545723"/>
            <a:ext cx="5666811" cy="43526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CA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CA" sz="2000" dirty="0" smtClean="0">
                <a:solidFill>
                  <a:schemeClr val="bg1"/>
                </a:solidFill>
              </a:rPr>
              <a:t>Decarbonizing </a:t>
            </a:r>
            <a:r>
              <a:rPr lang="en-CA" sz="2000" dirty="0">
                <a:solidFill>
                  <a:schemeClr val="bg1"/>
                </a:solidFill>
              </a:rPr>
              <a:t>the transport grid    </a:t>
            </a:r>
          </a:p>
          <a:p>
            <a:pPr>
              <a:lnSpc>
                <a:spcPct val="120000"/>
              </a:lnSpc>
            </a:pPr>
            <a:r>
              <a:rPr lang="en-CA" sz="2000" dirty="0">
                <a:solidFill>
                  <a:schemeClr val="bg1"/>
                </a:solidFill>
              </a:rPr>
              <a:t>Decarbonizing buildings</a:t>
            </a:r>
          </a:p>
          <a:p>
            <a:pPr>
              <a:lnSpc>
                <a:spcPct val="120000"/>
              </a:lnSpc>
            </a:pPr>
            <a:r>
              <a:rPr lang="en-CA" sz="2000" dirty="0">
                <a:solidFill>
                  <a:schemeClr val="bg1"/>
                </a:solidFill>
              </a:rPr>
              <a:t>Information &amp; communications</a:t>
            </a:r>
          </a:p>
          <a:p>
            <a:pPr>
              <a:lnSpc>
                <a:spcPct val="120000"/>
              </a:lnSpc>
            </a:pPr>
            <a:r>
              <a:rPr lang="en-CA" sz="2000" dirty="0">
                <a:solidFill>
                  <a:schemeClr val="bg1"/>
                </a:solidFill>
              </a:rPr>
              <a:t>Medicine and public health</a:t>
            </a:r>
          </a:p>
          <a:p>
            <a:pPr>
              <a:lnSpc>
                <a:spcPct val="120000"/>
              </a:lnSpc>
            </a:pPr>
            <a:r>
              <a:rPr lang="en-CA" sz="2000" dirty="0">
                <a:solidFill>
                  <a:schemeClr val="bg1"/>
                </a:solidFill>
              </a:rPr>
              <a:t>The power system must remain robust, resilient, accessible and affordable for everything else to </a:t>
            </a:r>
            <a:r>
              <a:rPr lang="en-CA" sz="2000" dirty="0" smtClean="0">
                <a:solidFill>
                  <a:schemeClr val="bg1"/>
                </a:solidFill>
              </a:rPr>
              <a:t>work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20A8E0"/>
                </a:solidFill>
                <a:latin typeface="Arial"/>
                <a:cs typeface="Arial"/>
              </a:defRPr>
            </a:lvl1pPr>
          </a:lstStyle>
          <a:p>
            <a:fld id="{D80A46CC-69CD-C94E-9D56-A4D82285E0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7" y="954157"/>
            <a:ext cx="8214356" cy="5568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67" y="290668"/>
            <a:ext cx="5132476" cy="663489"/>
          </a:xfrm>
        </p:spPr>
        <p:txBody>
          <a:bodyPr>
            <a:normAutofit/>
          </a:bodyPr>
          <a:lstStyle/>
          <a:p>
            <a:r>
              <a:rPr lang="en-CA" sz="3000" dirty="0"/>
              <a:t>Innovation and Progress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7893" y="1215736"/>
            <a:ext cx="6139620" cy="48670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dirty="0">
                <a:solidFill>
                  <a:schemeClr val="bg1"/>
                </a:solidFill>
              </a:rPr>
              <a:t>Nuclear anchors a resilient, sustainable grid &amp; enables renewable technologies </a:t>
            </a:r>
          </a:p>
          <a:p>
            <a:pPr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  Supplies ultra-low-GHG base load</a:t>
            </a:r>
          </a:p>
          <a:p>
            <a:pPr lvl="1"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Displace coal</a:t>
            </a:r>
            <a:endParaRPr lang="en-CA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Anchor the testing, proving &amp;  scaling up of wind and solar</a:t>
            </a:r>
          </a:p>
          <a:p>
            <a:pPr lvl="1">
              <a:lnSpc>
                <a:spcPct val="120000"/>
              </a:lnSpc>
            </a:pPr>
            <a:r>
              <a:rPr lang="en-CA" dirty="0" smtClean="0">
                <a:solidFill>
                  <a:schemeClr val="bg1"/>
                </a:solidFill>
              </a:rPr>
              <a:t>Anchor experiments with distributed generation &amp; smart grid technologies</a:t>
            </a:r>
          </a:p>
          <a:p>
            <a:pPr lvl="1">
              <a:lnSpc>
                <a:spcPct val="120000"/>
              </a:lnSpc>
            </a:pPr>
            <a:endParaRPr lang="en-CA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rgbClr val="20A8E0"/>
                </a:solidFill>
                <a:latin typeface="Arial"/>
                <a:cs typeface="Arial"/>
              </a:defRPr>
            </a:lvl1pPr>
          </a:lstStyle>
          <a:p>
            <a:fld id="{D80A46CC-69CD-C94E-9D56-A4D82285E0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1 Presentation">
  <a:themeElements>
    <a:clrScheme name="Cameco Theme Colors">
      <a:dk1>
        <a:srgbClr val="4B4B4B"/>
      </a:dk1>
      <a:lt1>
        <a:srgbClr val="FFFFFF"/>
      </a:lt1>
      <a:dk2>
        <a:srgbClr val="003399"/>
      </a:dk2>
      <a:lt2>
        <a:srgbClr val="B9B9B9"/>
      </a:lt2>
      <a:accent1>
        <a:srgbClr val="660033"/>
      </a:accent1>
      <a:accent2>
        <a:srgbClr val="333399"/>
      </a:accent2>
      <a:accent3>
        <a:srgbClr val="CCFF66"/>
      </a:accent3>
      <a:accent4>
        <a:srgbClr val="FFC000"/>
      </a:accent4>
      <a:accent5>
        <a:srgbClr val="66FF99"/>
      </a:accent5>
      <a:accent6>
        <a:srgbClr val="669900"/>
      </a:accent6>
      <a:hlink>
        <a:srgbClr val="D60093"/>
      </a:hlink>
      <a:folHlink>
        <a:srgbClr val="FFCC66"/>
      </a:folHlink>
    </a:clrScheme>
    <a:fontScheme name="1_Cameco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/>
      <a:bodyPr wrap="square" rtlCol="0">
        <a:spAutoFit/>
      </a:bodyPr>
      <a:lstStyle>
        <a:defPPr marL="266700" indent="-266700">
          <a:spcBef>
            <a:spcPct val="50000"/>
          </a:spcBef>
          <a:buClr>
            <a:srgbClr val="003399"/>
          </a:buClr>
          <a:buFont typeface="Arial" charset="0"/>
          <a:buChar char="●"/>
          <a:defRPr sz="2000" b="1" kern="0" baseline="0" dirty="0" smtClean="0">
            <a:solidFill>
              <a:srgbClr val="4B4B4B"/>
            </a:solidFill>
            <a:effectLst/>
            <a:latin typeface="Arial"/>
          </a:defRPr>
        </a:defPPr>
      </a:lstStyle>
    </a:txDef>
  </a:objectDefaults>
  <a:extraClrSchemeLst>
    <a:extraClrScheme>
      <a:clrScheme name="1_Cameco_Master 1">
        <a:dk1>
          <a:srgbClr val="4B4B4B"/>
        </a:dk1>
        <a:lt1>
          <a:srgbClr val="FFFFFF"/>
        </a:lt1>
        <a:dk2>
          <a:srgbClr val="003399"/>
        </a:dk2>
        <a:lt2>
          <a:srgbClr val="B9B9B9"/>
        </a:lt2>
        <a:accent1>
          <a:srgbClr val="003478"/>
        </a:accent1>
        <a:accent2>
          <a:srgbClr val="004FB8"/>
        </a:accent2>
        <a:accent3>
          <a:srgbClr val="FFFFFF"/>
        </a:accent3>
        <a:accent4>
          <a:srgbClr val="3F3F3F"/>
        </a:accent4>
        <a:accent5>
          <a:srgbClr val="AAAEBE"/>
        </a:accent5>
        <a:accent6>
          <a:srgbClr val="0047A6"/>
        </a:accent6>
        <a:hlink>
          <a:srgbClr val="3573FD"/>
        </a:hlink>
        <a:folHlink>
          <a:srgbClr val="A7C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CO_PPT_Template_TK_CF 1">
      <a:dk1>
        <a:srgbClr val="4B4B4B"/>
      </a:dk1>
      <a:lt1>
        <a:srgbClr val="FFFFFF"/>
      </a:lt1>
      <a:dk2>
        <a:srgbClr val="003399"/>
      </a:dk2>
      <a:lt2>
        <a:srgbClr val="B9B9B9"/>
      </a:lt2>
      <a:accent1>
        <a:srgbClr val="003478"/>
      </a:accent1>
      <a:accent2>
        <a:srgbClr val="004FB8"/>
      </a:accent2>
      <a:accent3>
        <a:srgbClr val="FFFFFF"/>
      </a:accent3>
      <a:accent4>
        <a:srgbClr val="3F3F3F"/>
      </a:accent4>
      <a:accent5>
        <a:srgbClr val="AAAEBE"/>
      </a:accent5>
      <a:accent6>
        <a:srgbClr val="0047A6"/>
      </a:accent6>
      <a:hlink>
        <a:srgbClr val="3573FD"/>
      </a:hlink>
      <a:folHlink>
        <a:srgbClr val="A7CDF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342900" indent="-342900">
          <a:buClr>
            <a:schemeClr val="tx2"/>
          </a:buClr>
          <a:buFont typeface="Arial" pitchFamily="34" charset="0"/>
          <a:buChar char="●"/>
          <a:defRPr sz="2000" b="1" baseline="0" dirty="0" smtClean="0">
            <a:effectLst/>
          </a:defRPr>
        </a:defPPr>
      </a:lstStyle>
    </a:txDef>
  </a:objectDefaults>
  <a:extraClrSchemeLst>
    <a:extraClrScheme>
      <a:clrScheme name="CCO_PPT_Template_TK_CF 1">
        <a:dk1>
          <a:srgbClr val="4B4B4B"/>
        </a:dk1>
        <a:lt1>
          <a:srgbClr val="FFFFFF"/>
        </a:lt1>
        <a:dk2>
          <a:srgbClr val="003399"/>
        </a:dk2>
        <a:lt2>
          <a:srgbClr val="B9B9B9"/>
        </a:lt2>
        <a:accent1>
          <a:srgbClr val="003478"/>
        </a:accent1>
        <a:accent2>
          <a:srgbClr val="004FB8"/>
        </a:accent2>
        <a:accent3>
          <a:srgbClr val="FFFFFF"/>
        </a:accent3>
        <a:accent4>
          <a:srgbClr val="3F3F3F"/>
        </a:accent4>
        <a:accent5>
          <a:srgbClr val="AAAEBE"/>
        </a:accent5>
        <a:accent6>
          <a:srgbClr val="0047A6"/>
        </a:accent6>
        <a:hlink>
          <a:srgbClr val="3573FD"/>
        </a:hlink>
        <a:folHlink>
          <a:srgbClr val="A7C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4 Cameco PowerPoint Template (Triangle)">
  <a:themeElements>
    <a:clrScheme name="Cameco Theme Colors">
      <a:dk1>
        <a:srgbClr val="4B4B4B"/>
      </a:dk1>
      <a:lt1>
        <a:srgbClr val="FFFFFF"/>
      </a:lt1>
      <a:dk2>
        <a:srgbClr val="003399"/>
      </a:dk2>
      <a:lt2>
        <a:srgbClr val="B9B9B9"/>
      </a:lt2>
      <a:accent1>
        <a:srgbClr val="660033"/>
      </a:accent1>
      <a:accent2>
        <a:srgbClr val="333399"/>
      </a:accent2>
      <a:accent3>
        <a:srgbClr val="CCFF66"/>
      </a:accent3>
      <a:accent4>
        <a:srgbClr val="FFC000"/>
      </a:accent4>
      <a:accent5>
        <a:srgbClr val="66FF99"/>
      </a:accent5>
      <a:accent6>
        <a:srgbClr val="669900"/>
      </a:accent6>
      <a:hlink>
        <a:srgbClr val="D60093"/>
      </a:hlink>
      <a:folHlink>
        <a:srgbClr val="FFCC66"/>
      </a:folHlink>
    </a:clrScheme>
    <a:fontScheme name="1_Cameco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/>
      <a:bodyPr wrap="square" rtlCol="0">
        <a:spAutoFit/>
      </a:bodyPr>
      <a:lstStyle>
        <a:defPPr marL="266700" indent="-266700">
          <a:spcBef>
            <a:spcPct val="50000"/>
          </a:spcBef>
          <a:buClr>
            <a:srgbClr val="003399"/>
          </a:buClr>
          <a:buFont typeface="Arial" charset="0"/>
          <a:buChar char="●"/>
          <a:defRPr sz="2000" b="1" kern="0" baseline="0" dirty="0" smtClean="0">
            <a:solidFill>
              <a:srgbClr val="4B4B4B"/>
            </a:solidFill>
            <a:effectLst/>
            <a:latin typeface="Arial"/>
          </a:defRPr>
        </a:defPPr>
      </a:lstStyle>
    </a:txDef>
  </a:objectDefaults>
  <a:extraClrSchemeLst>
    <a:extraClrScheme>
      <a:clrScheme name="1_Cameco_Master 1">
        <a:dk1>
          <a:srgbClr val="4B4B4B"/>
        </a:dk1>
        <a:lt1>
          <a:srgbClr val="FFFFFF"/>
        </a:lt1>
        <a:dk2>
          <a:srgbClr val="003399"/>
        </a:dk2>
        <a:lt2>
          <a:srgbClr val="B9B9B9"/>
        </a:lt2>
        <a:accent1>
          <a:srgbClr val="003478"/>
        </a:accent1>
        <a:accent2>
          <a:srgbClr val="004FB8"/>
        </a:accent2>
        <a:accent3>
          <a:srgbClr val="FFFFFF"/>
        </a:accent3>
        <a:accent4>
          <a:srgbClr val="3F3F3F"/>
        </a:accent4>
        <a:accent5>
          <a:srgbClr val="AAAEBE"/>
        </a:accent5>
        <a:accent6>
          <a:srgbClr val="0047A6"/>
        </a:accent6>
        <a:hlink>
          <a:srgbClr val="3573FD"/>
        </a:hlink>
        <a:folHlink>
          <a:srgbClr val="A7C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7B29D245E744694E082623D13F110" ma:contentTypeVersion="12" ma:contentTypeDescription="Create a new document." ma:contentTypeScope="" ma:versionID="9865ee85511cdee47c3e9618736d432e">
  <xsd:schema xmlns:xsd="http://www.w3.org/2001/XMLSchema" xmlns:xs="http://www.w3.org/2001/XMLSchema" xmlns:p="http://schemas.microsoft.com/office/2006/metadata/properties" xmlns:ns1="http://schemas.microsoft.com/sharepoint/v3" xmlns:ns2="2eac2e9a-66c8-4a0a-8bde-944ffdec13d5" xmlns:ns3="http://schemas.microsoft.com/sharepoint/v4" targetNamespace="http://schemas.microsoft.com/office/2006/metadata/properties" ma:root="true" ma:fieldsID="f67c7e5ddc5f2fd24b498df613e25ff7" ns1:_="" ns2:_="" ns3:_="">
    <xsd:import namespace="http://schemas.microsoft.com/sharepoint/v3"/>
    <xsd:import namespace="2eac2e9a-66c8-4a0a-8bde-944ffdec13d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y"/>
                <xsd:element ref="ns2:Project"/>
                <xsd:element ref="ns2:Year" minOccurs="0"/>
                <xsd:element ref="ns2:Document_x0020_type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  <xsd:element ref="ns2:Description0" minOccurs="0"/>
                <xsd:element ref="ns2:Th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2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3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4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5" nillable="true" ma:displayName="E-Mail From" ma:hidden="true" ma:internalName="EmailFrom">
      <xsd:simpleType>
        <xsd:restriction base="dms:Text"/>
      </xsd:simpleType>
    </xsd:element>
    <xsd:element name="EmailSubject" ma:index="16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c2e9a-66c8-4a0a-8bde-944ffdec13d5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fault="*-SELECT A CATEGORY" ma:description="Select the umbrella category from the list. If you need a new category added, contact:&#10;&#10;Cory_Wolfe@cameco.com, Denitta_Hoffman@cameco.com or Stephanie_Bahnuik@cameco.com&#10;" ma:format="Dropdown" ma:internalName="Category">
      <xsd:simpleType>
        <xsd:restriction base="dms:Choice">
          <xsd:enumeration value="*-SELECT A CATEGORY"/>
          <xsd:enumeration value="Anti-nuke"/>
          <xsd:enumeration value="Australia"/>
          <xsd:enumeration value="Awards - external"/>
          <xsd:enumeration value="Awards - internal"/>
          <xsd:enumeration value="Blind River"/>
          <xsd:enumeration value="Board of directors"/>
          <xsd:enumeration value="Bruce Power"/>
          <xsd:enumeration value="Cameco Resources"/>
          <xsd:enumeration value="CEO and executive"/>
          <xsd:enumeration value="China"/>
          <xsd:enumeration value="CFM"/>
          <xsd:enumeration value="Cigar Lake"/>
          <xsd:enumeration value="Collective bargaining"/>
          <xsd:enumeration value="Community"/>
          <xsd:enumeration value="Corporate responsibility"/>
          <xsd:enumeration value="CRC department resources"/>
          <xsd:enumeration value="Crisis communications"/>
          <xsd:enumeration value="Environment"/>
          <xsd:enumeration value="Exploration"/>
          <xsd:enumeration value="France"/>
          <xsd:enumeration value="General"/>
          <xsd:enumeration value="Germany"/>
          <xsd:enumeration value="GLE"/>
          <xsd:enumeration value="Government relations"/>
          <xsd:enumeration value="India"/>
          <xsd:enumeration value="Internal communications"/>
          <xsd:enumeration value="Internal events"/>
          <xsd:enumeration value="Investor relations"/>
          <xsd:enumeration value="Japan"/>
          <xsd:enumeration value="Kazakhstan"/>
          <xsd:enumeration value="Key Lake"/>
          <xsd:enumeration value="McArthur River"/>
          <xsd:enumeration value="Mergers and acquisitions"/>
          <xsd:enumeration value="Millennium"/>
          <xsd:enumeration value="Mine rescue"/>
          <xsd:enumeration value="Mining industry"/>
          <xsd:enumeration value="Namibia"/>
          <xsd:enumeration value="Nunavut"/>
          <xsd:enumeration value="Operational reliability"/>
          <xsd:enumeration value="Polling"/>
          <xsd:enumeration value="Pro-nuke"/>
          <xsd:enumeration value="Rabbit Lake"/>
          <xsd:enumeration value="Radiation"/>
          <xsd:enumeration value="Safety"/>
          <xsd:enumeration value="Social media"/>
          <xsd:enumeration value="Talvivaara"/>
          <xsd:enumeration value="University of Saskatchewan"/>
          <xsd:enumeration value="Ushare"/>
          <xsd:enumeration value="Vision"/>
          <xsd:enumeration value="Websites"/>
          <xsd:enumeration value="Woodland caribou"/>
          <xsd:enumeration value="World Nuclear University"/>
        </xsd:restriction>
      </xsd:simpleType>
    </xsd:element>
    <xsd:element name="Project" ma:index="9" ma:displayName="Subject" ma:default="*-SELECT A SUBJECT" ma:description="Select a specific subject from the menu. If you need a new subject added, contact:&#10;&#10;Cory_Wolfe@cameco.com, Denitta_Hoffman@cameco.com or Stephanie_Bahnuik@cameco.com&#10;&#10;If further specification is not required beyond the overall Category, choose General from the above menu." ma:format="Dropdown" ma:internalName="Project">
      <xsd:simpleType>
        <xsd:restriction base="dms:Choice">
          <xsd:enumeration value="*-SELECT A SUBJECT"/>
          <xsd:enumeration value="----------------------------"/>
          <xsd:enumeration value="General"/>
          <xsd:enumeration value="------- ANTI-NUKE -------"/>
          <xsd:enumeration value="Committee For Future Generations"/>
          <xsd:enumeration value="Helen Caldicott"/>
          <xsd:enumeration value="------- AUSTRALIA -------"/>
          <xsd:enumeration value="Community investment"/>
          <xsd:enumeration value="Kintyre"/>
          <xsd:enumeration value="Yeelirrie"/>
          <xsd:enumeration value="------- AWARDS - EXTERNAL -------"/>
          <xsd:enumeration value="General"/>
          <xsd:enumeration value="Top employer awards"/>
          <xsd:enumeration value="------- AWARDS - INTERNAL -------"/>
          <xsd:enumeration value="Cameco Environmental Leadership Awards"/>
          <xsd:enumeration value="Cameco Innovation Award"/>
          <xsd:enumeration value="Mary-Jean Mitchell Green"/>
          <xsd:enumeration value="------- CFM -------"/>
          <xsd:enumeration value="------- CIGAR LAKE -------"/>
          <xsd:enumeration value="First ore"/>
          <xsd:enumeration value="Jet boring system"/>
          <xsd:enumeration value="Milestones"/>
          <xsd:enumeration value="Shaft 2"/>
          <xsd:enumeration value="------- COLLECTIVE BARGAINING -------"/>
          <xsd:enumeration value="Key Lake/McArthur"/>
          <xsd:enumeration value="Fuel Services"/>
          <xsd:enumeration value="------- COMMUNITY -------"/>
          <xsd:enumeration value="Cameco Cares Concert Series"/>
          <xsd:enumeration value="Cameco Hockey Day in Saskatchewan"/>
          <xsd:enumeration value="Cameco Women Build"/>
          <xsd:enumeration value="Children's Hospital of Saskatchewan"/>
          <xsd:enumeration value="Dream &amp; Believe"/>
          <xsd:enumeration value="Dress For Success"/>
          <xsd:enumeration value="Easter Seals Drop Zone"/>
          <xsd:enumeration value="Employee giving (SK)"/>
          <xsd:enumeration value="Employee giving (ONT)"/>
          <xsd:enumeration value="Employee giving (US)"/>
          <xsd:enumeration value="Festival for Heroes air show"/>
          <xsd:enumeration value="Food Bank"/>
          <xsd:enumeration value="MBC Radio-a-thon"/>
          <xsd:enumeration value="Meewasin Skating Rink"/>
          <xsd:enumeration value="Memorial Cup"/>
          <xsd:enumeration value="RUH Radio-a-thon"/>
          <xsd:enumeration value="Teams for Dreams"/>
          <xsd:enumeration value="Touchdown for Dreams"/>
          <xsd:enumeration value="World juniors"/>
          <xsd:enumeration value="------- CORPORATE RESPONSIBILITY -------"/>
          <xsd:enumeration value="Aboriginal employment"/>
          <xsd:enumeration value="Collaboration agreements"/>
          <xsd:enumeration value="Community engagement"/>
          <xsd:enumeration value="Indspire"/>
          <xsd:enumeration value="Martu"/>
          <xsd:enumeration value="SD Report"/>
          <xsd:enumeration value="Tours"/>
          <xsd:enumeration value="Pinehouse"/>
          <xsd:enumeration value="------- CRC DEPARTMENT RESOURCES -------"/>
          <xsd:enumeration value="Meetings"/>
          <xsd:enumeration value="Reference"/>
          <xsd:enumeration value="Team building"/>
          <xsd:enumeration value="------- ENVIRONMENT -------"/>
          <xsd:enumeration value="Earth Day"/>
          <xsd:enumeration value="Environmental incidents"/>
          <xsd:enumeration value="Environmental leadership"/>
          <xsd:enumeration value="Wildlife"/>
          <xsd:enumeration value="------- EXPLORATION -------"/>
          <xsd:enumeration value="Calypso"/>
          <xsd:enumeration value="------- GOVERNMENT RELATIONS -------"/>
          <xsd:enumeration value="914 connector road"/>
          <xsd:enumeration value="China"/>
          <xsd:enumeration value="Correspondence"/>
          <xsd:enumeration value="Consulting"/>
          <xsd:enumeration value="Federal - budget"/>
          <xsd:enumeration value="Federal - election"/>
          <xsd:enumeration value="Federal - congratulations"/>
          <xsd:enumeration value="Federal - meeting requests"/>
          <xsd:enumeration value="Foreign ownership"/>
          <xsd:enumeration value="India"/>
          <xsd:enumeration value="Kazakhstan"/>
          <xsd:enumeration value="NCA"/>
          <xsd:enumeration value="Provincial - budget"/>
          <xsd:enumeration value="Provincial - election"/>
          <xsd:enumeration value="Provincial - congratulations"/>
          <xsd:enumeration value="Provincial - meeting requests"/>
          <xsd:enumeration value="Regulatory - licensing"/>
          <xsd:enumeration value="Royalties"/>
          <xsd:enumeration value="Tours"/>
          <xsd:enumeration value="US Department of Energy"/>
          <xsd:enumeration value="------- INDIA -------"/>
          <xsd:enumeration value="General"/>
          <xsd:enumeration value="NCA"/>
          <xsd:enumeration value="------- INTERNAL COMMUNICATIONS -------"/>
          <xsd:enumeration value="Crisis communications"/>
          <xsd:enumeration value="General"/>
          <xsd:enumeration value="Strategic planning"/>
          <xsd:enumeration value="------- INTERNAL EVENTS -------"/>
          <xsd:enumeration value="Christmas parties"/>
          <xsd:enumeration value="Christmas luncheon"/>
          <xsd:enumeration value="Children's carnival"/>
          <xsd:enumeration value="------- INVESTOR RELATIONS -------"/>
          <xsd:enumeration value="AGM"/>
          <xsd:enumeration value="Debt offering"/>
          <xsd:enumeration value="------- JAPAN -------"/>
          <xsd:enumeration value="Fukushima"/>
          <xsd:enumeration value="Reactors"/>
          <xsd:enumeration value="------- KAZAKHSTAN -------"/>
          <xsd:enumeration value="Inkai"/>
          <xsd:enumeration value="Kazatomprom"/>
          <xsd:enumeration value="------- KEY LAKE -------"/>
          <xsd:enumeration value="Above Ground Tailings Management Facility (AGTMF)"/>
          <xsd:enumeration value="Milestones"/>
          <xsd:enumeration value="------- McARTHUR RIVER -------"/>
          <xsd:enumeration value="Milestones"/>
          <xsd:enumeration value="------- MERGERS &amp; ACQUISITIONS -------"/>
          <xsd:enumeration value="Hathor"/>
          <xsd:enumeration value="Millennium"/>
          <xsd:enumeration value="Nukem"/>
          <xsd:enumeration value="Yeelirrie"/>
          <xsd:enumeration value="------- MILLENNIUM -------"/>
          <xsd:enumeration value="Environmental Impact Study"/>
          <xsd:enumeration value="Licensing"/>
          <xsd:enumeration value="------- MINING INDUSTRY-------"/>
          <xsd:enumeration value="General"/>
          <xsd:enumeration value="Nuclear fuel cycle"/>
          <xsd:enumeration value="Polling"/>
          <xsd:enumeration value="------- NORTHERN SITES -------"/>
          <xsd:enumeration value="Tours"/>
          <xsd:enumeration value="------- OTHER -------"/>
          <xsd:enumeration value="Bed bugs"/>
          <xsd:enumeration value="Environmental Impact Study"/>
          <xsd:enumeration value="Forest fires"/>
          <xsd:enumeration value="Mould"/>
          <xsd:enumeration value="Recycling"/>
          <xsd:enumeration value="Technical report"/>
          <xsd:enumeration value="------- PRO-NUKE -------"/>
          <xsd:enumeration value="George Monbiot"/>
          <xsd:enumeration value="------- RABBIT LAKE -------"/>
          <xsd:enumeration value="Milestones"/>
          <xsd:enumeration value="------- REGULATORY -------"/>
          <xsd:enumeration value="Community engagement"/>
          <xsd:enumeration value="Licensing"/>
          <xsd:enumeration value="------- SAFETY -------"/>
          <xsd:enumeration value="Air safety"/>
          <xsd:enumeration value="Safety incidents"/>
          <xsd:enumeration value="Safety statistics"/>
          <xsd:enumeration value="------- USHARE -------"/>
          <xsd:enumeration value="Improvements/updates"/>
          <xsd:enumeration value="Q&amp;A forum"/>
          <xsd:enumeration value="Photo database"/>
          <xsd:enumeration value="Polls"/>
          <xsd:enumeration value="Reference"/>
          <xsd:enumeration value="------- VISION -------"/>
          <xsd:enumeration value="General"/>
          <xsd:enumeration value="Energize My Community"/>
          <xsd:enumeration value="------- WEBSITES -------"/>
          <xsd:enumeration value="General"/>
          <xsd:enumeration value="Governance"/>
        </xsd:restriction>
      </xsd:simpleType>
    </xsd:element>
    <xsd:element name="Year" ma:index="10" nillable="true" ma:displayName="Year" ma:default="SELECT A YEAR" ma:format="Dropdown" ma:internalName="Year">
      <xsd:simpleType>
        <xsd:restriction base="dms:Choice">
          <xsd:enumeration value="SELECT A YEAR"/>
          <xsd:enumeration value="N/A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Document_x0020_type" ma:index="11" ma:displayName="Document type" ma:format="RadioButtons" ma:internalName="Document_x0020_type">
      <xsd:simpleType>
        <xsd:restriction base="dms:Choice">
          <xsd:enumeration value="Advertising and promotion"/>
          <xsd:enumeration value="Agenda"/>
          <xsd:enumeration value="Audio"/>
          <xsd:enumeration value="Briefing notes"/>
          <xsd:enumeration value="Budget"/>
          <xsd:enumeration value="Communication"/>
          <xsd:enumeration value="Contract"/>
          <xsd:enumeration value="Invoice"/>
          <xsd:enumeration value="Itinerary"/>
          <xsd:enumeration value="Fact sheet"/>
          <xsd:enumeration value="Form"/>
          <xsd:enumeration value="Letter"/>
          <xsd:enumeration value="Map"/>
          <xsd:enumeration value="Minutes"/>
          <xsd:enumeration value="News release"/>
          <xsd:enumeration value="Photo"/>
          <xsd:enumeration value="Planning"/>
          <xsd:enumeration value="Policies"/>
          <xsd:enumeration value="Procedures"/>
          <xsd:enumeration value="Presentation"/>
          <xsd:enumeration value="Publication"/>
          <xsd:enumeration value="QA"/>
          <xsd:enumeration value="Report"/>
          <xsd:enumeration value="Schedule"/>
          <xsd:enumeration value="Speech"/>
          <xsd:enumeration value="Spreadsheet"/>
          <xsd:enumeration value="Template"/>
          <xsd:enumeration value="Transcript"/>
          <xsd:enumeration value="Video"/>
          <xsd:enumeration value="Visuals"/>
        </xsd:restriction>
      </xsd:simpleType>
    </xsd:element>
    <xsd:element name="Description0" ma:index="18" nillable="true" ma:displayName="Description" ma:description="Provide pertinent information such as IDs for photos." ma:internalName="Description0">
      <xsd:simpleType>
        <xsd:restriction base="dms:Note">
          <xsd:maxLength value="255"/>
        </xsd:restriction>
      </xsd:simpleType>
    </xsd:element>
    <xsd:element name="Thumb" ma:index="19" nillable="true" ma:displayName="Thumb" ma:format="Hyperlink" ma:internalName="Th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7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2eac2e9a-66c8-4a0a-8bde-944ffdec13d5">General</Projec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Category xmlns="2eac2e9a-66c8-4a0a-8bde-944ffdec13d5">General</Category>
    <Document_x0020_type xmlns="2eac2e9a-66c8-4a0a-8bde-944ffdec13d5">Presentation</Document_x0020_type>
    <Thumb xmlns="2eac2e9a-66c8-4a0a-8bde-944ffdec13d5">
      <Url xsi:nil="true"/>
      <Description xsi:nil="true"/>
    </Thumb>
    <EmailSubject xmlns="http://schemas.microsoft.com/sharepoint/v3" xsi:nil="true"/>
    <Year xmlns="2eac2e9a-66c8-4a0a-8bde-944ffdec13d5">N/A</Year>
    <Description0 xmlns="2eac2e9a-66c8-4a0a-8bde-944ffdec13d5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41618-8417-4639-A30D-7A573D1A7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ac2e9a-66c8-4a0a-8bde-944ffdec13d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65004-D556-47FC-9BDC-E3C78CE00C3A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sharepoint/v4"/>
    <ds:schemaRef ds:uri="2eac2e9a-66c8-4a0a-8bde-944ffdec13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A586CD-C04E-42F8-9489-4A9E31C4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Q1 Presentation</Template>
  <TotalTime>10606</TotalTime>
  <Words>515</Words>
  <Application>Microsoft Office PowerPoint</Application>
  <PresentationFormat>On-screen Show (4:3)</PresentationFormat>
  <Paragraphs>93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Q1 Presentation</vt:lpstr>
      <vt:lpstr>Content</vt:lpstr>
      <vt:lpstr>2014 Cameco PowerPoint Template (Triangle)</vt:lpstr>
      <vt:lpstr>Nuclear’s Role in Advancing Clean and Secure Energy</vt:lpstr>
      <vt:lpstr>About Cameco</vt:lpstr>
      <vt:lpstr>Getting to 50% Clean Power by 2025 – More Nuclear</vt:lpstr>
      <vt:lpstr>Canada’s Nuclear Industry: A Strategic Asset</vt:lpstr>
      <vt:lpstr>Economy</vt:lpstr>
      <vt:lpstr>Environment</vt:lpstr>
      <vt:lpstr>What we ask of Policy Makers – A Fresh Evaluation </vt:lpstr>
      <vt:lpstr>Low-Carbon Electricity Supports Other Clean and Resilient Systems</vt:lpstr>
      <vt:lpstr>Innovation and Progress</vt:lpstr>
      <vt:lpstr>Nuclear Power: A Key Contributor to a Low-Carbon Energy Future </vt:lpstr>
      <vt:lpstr>PowerPoint Presentation</vt:lpstr>
    </vt:vector>
  </TitlesOfParts>
  <Company>Cameco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Cameco business overview presentation</dc:title>
  <dc:creator>Annalisa Govenlock</dc:creator>
  <cp:lastModifiedBy>Dominique Croteau</cp:lastModifiedBy>
  <cp:revision>317</cp:revision>
  <cp:lastPrinted>2014-07-15T21:53:24Z</cp:lastPrinted>
  <dcterms:created xsi:type="dcterms:W3CDTF">2013-06-07T19:22:19Z</dcterms:created>
  <dcterms:modified xsi:type="dcterms:W3CDTF">2016-11-01T15:23:38Z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0x0101001717B29D245E744694E082623D13F110</vt:lpwstr>
  </property>
  <property fmtid="{D5CDD505-2E9C-101B-9397-08002B2CF9AE}" pid="3" name="_dlc_DocIdItemGuid">
    <vt:lpwstr>8b848fea-4ed8-427d-adf4-fe88970996cb</vt:lpwstr>
  </property>
  <property fmtid="{D5CDD505-2E9C-101B-9397-08002B2CF9AE}" pid="4" name="Departments">
    <vt:lpwstr/>
  </property>
  <property fmtid="{D5CDD505-2E9C-101B-9397-08002B2CF9AE}" pid="5" name="Locations">
    <vt:lpwstr/>
  </property>
</Properties>
</file>