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6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1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6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5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81D8-8B6C-4D71-B115-55E869686CB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021E-2DEE-4994-A714-0F512D9E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964" y="2927654"/>
            <a:ext cx="5923809" cy="393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0" y="2920450"/>
            <a:ext cx="5923809" cy="3933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781" y="-23368"/>
            <a:ext cx="5923809" cy="39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781" y="2914068"/>
            <a:ext cx="5923809" cy="393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060290" cy="53519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1" r="56780"/>
          <a:stretch/>
        </p:blipFill>
        <p:spPr>
          <a:xfrm>
            <a:off x="5641766" y="1172883"/>
            <a:ext cx="3726861" cy="262936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72683"/>
            <a:ext cx="10448364" cy="1161471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collateral challenges of high-efficiency luminaires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intelligent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systems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965" y="1724210"/>
            <a:ext cx="9144000" cy="2387600"/>
          </a:xfrm>
        </p:spPr>
        <p:txBody>
          <a:bodyPr/>
          <a:lstStyle/>
          <a:p>
            <a:r>
              <a:rPr lang="en-US" dirty="0" smtClean="0"/>
              <a:t>Policy </a:t>
            </a:r>
            <a:r>
              <a:rPr lang="en-US" dirty="0" smtClean="0"/>
              <a:t>&amp; Regulatory </a:t>
            </a:r>
            <a:r>
              <a:rPr lang="en-US" dirty="0" smtClean="0"/>
              <a:t>Paths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95"/>
          <a:stretch/>
        </p:blipFill>
        <p:spPr>
          <a:xfrm>
            <a:off x="5795967" y="5809266"/>
            <a:ext cx="5944430" cy="1048183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026459" y="5159865"/>
            <a:ext cx="10676964" cy="882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Eric Dannenmaier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Dean and Professor of Law, Northern Illinois University College of Law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Moderator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3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2924667"/>
            <a:ext cx="5923809" cy="3933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666"/>
            <a:ext cx="5923809" cy="393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0"/>
            <a:ext cx="5923809" cy="3933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3809" cy="393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424" y="1"/>
            <a:ext cx="941294" cy="689834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07576" y="365125"/>
            <a:ext cx="11940989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Great ideas ….. </a:t>
            </a:r>
            <a:endParaRPr lang="en-US" sz="4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5836" y="1385046"/>
            <a:ext cx="5627974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000" dirty="0" smtClean="0"/>
              <a:t>Exit Signs that glow in the dark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High-temperature lubricants 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Plastic (polycarbonate) bottles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Amalgam dental fillings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Insulation – heat &amp; sound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More efficiently-burning gasoline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Quick-drying, </a:t>
            </a:r>
            <a:r>
              <a:rPr lang="en-US" sz="3000" dirty="0" smtClean="0"/>
              <a:t>long-lasting paint</a:t>
            </a:r>
          </a:p>
          <a:p>
            <a:r>
              <a:rPr lang="en-US" sz="3000" dirty="0" smtClean="0"/>
              <a:t>Efficient energy transmission</a:t>
            </a:r>
            <a:endParaRPr lang="en-US" sz="3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68190" y="1376082"/>
            <a:ext cx="5551777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3000" dirty="0" smtClean="0"/>
              <a:t>Radioactive Tritium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Polychlorinated Biphenyls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Bisphenol A (</a:t>
            </a:r>
            <a:r>
              <a:rPr lang="en-US" sz="3000" dirty="0" err="1" smtClean="0"/>
              <a:t>BpA</a:t>
            </a:r>
            <a:r>
              <a:rPr lang="en-US" sz="3000" dirty="0" smtClean="0"/>
              <a:t>)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Mercury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Asbestos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Lead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Lead</a:t>
            </a:r>
          </a:p>
          <a:p>
            <a:pPr algn="r"/>
            <a:r>
              <a:rPr lang="en-US" sz="3000" dirty="0" smtClean="0"/>
              <a:t>Property expropriation (takings)</a:t>
            </a:r>
            <a:endParaRPr lang="en-US" sz="3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40742" y="369608"/>
            <a:ext cx="8718177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at the time</a:t>
            </a:r>
            <a:endParaRPr lang="en-US" sz="40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591313" y="382407"/>
            <a:ext cx="6295880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….. unintended consequences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015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2924667"/>
            <a:ext cx="5923809" cy="3933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666"/>
            <a:ext cx="5923809" cy="393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0"/>
            <a:ext cx="5923809" cy="3933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3809" cy="393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424" y="1"/>
            <a:ext cx="941294" cy="689834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07576" y="365125"/>
            <a:ext cx="11940989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Great ideas ….. </a:t>
            </a:r>
            <a:endParaRPr lang="en-US" sz="4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5835" y="1385046"/>
            <a:ext cx="5972353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000" dirty="0" smtClean="0"/>
              <a:t>Household &amp; commercial electricity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Railroads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Analog recording technology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Digital recording technology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Weight measurements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Energy efficiency measurements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Distance measurements</a:t>
            </a:r>
            <a:endParaRPr lang="en-US" sz="300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68190" y="1376082"/>
            <a:ext cx="5551777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3000" dirty="0" smtClean="0"/>
              <a:t>110, 220 volt systems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Variable gauges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Betamax, VHS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HD/DVD, Blu-Ray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Kilograms, pounds, stone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nl-NL" sz="3000" dirty="0"/>
              <a:t>EER = -0.02 × SEER² + 1.12 × SEER</a:t>
            </a:r>
            <a:endParaRPr lang="en-US" sz="3000" dirty="0" smtClean="0"/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fathoms</a:t>
            </a:r>
            <a:r>
              <a:rPr lang="en-US" sz="3000" dirty="0"/>
              <a:t>, rods, chains, furlongs</a:t>
            </a:r>
            <a:r>
              <a:rPr lang="en-US" sz="3000" dirty="0" smtClean="0"/>
              <a:t>, </a:t>
            </a:r>
            <a:r>
              <a:rPr lang="en-US" sz="3000" dirty="0"/>
              <a:t>nautical miles, stadia, </a:t>
            </a:r>
            <a:r>
              <a:rPr lang="en-US" sz="3000" dirty="0" smtClean="0"/>
              <a:t>leagues</a:t>
            </a:r>
            <a:endParaRPr lang="en-US" sz="3000" dirty="0" smtClean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40742" y="369608"/>
            <a:ext cx="8718177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151096" y="368960"/>
            <a:ext cx="8736097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…….............. Unintended </a:t>
            </a:r>
            <a:r>
              <a:rPr lang="en-US" sz="4000" i="1" dirty="0" smtClean="0"/>
              <a:t>market</a:t>
            </a:r>
            <a:r>
              <a:rPr lang="en-US" sz="4000" dirty="0" smtClean="0"/>
              <a:t> </a:t>
            </a:r>
            <a:r>
              <a:rPr lang="en-US" sz="4000" dirty="0" smtClean="0"/>
              <a:t>obstacles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8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2924667"/>
            <a:ext cx="5923809" cy="3933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666"/>
            <a:ext cx="5923809" cy="393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91" y="0"/>
            <a:ext cx="5923809" cy="3933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3809" cy="3933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424" y="1"/>
            <a:ext cx="941294" cy="689834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07576" y="365125"/>
            <a:ext cx="11940989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Great ideas ….. </a:t>
            </a:r>
            <a:endParaRPr lang="en-US" sz="4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5836" y="1264023"/>
            <a:ext cx="5627974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b="1" dirty="0" smtClean="0"/>
              <a:t>High efficiency luminaires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Maximizing luminaire center beam candlepower (candela), </a:t>
            </a:r>
            <a:r>
              <a:rPr lang="en-US" sz="3000" dirty="0" smtClean="0"/>
              <a:t>per </a:t>
            </a:r>
            <a:r>
              <a:rPr lang="en-US" sz="3000" dirty="0" smtClean="0"/>
              <a:t>total input watts (W), taking into account </a:t>
            </a:r>
            <a:r>
              <a:rPr lang="en-US" sz="3000" dirty="0" smtClean="0"/>
              <a:t>efficiency &amp; </a:t>
            </a:r>
            <a:r>
              <a:rPr lang="en-US" sz="3000" dirty="0" smtClean="0"/>
              <a:t>efficacy </a:t>
            </a:r>
            <a:r>
              <a:rPr lang="en-US" sz="3000" dirty="0" smtClean="0"/>
              <a:t>(</a:t>
            </a:r>
            <a:r>
              <a:rPr lang="en-US" sz="3000" dirty="0" smtClean="0"/>
              <a:t>lumens/W), coefficient of utilization (CU) and comparative yearly energy cost of light ($/1000 lumens)</a:t>
            </a:r>
            <a:endParaRPr lang="en-US" sz="3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68190" y="1255059"/>
            <a:ext cx="5551777" cy="50426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3200" b="1" dirty="0" smtClean="0"/>
              <a:t>Intelligent Energy Controls</a:t>
            </a:r>
          </a:p>
          <a:p>
            <a:pPr algn="r">
              <a:spcAft>
                <a:spcPts val="600"/>
              </a:spcAft>
            </a:pPr>
            <a:r>
              <a:rPr lang="en-US" sz="3000" dirty="0" smtClean="0"/>
              <a:t>Control systems </a:t>
            </a:r>
            <a:r>
              <a:rPr lang="en-US" sz="3000" dirty="0" smtClean="0"/>
              <a:t>using artificial </a:t>
            </a:r>
            <a:r>
              <a:rPr lang="en-US" sz="3000" dirty="0" smtClean="0"/>
              <a:t>intelligence to gauge, learn </a:t>
            </a:r>
            <a:r>
              <a:rPr lang="en-US" sz="3000" dirty="0" smtClean="0"/>
              <a:t>&amp; anticipate </a:t>
            </a:r>
            <a:r>
              <a:rPr lang="en-US" sz="3000" dirty="0" smtClean="0"/>
              <a:t>user behavior </a:t>
            </a:r>
            <a:r>
              <a:rPr lang="en-US" sz="3000" dirty="0" smtClean="0"/>
              <a:t>to </a:t>
            </a:r>
            <a:r>
              <a:rPr lang="en-US" sz="3000" dirty="0" smtClean="0"/>
              <a:t>ensure optimized energy consumption within a building  </a:t>
            </a:r>
            <a:r>
              <a:rPr lang="en-US" sz="3000" dirty="0" smtClean="0"/>
              <a:t>(HVAC, </a:t>
            </a:r>
            <a:r>
              <a:rPr lang="en-US" sz="3000" dirty="0" smtClean="0"/>
              <a:t>boilers, etc.) through intelligent switching of loads, and integration into a smart grid</a:t>
            </a:r>
            <a:endParaRPr lang="en-US" sz="3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38986" y="368759"/>
            <a:ext cx="8748208" cy="858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……………….….. unintended consequences?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93376" y="5526741"/>
            <a:ext cx="10851777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unintended consequences and obstacles might these important energy efficiency innovations present?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58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264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Policy &amp; Regulatory Paths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and Regulatory Paths</dc:title>
  <dc:creator>eric dannenmaier</dc:creator>
  <cp:lastModifiedBy>eric dannenmaier</cp:lastModifiedBy>
  <cp:revision>17</cp:revision>
  <dcterms:created xsi:type="dcterms:W3CDTF">2016-11-07T15:47:41Z</dcterms:created>
  <dcterms:modified xsi:type="dcterms:W3CDTF">2016-11-07T19:19:20Z</dcterms:modified>
</cp:coreProperties>
</file>