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86" r:id="rId2"/>
    <p:sldId id="287" r:id="rId3"/>
    <p:sldId id="352" r:id="rId4"/>
    <p:sldId id="353" r:id="rId5"/>
    <p:sldId id="302" r:id="rId6"/>
    <p:sldId id="303" r:id="rId7"/>
    <p:sldId id="306" r:id="rId8"/>
    <p:sldId id="345" r:id="rId9"/>
    <p:sldId id="308" r:id="rId10"/>
    <p:sldId id="312" r:id="rId11"/>
    <p:sldId id="327" r:id="rId12"/>
    <p:sldId id="316" r:id="rId13"/>
    <p:sldId id="342" r:id="rId14"/>
    <p:sldId id="354" r:id="rId15"/>
    <p:sldId id="355" r:id="rId16"/>
    <p:sldId id="325" r:id="rId17"/>
    <p:sldId id="332"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ian" initials="A" lastIdx="1" clrIdx="0">
    <p:extLst>
      <p:ext uri="{19B8F6BF-5375-455C-9EA6-DF929625EA0E}">
        <p15:presenceInfo xmlns:p15="http://schemas.microsoft.com/office/powerpoint/2012/main" userId="A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62F"/>
    <a:srgbClr val="69BE4F"/>
    <a:srgbClr val="214A73"/>
    <a:srgbClr val="97C02F"/>
    <a:srgbClr val="7ABBDE"/>
    <a:srgbClr val="14619C"/>
    <a:srgbClr val="0C5F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7" autoAdjust="0"/>
    <p:restoredTop sz="94661" autoAdjust="0"/>
  </p:normalViewPr>
  <p:slideViewPr>
    <p:cSldViewPr>
      <p:cViewPr varScale="1">
        <p:scale>
          <a:sx n="58" d="100"/>
          <a:sy n="58" d="100"/>
        </p:scale>
        <p:origin x="169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9603960396039611E-2"/>
          <c:y val="0"/>
          <c:w val="0.9273927392739274"/>
          <c:h val="0.90350873860641612"/>
        </c:manualLayout>
      </c:layout>
      <c:barChart>
        <c:barDir val="col"/>
        <c:grouping val="clustered"/>
        <c:varyColors val="0"/>
        <c:ser>
          <c:idx val="0"/>
          <c:order val="0"/>
          <c:tx>
            <c:strRef>
              <c:f>Sheet1!$B$1</c:f>
              <c:strCache>
                <c:ptCount val="1"/>
                <c:pt idx="0">
                  <c:v>Savings</c:v>
                </c:pt>
              </c:strCache>
            </c:strRef>
          </c:tx>
          <c:invertIfNegative val="0"/>
          <c:cat>
            <c:strRef>
              <c:f>Sheet1!$A$2:$A$20</c:f>
              <c:strCache>
                <c:ptCount val="4"/>
                <c:pt idx="0">
                  <c:v> </c:v>
                </c:pt>
                <c:pt idx="1">
                  <c:v> </c:v>
                </c:pt>
                <c:pt idx="2">
                  <c:v> </c:v>
                </c:pt>
                <c:pt idx="3">
                  <c:v> </c:v>
                </c:pt>
              </c:strCache>
            </c:strRef>
          </c:cat>
          <c:val>
            <c:numRef>
              <c:f>Sheet1!$B$2:$B$20</c:f>
              <c:numCache>
                <c:formatCode>General</c:formatCode>
                <c:ptCount val="19"/>
                <c:pt idx="0">
                  <c:v>25</c:v>
                </c:pt>
                <c:pt idx="1">
                  <c:v>34</c:v>
                </c:pt>
                <c:pt idx="2">
                  <c:v>37</c:v>
                </c:pt>
                <c:pt idx="3">
                  <c:v>39</c:v>
                </c:pt>
                <c:pt idx="4">
                  <c:v>40</c:v>
                </c:pt>
                <c:pt idx="5">
                  <c:v>42</c:v>
                </c:pt>
                <c:pt idx="6">
                  <c:v>44</c:v>
                </c:pt>
                <c:pt idx="7">
                  <c:v>47</c:v>
                </c:pt>
                <c:pt idx="8">
                  <c:v>50</c:v>
                </c:pt>
                <c:pt idx="9">
                  <c:v>52</c:v>
                </c:pt>
                <c:pt idx="10">
                  <c:v>56</c:v>
                </c:pt>
                <c:pt idx="11">
                  <c:v>58</c:v>
                </c:pt>
                <c:pt idx="12">
                  <c:v>62</c:v>
                </c:pt>
                <c:pt idx="13">
                  <c:v>65</c:v>
                </c:pt>
                <c:pt idx="14">
                  <c:v>69</c:v>
                </c:pt>
                <c:pt idx="15">
                  <c:v>72</c:v>
                </c:pt>
                <c:pt idx="16">
                  <c:v>73</c:v>
                </c:pt>
                <c:pt idx="17">
                  <c:v>76</c:v>
                </c:pt>
                <c:pt idx="18">
                  <c:v>78</c:v>
                </c:pt>
              </c:numCache>
            </c:numRef>
          </c:val>
        </c:ser>
        <c:dLbls>
          <c:showLegendKey val="0"/>
          <c:showVal val="0"/>
          <c:showCatName val="0"/>
          <c:showSerName val="0"/>
          <c:showPercent val="0"/>
          <c:showBubbleSize val="0"/>
        </c:dLbls>
        <c:gapWidth val="75"/>
        <c:axId val="367029680"/>
        <c:axId val="367032424"/>
      </c:barChart>
      <c:catAx>
        <c:axId val="367029680"/>
        <c:scaling>
          <c:orientation val="minMax"/>
        </c:scaling>
        <c:delete val="1"/>
        <c:axPos val="b"/>
        <c:numFmt formatCode="General" sourceLinked="0"/>
        <c:majorTickMark val="out"/>
        <c:minorTickMark val="none"/>
        <c:tickLblPos val="none"/>
        <c:crossAx val="367032424"/>
        <c:crosses val="autoZero"/>
        <c:auto val="1"/>
        <c:lblAlgn val="ctr"/>
        <c:lblOffset val="100"/>
        <c:noMultiLvlLbl val="0"/>
      </c:catAx>
      <c:valAx>
        <c:axId val="367032424"/>
        <c:scaling>
          <c:orientation val="minMax"/>
        </c:scaling>
        <c:delete val="1"/>
        <c:axPos val="l"/>
        <c:majorGridlines/>
        <c:numFmt formatCode="General" sourceLinked="1"/>
        <c:majorTickMark val="out"/>
        <c:minorTickMark val="none"/>
        <c:tickLblPos val="none"/>
        <c:crossAx val="367029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FEB97-C2E9-4C16-8DF4-C9986025FE0D}" type="doc">
      <dgm:prSet loTypeId="urn:microsoft.com/office/officeart/2005/8/layout/radial6" loCatId="relationship" qsTypeId="urn:microsoft.com/office/officeart/2005/8/quickstyle/simple1" qsCatId="simple" csTypeId="urn:microsoft.com/office/officeart/2005/8/colors/colorful1" csCatId="colorful" phldr="1"/>
      <dgm:spPr/>
    </dgm:pt>
    <dgm:pt modelId="{ED44CC60-F459-4DEB-B224-76E224F904EC}">
      <dgm:prSet phldrT="[Text]" custT="1"/>
      <dgm:spPr/>
      <dgm:t>
        <a:bodyPr/>
        <a:lstStyle/>
        <a:p>
          <a:r>
            <a:rPr lang="en-US" sz="1400" b="1" dirty="0" smtClean="0"/>
            <a:t>Comprehensive Energy Management</a:t>
          </a:r>
          <a:endParaRPr lang="en-US" sz="1400" dirty="0"/>
        </a:p>
      </dgm:t>
    </dgm:pt>
    <dgm:pt modelId="{55DD89F0-BFEC-46EA-9C6A-4760D04C875E}" type="sibTrans" cxnId="{0D779306-3C1A-4A4F-A334-15D0B2DCFCBE}">
      <dgm:prSet/>
      <dgm:spPr/>
      <dgm:t>
        <a:bodyPr/>
        <a:lstStyle/>
        <a:p>
          <a:endParaRPr lang="en-US"/>
        </a:p>
      </dgm:t>
    </dgm:pt>
    <dgm:pt modelId="{54496870-498E-4627-AEFE-09CE1253B63B}" type="parTrans" cxnId="{0D779306-3C1A-4A4F-A334-15D0B2DCFCBE}">
      <dgm:prSet/>
      <dgm:spPr/>
      <dgm:t>
        <a:bodyPr/>
        <a:lstStyle/>
        <a:p>
          <a:endParaRPr lang="en-US"/>
        </a:p>
      </dgm:t>
    </dgm:pt>
    <dgm:pt modelId="{2A51CB3F-E366-42BD-A2D6-907541011D33}">
      <dgm:prSet phldrT="[Text]" custT="1"/>
      <dgm:spPr/>
      <dgm:t>
        <a:bodyPr/>
        <a:lstStyle/>
        <a:p>
          <a:r>
            <a:rPr lang="en-US" sz="1200" b="1" dirty="0" smtClean="0"/>
            <a:t>Technological Change</a:t>
          </a:r>
          <a:endParaRPr lang="en-US" sz="1200" b="1" dirty="0"/>
        </a:p>
      </dgm:t>
    </dgm:pt>
    <dgm:pt modelId="{8C9138C9-F994-4D23-BFBF-FC0115DF679B}" type="parTrans" cxnId="{30247C86-E8FF-4DC7-938B-27CECD291E54}">
      <dgm:prSet/>
      <dgm:spPr/>
      <dgm:t>
        <a:bodyPr/>
        <a:lstStyle/>
        <a:p>
          <a:endParaRPr lang="en-US"/>
        </a:p>
      </dgm:t>
    </dgm:pt>
    <dgm:pt modelId="{847D2BDC-5866-44CD-8062-5F9AB47C61D4}" type="sibTrans" cxnId="{30247C86-E8FF-4DC7-938B-27CECD291E54}">
      <dgm:prSet/>
      <dgm:spPr/>
      <dgm:t>
        <a:bodyPr/>
        <a:lstStyle/>
        <a:p>
          <a:endParaRPr lang="en-US"/>
        </a:p>
      </dgm:t>
    </dgm:pt>
    <dgm:pt modelId="{579D84F2-8645-4AE1-A25E-640ABA4F2E2C}">
      <dgm:prSet phldrT="[Text]" custT="1"/>
      <dgm:spPr/>
      <dgm:t>
        <a:bodyPr/>
        <a:lstStyle/>
        <a:p>
          <a:r>
            <a:rPr lang="en-US" sz="1100" b="1" dirty="0" smtClean="0"/>
            <a:t>Organizational Change</a:t>
          </a:r>
          <a:endParaRPr lang="en-US" sz="1100" b="1" dirty="0"/>
        </a:p>
      </dgm:t>
    </dgm:pt>
    <dgm:pt modelId="{9B05CF7D-07FB-44E2-A5AC-73E298D5E662}" type="parTrans" cxnId="{43C444A0-13E9-4528-A6D9-4DAE5BB8D7EF}">
      <dgm:prSet/>
      <dgm:spPr/>
      <dgm:t>
        <a:bodyPr/>
        <a:lstStyle/>
        <a:p>
          <a:endParaRPr lang="en-US"/>
        </a:p>
      </dgm:t>
    </dgm:pt>
    <dgm:pt modelId="{5708669E-FE61-4A5D-8A33-255A2FB7DCF9}" type="sibTrans" cxnId="{43C444A0-13E9-4528-A6D9-4DAE5BB8D7EF}">
      <dgm:prSet/>
      <dgm:spPr/>
      <dgm:t>
        <a:bodyPr/>
        <a:lstStyle/>
        <a:p>
          <a:endParaRPr lang="en-US"/>
        </a:p>
      </dgm:t>
    </dgm:pt>
    <dgm:pt modelId="{3BDB832D-617D-4FD7-A30E-D05375126E79}">
      <dgm:prSet phldrT="[Text]" custT="1"/>
      <dgm:spPr/>
      <dgm:t>
        <a:bodyPr/>
        <a:lstStyle/>
        <a:p>
          <a:r>
            <a:rPr lang="en-US" sz="1200" b="1" dirty="0" smtClean="0"/>
            <a:t>Behavioral Change</a:t>
          </a:r>
          <a:endParaRPr lang="en-US" sz="1200" b="1" dirty="0"/>
        </a:p>
      </dgm:t>
    </dgm:pt>
    <dgm:pt modelId="{CB59CFAB-465C-4A33-B3B3-1B12E8FC58D7}" type="parTrans" cxnId="{C8E2B0C9-2A16-4E47-809C-2A281B4F548F}">
      <dgm:prSet/>
      <dgm:spPr/>
      <dgm:t>
        <a:bodyPr/>
        <a:lstStyle/>
        <a:p>
          <a:endParaRPr lang="en-US"/>
        </a:p>
      </dgm:t>
    </dgm:pt>
    <dgm:pt modelId="{9E742F74-B5C9-4F38-80E0-360D69AA6FA9}" type="sibTrans" cxnId="{C8E2B0C9-2A16-4E47-809C-2A281B4F548F}">
      <dgm:prSet/>
      <dgm:spPr/>
      <dgm:t>
        <a:bodyPr/>
        <a:lstStyle/>
        <a:p>
          <a:endParaRPr lang="en-US"/>
        </a:p>
      </dgm:t>
    </dgm:pt>
    <dgm:pt modelId="{F247F027-C66E-4298-95D4-18A30F320388}" type="pres">
      <dgm:prSet presAssocID="{6BEFEB97-C2E9-4C16-8DF4-C9986025FE0D}" presName="Name0" presStyleCnt="0">
        <dgm:presLayoutVars>
          <dgm:chMax val="1"/>
          <dgm:dir/>
          <dgm:animLvl val="ctr"/>
          <dgm:resizeHandles val="exact"/>
        </dgm:presLayoutVars>
      </dgm:prSet>
      <dgm:spPr/>
    </dgm:pt>
    <dgm:pt modelId="{E46380D5-2861-4325-A3E6-0C7B903CB4E3}" type="pres">
      <dgm:prSet presAssocID="{ED44CC60-F459-4DEB-B224-76E224F904EC}" presName="centerShape" presStyleLbl="node0" presStyleIdx="0" presStyleCnt="1" custScaleX="134560" custScaleY="128889"/>
      <dgm:spPr/>
      <dgm:t>
        <a:bodyPr/>
        <a:lstStyle/>
        <a:p>
          <a:endParaRPr lang="en-US"/>
        </a:p>
      </dgm:t>
    </dgm:pt>
    <dgm:pt modelId="{EC43A1CB-07BD-4EEB-9FF9-D88E31860314}" type="pres">
      <dgm:prSet presAssocID="{2A51CB3F-E366-42BD-A2D6-907541011D33}" presName="node" presStyleLbl="node1" presStyleIdx="0" presStyleCnt="3" custScaleX="140389" custScaleY="136352">
        <dgm:presLayoutVars>
          <dgm:bulletEnabled val="1"/>
        </dgm:presLayoutVars>
      </dgm:prSet>
      <dgm:spPr/>
      <dgm:t>
        <a:bodyPr/>
        <a:lstStyle/>
        <a:p>
          <a:endParaRPr lang="en-US"/>
        </a:p>
      </dgm:t>
    </dgm:pt>
    <dgm:pt modelId="{9B0A321C-B0D1-404E-B2B8-4DDC2688D563}" type="pres">
      <dgm:prSet presAssocID="{2A51CB3F-E366-42BD-A2D6-907541011D33}" presName="dummy" presStyleCnt="0"/>
      <dgm:spPr/>
    </dgm:pt>
    <dgm:pt modelId="{D63BCAAB-1EB6-4854-8CAC-1FD769342B72}" type="pres">
      <dgm:prSet presAssocID="{847D2BDC-5866-44CD-8062-5F9AB47C61D4}" presName="sibTrans" presStyleLbl="sibTrans2D1" presStyleIdx="0" presStyleCnt="3"/>
      <dgm:spPr/>
      <dgm:t>
        <a:bodyPr/>
        <a:lstStyle/>
        <a:p>
          <a:endParaRPr lang="en-US"/>
        </a:p>
      </dgm:t>
    </dgm:pt>
    <dgm:pt modelId="{6F8EFEFE-0E1B-4080-A67D-748BA975766F}" type="pres">
      <dgm:prSet presAssocID="{579D84F2-8645-4AE1-A25E-640ABA4F2E2C}" presName="node" presStyleLbl="node1" presStyleIdx="1" presStyleCnt="3" custScaleX="137486" custScaleY="135461">
        <dgm:presLayoutVars>
          <dgm:bulletEnabled val="1"/>
        </dgm:presLayoutVars>
      </dgm:prSet>
      <dgm:spPr/>
      <dgm:t>
        <a:bodyPr/>
        <a:lstStyle/>
        <a:p>
          <a:endParaRPr lang="en-US"/>
        </a:p>
      </dgm:t>
    </dgm:pt>
    <dgm:pt modelId="{12795DD8-A57C-4483-9B38-2E2C7EBF03EC}" type="pres">
      <dgm:prSet presAssocID="{579D84F2-8645-4AE1-A25E-640ABA4F2E2C}" presName="dummy" presStyleCnt="0"/>
      <dgm:spPr/>
    </dgm:pt>
    <dgm:pt modelId="{29DAA96C-9578-4B0C-9076-981446DDA450}" type="pres">
      <dgm:prSet presAssocID="{5708669E-FE61-4A5D-8A33-255A2FB7DCF9}" presName="sibTrans" presStyleLbl="sibTrans2D1" presStyleIdx="1" presStyleCnt="3"/>
      <dgm:spPr/>
      <dgm:t>
        <a:bodyPr/>
        <a:lstStyle/>
        <a:p>
          <a:endParaRPr lang="en-US"/>
        </a:p>
      </dgm:t>
    </dgm:pt>
    <dgm:pt modelId="{8AC1D002-B85F-4D8F-8DC5-FA579E5EA069}" type="pres">
      <dgm:prSet presAssocID="{3BDB832D-617D-4FD7-A30E-D05375126E79}" presName="node" presStyleLbl="node1" presStyleIdx="2" presStyleCnt="3" custScaleX="132964" custScaleY="126047">
        <dgm:presLayoutVars>
          <dgm:bulletEnabled val="1"/>
        </dgm:presLayoutVars>
      </dgm:prSet>
      <dgm:spPr/>
      <dgm:t>
        <a:bodyPr/>
        <a:lstStyle/>
        <a:p>
          <a:endParaRPr lang="en-US"/>
        </a:p>
      </dgm:t>
    </dgm:pt>
    <dgm:pt modelId="{9EE25C67-35DC-4676-8850-1D08D089A7E1}" type="pres">
      <dgm:prSet presAssocID="{3BDB832D-617D-4FD7-A30E-D05375126E79}" presName="dummy" presStyleCnt="0"/>
      <dgm:spPr/>
    </dgm:pt>
    <dgm:pt modelId="{F8BC8943-9B33-45ED-84D4-3E5EDB1A39AB}" type="pres">
      <dgm:prSet presAssocID="{9E742F74-B5C9-4F38-80E0-360D69AA6FA9}" presName="sibTrans" presStyleLbl="sibTrans2D1" presStyleIdx="2" presStyleCnt="3"/>
      <dgm:spPr/>
      <dgm:t>
        <a:bodyPr/>
        <a:lstStyle/>
        <a:p>
          <a:endParaRPr lang="en-US"/>
        </a:p>
      </dgm:t>
    </dgm:pt>
  </dgm:ptLst>
  <dgm:cxnLst>
    <dgm:cxn modelId="{EC5E0311-BA00-41B7-B57F-FB4ED4D0A534}" type="presOf" srcId="{847D2BDC-5866-44CD-8062-5F9AB47C61D4}" destId="{D63BCAAB-1EB6-4854-8CAC-1FD769342B72}" srcOrd="0" destOrd="0" presId="urn:microsoft.com/office/officeart/2005/8/layout/radial6"/>
    <dgm:cxn modelId="{85E11A5D-9A36-48AB-9D1F-D60AD828F79E}" type="presOf" srcId="{ED44CC60-F459-4DEB-B224-76E224F904EC}" destId="{E46380D5-2861-4325-A3E6-0C7B903CB4E3}" srcOrd="0" destOrd="0" presId="urn:microsoft.com/office/officeart/2005/8/layout/radial6"/>
    <dgm:cxn modelId="{6280F95C-1E6F-469C-8A69-71B6F88FF270}" type="presOf" srcId="{3BDB832D-617D-4FD7-A30E-D05375126E79}" destId="{8AC1D002-B85F-4D8F-8DC5-FA579E5EA069}" srcOrd="0" destOrd="0" presId="urn:microsoft.com/office/officeart/2005/8/layout/radial6"/>
    <dgm:cxn modelId="{C8E2B0C9-2A16-4E47-809C-2A281B4F548F}" srcId="{ED44CC60-F459-4DEB-B224-76E224F904EC}" destId="{3BDB832D-617D-4FD7-A30E-D05375126E79}" srcOrd="2" destOrd="0" parTransId="{CB59CFAB-465C-4A33-B3B3-1B12E8FC58D7}" sibTransId="{9E742F74-B5C9-4F38-80E0-360D69AA6FA9}"/>
    <dgm:cxn modelId="{43C444A0-13E9-4528-A6D9-4DAE5BB8D7EF}" srcId="{ED44CC60-F459-4DEB-B224-76E224F904EC}" destId="{579D84F2-8645-4AE1-A25E-640ABA4F2E2C}" srcOrd="1" destOrd="0" parTransId="{9B05CF7D-07FB-44E2-A5AC-73E298D5E662}" sibTransId="{5708669E-FE61-4A5D-8A33-255A2FB7DCF9}"/>
    <dgm:cxn modelId="{38E963FF-72B0-4977-AFA1-D78311FFDE58}" type="presOf" srcId="{6BEFEB97-C2E9-4C16-8DF4-C9986025FE0D}" destId="{F247F027-C66E-4298-95D4-18A30F320388}" srcOrd="0" destOrd="0" presId="urn:microsoft.com/office/officeart/2005/8/layout/radial6"/>
    <dgm:cxn modelId="{51364EBA-A98C-422D-977A-19AE3AE03E13}" type="presOf" srcId="{5708669E-FE61-4A5D-8A33-255A2FB7DCF9}" destId="{29DAA96C-9578-4B0C-9076-981446DDA450}" srcOrd="0" destOrd="0" presId="urn:microsoft.com/office/officeart/2005/8/layout/radial6"/>
    <dgm:cxn modelId="{04EEB5CB-CBE1-4C19-987D-6BFEA6C54381}" type="presOf" srcId="{2A51CB3F-E366-42BD-A2D6-907541011D33}" destId="{EC43A1CB-07BD-4EEB-9FF9-D88E31860314}" srcOrd="0" destOrd="0" presId="urn:microsoft.com/office/officeart/2005/8/layout/radial6"/>
    <dgm:cxn modelId="{193C10C3-D0EE-4548-BCD2-EEA5A10C72BA}" type="presOf" srcId="{579D84F2-8645-4AE1-A25E-640ABA4F2E2C}" destId="{6F8EFEFE-0E1B-4080-A67D-748BA975766F}" srcOrd="0" destOrd="0" presId="urn:microsoft.com/office/officeart/2005/8/layout/radial6"/>
    <dgm:cxn modelId="{30247C86-E8FF-4DC7-938B-27CECD291E54}" srcId="{ED44CC60-F459-4DEB-B224-76E224F904EC}" destId="{2A51CB3F-E366-42BD-A2D6-907541011D33}" srcOrd="0" destOrd="0" parTransId="{8C9138C9-F994-4D23-BFBF-FC0115DF679B}" sibTransId="{847D2BDC-5866-44CD-8062-5F9AB47C61D4}"/>
    <dgm:cxn modelId="{3952DD89-720F-41BE-8FAB-D325307DF132}" type="presOf" srcId="{9E742F74-B5C9-4F38-80E0-360D69AA6FA9}" destId="{F8BC8943-9B33-45ED-84D4-3E5EDB1A39AB}" srcOrd="0" destOrd="0" presId="urn:microsoft.com/office/officeart/2005/8/layout/radial6"/>
    <dgm:cxn modelId="{0D779306-3C1A-4A4F-A334-15D0B2DCFCBE}" srcId="{6BEFEB97-C2E9-4C16-8DF4-C9986025FE0D}" destId="{ED44CC60-F459-4DEB-B224-76E224F904EC}" srcOrd="0" destOrd="0" parTransId="{54496870-498E-4627-AEFE-09CE1253B63B}" sibTransId="{55DD89F0-BFEC-46EA-9C6A-4760D04C875E}"/>
    <dgm:cxn modelId="{BEB09DA8-7760-4DE6-B344-3014A0D5A6A6}" type="presParOf" srcId="{F247F027-C66E-4298-95D4-18A30F320388}" destId="{E46380D5-2861-4325-A3E6-0C7B903CB4E3}" srcOrd="0" destOrd="0" presId="urn:microsoft.com/office/officeart/2005/8/layout/radial6"/>
    <dgm:cxn modelId="{9F2E692E-6691-4C55-8504-34F6A3B8D831}" type="presParOf" srcId="{F247F027-C66E-4298-95D4-18A30F320388}" destId="{EC43A1CB-07BD-4EEB-9FF9-D88E31860314}" srcOrd="1" destOrd="0" presId="urn:microsoft.com/office/officeart/2005/8/layout/radial6"/>
    <dgm:cxn modelId="{7BB4DDE0-D952-4DAA-9342-B08EEF521966}" type="presParOf" srcId="{F247F027-C66E-4298-95D4-18A30F320388}" destId="{9B0A321C-B0D1-404E-B2B8-4DDC2688D563}" srcOrd="2" destOrd="0" presId="urn:microsoft.com/office/officeart/2005/8/layout/radial6"/>
    <dgm:cxn modelId="{935505EA-2177-40FB-9FCC-33FDBBABF08F}" type="presParOf" srcId="{F247F027-C66E-4298-95D4-18A30F320388}" destId="{D63BCAAB-1EB6-4854-8CAC-1FD769342B72}" srcOrd="3" destOrd="0" presId="urn:microsoft.com/office/officeart/2005/8/layout/radial6"/>
    <dgm:cxn modelId="{1D095240-4FD9-4F19-83C8-CD8B5686BF0B}" type="presParOf" srcId="{F247F027-C66E-4298-95D4-18A30F320388}" destId="{6F8EFEFE-0E1B-4080-A67D-748BA975766F}" srcOrd="4" destOrd="0" presId="urn:microsoft.com/office/officeart/2005/8/layout/radial6"/>
    <dgm:cxn modelId="{04241F6C-816C-497B-ACE9-D503C69E7AEE}" type="presParOf" srcId="{F247F027-C66E-4298-95D4-18A30F320388}" destId="{12795DD8-A57C-4483-9B38-2E2C7EBF03EC}" srcOrd="5" destOrd="0" presId="urn:microsoft.com/office/officeart/2005/8/layout/radial6"/>
    <dgm:cxn modelId="{9BF133DF-920C-4857-827C-8E4F80519C6A}" type="presParOf" srcId="{F247F027-C66E-4298-95D4-18A30F320388}" destId="{29DAA96C-9578-4B0C-9076-981446DDA450}" srcOrd="6" destOrd="0" presId="urn:microsoft.com/office/officeart/2005/8/layout/radial6"/>
    <dgm:cxn modelId="{D560B257-967F-42E7-8ACD-964E79DC7BA7}" type="presParOf" srcId="{F247F027-C66E-4298-95D4-18A30F320388}" destId="{8AC1D002-B85F-4D8F-8DC5-FA579E5EA069}" srcOrd="7" destOrd="0" presId="urn:microsoft.com/office/officeart/2005/8/layout/radial6"/>
    <dgm:cxn modelId="{F5C7D93A-4AA5-428C-9638-703790B07B45}" type="presParOf" srcId="{F247F027-C66E-4298-95D4-18A30F320388}" destId="{9EE25C67-35DC-4676-8850-1D08D089A7E1}" srcOrd="8" destOrd="0" presId="urn:microsoft.com/office/officeart/2005/8/layout/radial6"/>
    <dgm:cxn modelId="{4958E08A-E4FD-4DAE-B055-282B1A6E16DF}" type="presParOf" srcId="{F247F027-C66E-4298-95D4-18A30F320388}" destId="{F8BC8943-9B33-45ED-84D4-3E5EDB1A39AB}"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8943-9B33-45ED-84D4-3E5EDB1A39AB}">
      <dsp:nvSpPr>
        <dsp:cNvPr id="0" name=""/>
        <dsp:cNvSpPr/>
      </dsp:nvSpPr>
      <dsp:spPr>
        <a:xfrm>
          <a:off x="650851" y="503004"/>
          <a:ext cx="2802191" cy="2802191"/>
        </a:xfrm>
        <a:prstGeom prst="blockArc">
          <a:avLst>
            <a:gd name="adj1" fmla="val 9000000"/>
            <a:gd name="adj2" fmla="val 162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DAA96C-9578-4B0C-9076-981446DDA450}">
      <dsp:nvSpPr>
        <dsp:cNvPr id="0" name=""/>
        <dsp:cNvSpPr/>
      </dsp:nvSpPr>
      <dsp:spPr>
        <a:xfrm>
          <a:off x="650851" y="503004"/>
          <a:ext cx="2802191" cy="2802191"/>
        </a:xfrm>
        <a:prstGeom prst="blockArc">
          <a:avLst>
            <a:gd name="adj1" fmla="val 1800000"/>
            <a:gd name="adj2" fmla="val 90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3BCAAB-1EB6-4854-8CAC-1FD769342B72}">
      <dsp:nvSpPr>
        <dsp:cNvPr id="0" name=""/>
        <dsp:cNvSpPr/>
      </dsp:nvSpPr>
      <dsp:spPr>
        <a:xfrm>
          <a:off x="650851" y="503004"/>
          <a:ext cx="2802191" cy="2802191"/>
        </a:xfrm>
        <a:prstGeom prst="blockArc">
          <a:avLst>
            <a:gd name="adj1" fmla="val 16200000"/>
            <a:gd name="adj2" fmla="val 180000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380D5-2861-4325-A3E6-0C7B903CB4E3}">
      <dsp:nvSpPr>
        <dsp:cNvPr id="0" name=""/>
        <dsp:cNvSpPr/>
      </dsp:nvSpPr>
      <dsp:spPr>
        <a:xfrm>
          <a:off x="1183453" y="1072208"/>
          <a:ext cx="1736988" cy="1663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Comprehensive Energy Management</a:t>
          </a:r>
          <a:endParaRPr lang="en-US" sz="1400" kern="1200" dirty="0"/>
        </a:p>
      </dsp:txBody>
      <dsp:txXfrm>
        <a:off x="1437829" y="1315863"/>
        <a:ext cx="1228236" cy="1176473"/>
      </dsp:txXfrm>
    </dsp:sp>
    <dsp:sp modelId="{EC43A1CB-07BD-4EEB-9FF9-D88E31860314}">
      <dsp:nvSpPr>
        <dsp:cNvPr id="0" name=""/>
        <dsp:cNvSpPr/>
      </dsp:nvSpPr>
      <dsp:spPr>
        <a:xfrm>
          <a:off x="1417665" y="-80508"/>
          <a:ext cx="1268563" cy="12320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Technological Change</a:t>
          </a:r>
          <a:endParaRPr lang="en-US" sz="1200" b="1" kern="1200" dirty="0"/>
        </a:p>
      </dsp:txBody>
      <dsp:txXfrm>
        <a:off x="1603442" y="99927"/>
        <a:ext cx="897009" cy="871214"/>
      </dsp:txXfrm>
    </dsp:sp>
    <dsp:sp modelId="{6F8EFEFE-0E1B-4080-A67D-748BA975766F}">
      <dsp:nvSpPr>
        <dsp:cNvPr id="0" name=""/>
        <dsp:cNvSpPr/>
      </dsp:nvSpPr>
      <dsp:spPr>
        <a:xfrm>
          <a:off x="2615994" y="1976366"/>
          <a:ext cx="1242331" cy="12240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Organizational Change</a:t>
          </a:r>
          <a:endParaRPr lang="en-US" sz="1100" b="1" kern="1200" dirty="0"/>
        </a:p>
      </dsp:txBody>
      <dsp:txXfrm>
        <a:off x="2797929" y="2155621"/>
        <a:ext cx="878461" cy="865523"/>
      </dsp:txXfrm>
    </dsp:sp>
    <dsp:sp modelId="{8AC1D002-B85F-4D8F-8DC5-FA579E5EA069}">
      <dsp:nvSpPr>
        <dsp:cNvPr id="0" name=""/>
        <dsp:cNvSpPr/>
      </dsp:nvSpPr>
      <dsp:spPr>
        <a:xfrm>
          <a:off x="265998" y="2018899"/>
          <a:ext cx="1201470" cy="11389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Behavioral Change</a:t>
          </a:r>
          <a:endParaRPr lang="en-US" sz="1200" b="1" kern="1200" dirty="0"/>
        </a:p>
      </dsp:txBody>
      <dsp:txXfrm>
        <a:off x="441949" y="2185697"/>
        <a:ext cx="849568" cy="80537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8B83FB-D993-4419-8B9E-ABFEC29B0763}" type="datetimeFigureOut">
              <a:rPr lang="en-US" smtClean="0"/>
              <a:pPr/>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79D2D7-0B26-43AB-9C8B-877580CCD86A}" type="slidenum">
              <a:rPr lang="en-US" smtClean="0"/>
              <a:pPr/>
              <a:t>‹#›</a:t>
            </a:fld>
            <a:endParaRPr lang="en-US"/>
          </a:p>
        </p:txBody>
      </p:sp>
    </p:spTree>
    <p:extLst>
      <p:ext uri="{BB962C8B-B14F-4D97-AF65-F5344CB8AC3E}">
        <p14:creationId xmlns:p14="http://schemas.microsoft.com/office/powerpoint/2010/main" val="394268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kbusiness-today.co.uk/sites/default/files/imagecache/lead_image_500/Benefits-energy-efficiency.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9D2D7-0B26-43AB-9C8B-877580CCD86A}" type="slidenum">
              <a:rPr lang="en-US" smtClean="0"/>
              <a:pPr/>
              <a:t>1</a:t>
            </a:fld>
            <a:endParaRPr lang="en-US"/>
          </a:p>
        </p:txBody>
      </p:sp>
    </p:spTree>
    <p:extLst>
      <p:ext uri="{BB962C8B-B14F-4D97-AF65-F5344CB8AC3E}">
        <p14:creationId xmlns:p14="http://schemas.microsoft.com/office/powerpoint/2010/main" val="57331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http://www.ukbusiness-today.co.uk/sites/default/files/imagecache/lead_image_500/Benefits-energy-efficiency.png</a:t>
            </a:r>
            <a:r>
              <a:rPr lang="en-US" dirty="0" smtClean="0"/>
              <a:t> </a:t>
            </a:r>
          </a:p>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pPr/>
              <a:t>3</a:t>
            </a:fld>
            <a:endParaRPr lang="en-US"/>
          </a:p>
        </p:txBody>
      </p:sp>
    </p:spTree>
    <p:extLst>
      <p:ext uri="{BB962C8B-B14F-4D97-AF65-F5344CB8AC3E}">
        <p14:creationId xmlns:p14="http://schemas.microsoft.com/office/powerpoint/2010/main" val="337445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7905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smtClean="0"/>
              <a:t>Operational control</a:t>
            </a:r>
          </a:p>
          <a:p>
            <a:r>
              <a:rPr lang="en-US" sz="1800" b="0" dirty="0" smtClean="0"/>
              <a:t>Commitment to do large projects</a:t>
            </a:r>
          </a:p>
          <a:p>
            <a:r>
              <a:rPr lang="en-US" sz="1800" b="0" dirty="0" smtClean="0"/>
              <a:t>Maintenance of the small stuff</a:t>
            </a:r>
          </a:p>
          <a:p>
            <a:r>
              <a:rPr lang="en-US" sz="1800" b="0" dirty="0" smtClean="0"/>
              <a:t>Culture and behavior</a:t>
            </a:r>
            <a:endParaRPr lang="en-US" dirty="0"/>
          </a:p>
        </p:txBody>
      </p:sp>
    </p:spTree>
    <p:extLst>
      <p:ext uri="{BB962C8B-B14F-4D97-AF65-F5344CB8AC3E}">
        <p14:creationId xmlns:p14="http://schemas.microsoft.com/office/powerpoint/2010/main" val="50480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a:buChar char=""/>
            </a:pP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B795F-B992-4481-A269-AD229F0E6AB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6278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3707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b="1" u="sng" dirty="0" smtClean="0"/>
              <a:t>Membership</a:t>
            </a:r>
            <a:r>
              <a:rPr lang="en-US" b="1" dirty="0" smtClean="0"/>
              <a:t>: </a:t>
            </a:r>
            <a:r>
              <a:rPr lang="en-US" dirty="0" smtClean="0"/>
              <a:t>Government representatives from ministries leading domestic energy efficiency efforts in the public, commercial and industrial sectors. </a:t>
            </a:r>
          </a:p>
          <a:p>
            <a:pPr fontAlgn="base"/>
            <a:endParaRPr lang="en-US" dirty="0" smtClean="0"/>
          </a:p>
          <a:p>
            <a:pPr marL="0" indent="0">
              <a:buNone/>
            </a:pPr>
            <a:r>
              <a:rPr lang="en-US" sz="2000" b="1" kern="1200" dirty="0" smtClean="0">
                <a:solidFill>
                  <a:schemeClr val="tx1"/>
                </a:solidFill>
                <a:latin typeface="+mn-lt"/>
                <a:ea typeface="+mn-ea"/>
                <a:cs typeface="+mn-cs"/>
              </a:rPr>
              <a:t>Governments action is needed to facilitate successful ISO 50001 outcomes in industry:</a:t>
            </a:r>
          </a:p>
          <a:p>
            <a:r>
              <a:rPr lang="en-US" sz="2000" kern="1200" dirty="0" smtClean="0">
                <a:solidFill>
                  <a:schemeClr val="tx1"/>
                </a:solidFill>
                <a:latin typeface="+mn-lt"/>
                <a:ea typeface="+mn-ea"/>
                <a:cs typeface="+mn-cs"/>
              </a:rPr>
              <a:t>Develop supportive policies and programs to address barriers to implementation:</a:t>
            </a:r>
          </a:p>
          <a:p>
            <a:pPr lvl="1"/>
            <a:r>
              <a:rPr lang="en-US" sz="1800" kern="1200" dirty="0" smtClean="0">
                <a:solidFill>
                  <a:schemeClr val="tx1"/>
                </a:solidFill>
                <a:latin typeface="+mn-lt"/>
                <a:ea typeface="+mn-ea"/>
                <a:cs typeface="+mn-cs"/>
              </a:rPr>
              <a:t>Technical and financial resources and tools</a:t>
            </a:r>
          </a:p>
          <a:p>
            <a:pPr lvl="1"/>
            <a:r>
              <a:rPr lang="en-US" sz="1800" kern="1200" dirty="0" smtClean="0">
                <a:solidFill>
                  <a:schemeClr val="tx1"/>
                </a:solidFill>
                <a:latin typeface="+mn-lt"/>
                <a:ea typeface="+mn-ea"/>
                <a:cs typeface="+mn-cs"/>
              </a:rPr>
              <a:t>Pilot projects and demonstrations</a:t>
            </a:r>
          </a:p>
          <a:p>
            <a:pPr lvl="1"/>
            <a:r>
              <a:rPr lang="en-US" sz="1800" kern="1200" dirty="0" smtClean="0">
                <a:solidFill>
                  <a:schemeClr val="tx1"/>
                </a:solidFill>
                <a:latin typeface="+mn-lt"/>
                <a:ea typeface="+mn-ea"/>
                <a:cs typeface="+mn-cs"/>
              </a:rPr>
              <a:t>Workforce development programs</a:t>
            </a:r>
          </a:p>
          <a:p>
            <a:pPr lvl="1"/>
            <a:r>
              <a:rPr lang="en-US" sz="1800" kern="1200" dirty="0" smtClean="0">
                <a:solidFill>
                  <a:schemeClr val="tx1"/>
                </a:solidFill>
                <a:latin typeface="+mn-lt"/>
                <a:ea typeface="+mn-ea"/>
                <a:cs typeface="+mn-cs"/>
              </a:rPr>
              <a:t>Coordination among national bodies to build quality infrastructure for programs</a:t>
            </a:r>
          </a:p>
          <a:p>
            <a:r>
              <a:rPr lang="en-US" sz="2000" kern="1200" dirty="0" smtClean="0">
                <a:solidFill>
                  <a:schemeClr val="tx1"/>
                </a:solidFill>
                <a:latin typeface="+mn-lt"/>
                <a:ea typeface="+mn-ea"/>
                <a:cs typeface="+mn-cs"/>
              </a:rPr>
              <a:t>Work with national accreditation, certification, and training bodies to ensure that skilled professionals are available to meet national energy and climate goals. </a:t>
            </a:r>
          </a:p>
          <a:p>
            <a:r>
              <a:rPr lang="en-US" sz="2000" kern="1200" dirty="0" smtClean="0">
                <a:solidFill>
                  <a:schemeClr val="tx1"/>
                </a:solidFill>
                <a:latin typeface="+mn-lt"/>
                <a:ea typeface="+mn-ea"/>
                <a:cs typeface="+mn-cs"/>
              </a:rPr>
              <a:t>Provide recognition to businesses that adopt ISO 50001. </a:t>
            </a:r>
          </a:p>
          <a:p>
            <a:r>
              <a:rPr lang="en-US" sz="2000" kern="1200" dirty="0" smtClean="0">
                <a:solidFill>
                  <a:schemeClr val="tx1"/>
                </a:solidFill>
                <a:latin typeface="+mn-lt"/>
                <a:ea typeface="+mn-ea"/>
                <a:cs typeface="+mn-cs"/>
              </a:rPr>
              <a:t>Coordinate with international partners to ensure that domestic programs promote and are consistent with international best practices on ISO 50001 implementation. </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20704E-8EF3-4065-9755-FA82F42FC79E}" type="slidenum">
              <a:rPr lang="en-US" smtClean="0">
                <a:solidFill>
                  <a:prstClr val="black"/>
                </a:solidFill>
              </a:rPr>
              <a:pPr fontAlgn="base">
                <a:spcBef>
                  <a:spcPct val="0"/>
                </a:spcBef>
                <a:spcAft>
                  <a:spcPct val="0"/>
                </a:spcAft>
                <a:defRPr/>
              </a:pPr>
              <a:t>11</a:t>
            </a:fld>
            <a:endParaRPr lang="en-US" dirty="0" smtClean="0">
              <a:solidFill>
                <a:prstClr val="black"/>
              </a:solidFill>
            </a:endParaRPr>
          </a:p>
        </p:txBody>
      </p:sp>
    </p:spTree>
    <p:extLst>
      <p:ext uri="{BB962C8B-B14F-4D97-AF65-F5344CB8AC3E}">
        <p14:creationId xmlns:p14="http://schemas.microsoft.com/office/powerpoint/2010/main" val="75238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pPr/>
              <a:t>12</a:t>
            </a:fld>
            <a:endParaRPr lang="en-US"/>
          </a:p>
        </p:txBody>
      </p:sp>
    </p:spTree>
    <p:extLst>
      <p:ext uri="{BB962C8B-B14F-4D97-AF65-F5344CB8AC3E}">
        <p14:creationId xmlns:p14="http://schemas.microsoft.com/office/powerpoint/2010/main" val="43103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43CDD-9490-4985-B26D-983D90FF4111}" type="slidenum">
              <a:rPr lang="en-US" smtClean="0"/>
              <a:t>15</a:t>
            </a:fld>
            <a:endParaRPr lang="en-US"/>
          </a:p>
        </p:txBody>
      </p:sp>
    </p:spTree>
    <p:extLst>
      <p:ext uri="{BB962C8B-B14F-4D97-AF65-F5344CB8AC3E}">
        <p14:creationId xmlns:p14="http://schemas.microsoft.com/office/powerpoint/2010/main" val="3564102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14600" y="1219201"/>
            <a:ext cx="6400800" cy="1371600"/>
          </a:xfrm>
        </p:spPr>
        <p:txBody>
          <a:bodyPr lIns="91440">
            <a:normAutofit/>
          </a:bodyPr>
          <a:lstStyle>
            <a:lvl1pPr marL="0" indent="0">
              <a:spcBef>
                <a:spcPts val="0"/>
              </a:spcBef>
              <a:buNone/>
              <a:defRPr lang="en-US" sz="3600" b="1" kern="1200" cap="all" baseline="0" dirty="0" smtClean="0">
                <a:solidFill>
                  <a:srgbClr val="214A7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Energy Management Working Group</a:t>
            </a:r>
          </a:p>
        </p:txBody>
      </p:sp>
      <p:sp>
        <p:nvSpPr>
          <p:cNvPr id="6" name="Rectangle 5"/>
          <p:cNvSpPr/>
          <p:nvPr userDrawn="1"/>
        </p:nvSpPr>
        <p:spPr>
          <a:xfrm>
            <a:off x="0" y="96157"/>
            <a:ext cx="152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7" y="841830"/>
            <a:ext cx="2209803" cy="2209803"/>
          </a:xfrm>
          <a:prstGeom prst="rect">
            <a:avLst/>
          </a:prstGeom>
        </p:spPr>
      </p:pic>
    </p:spTree>
    <p:extLst>
      <p:ext uri="{BB962C8B-B14F-4D97-AF65-F5344CB8AC3E}">
        <p14:creationId xmlns:p14="http://schemas.microsoft.com/office/powerpoint/2010/main" val="20304713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buClrTx/>
              <a:defRPr sz="2800"/>
            </a:lvl1pPr>
            <a:lvl2pPr marL="798513" indent="-341313">
              <a:buClrTx/>
              <a:defRPr sz="2800"/>
            </a:lvl2pPr>
            <a:lvl3pPr>
              <a:buClrTx/>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09906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609600"/>
          </a:xfrm>
        </p:spPr>
        <p:txBody>
          <a:bodyPr anchor="b" anchorCtr="0"/>
          <a:lstStyle/>
          <a:p>
            <a:r>
              <a:rPr lang="en-US" smtClean="0"/>
              <a:t>Click to edit Master title style</a:t>
            </a:r>
            <a:endParaRPr lang="en-US" dirty="0"/>
          </a:p>
        </p:txBody>
      </p:sp>
      <p:sp>
        <p:nvSpPr>
          <p:cNvPr id="4" name="Text Placeholder 3"/>
          <p:cNvSpPr>
            <a:spLocks noGrp="1"/>
          </p:cNvSpPr>
          <p:nvPr>
            <p:ph type="body" sz="quarter" idx="10"/>
          </p:nvPr>
        </p:nvSpPr>
        <p:spPr>
          <a:xfrm>
            <a:off x="76200" y="1828800"/>
            <a:ext cx="8305800" cy="4191000"/>
          </a:xfrm>
        </p:spPr>
        <p:txBody>
          <a:bodyPr>
            <a:normAutofit/>
          </a:bodyPr>
          <a:lstStyle>
            <a:lvl1pPr>
              <a:defRPr sz="2800"/>
            </a:lvl1pPr>
            <a:lvl2pPr>
              <a:buClr>
                <a:srgbClr val="214A73"/>
              </a:buClr>
              <a:defRPr sz="2800"/>
            </a:lvl2pPr>
            <a:lvl3pPr>
              <a:buClr>
                <a:srgbClr val="214A73"/>
              </a:buClr>
              <a:defRPr sz="2400"/>
            </a:lvl3pPr>
            <a:lvl4pPr>
              <a:buClr>
                <a:srgbClr val="69BE4F"/>
              </a:buClr>
              <a:defRPr sz="2000"/>
            </a:lvl4pPr>
            <a:lvl5pPr>
              <a:buClr>
                <a:srgbClr val="69BE4F"/>
              </a:buCl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hasCustomPrompt="1"/>
          </p:nvPr>
        </p:nvSpPr>
        <p:spPr>
          <a:xfrm>
            <a:off x="965200" y="838200"/>
            <a:ext cx="8153400" cy="533400"/>
          </a:xfrm>
        </p:spPr>
        <p:txBody>
          <a:bodyPr>
            <a:normAutofit/>
          </a:bodyPr>
          <a:lstStyle>
            <a:lvl1pPr marL="0" indent="0">
              <a:buNone/>
              <a:defRPr sz="2500" b="1" cap="all" baseline="0">
                <a:solidFill>
                  <a:srgbClr val="1F862F"/>
                </a:solidFill>
              </a:defRPr>
            </a:lvl1pPr>
          </a:lstStyle>
          <a:p>
            <a:pPr lvl="0"/>
            <a:r>
              <a:rPr lang="en-US" dirty="0" smtClean="0"/>
              <a:t>Click to Add Subtitle</a:t>
            </a:r>
          </a:p>
        </p:txBody>
      </p:sp>
    </p:spTree>
    <p:extLst>
      <p:ext uri="{BB962C8B-B14F-4D97-AF65-F5344CB8AC3E}">
        <p14:creationId xmlns:p14="http://schemas.microsoft.com/office/powerpoint/2010/main" val="1637799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833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normAutofit/>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normAutofit/>
          </a:bodyPr>
          <a:lstStyle>
            <a:lvl1pPr>
              <a:defRPr sz="28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04087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722688"/>
          </a:xfrm>
        </p:spPr>
        <p:txBody>
          <a:bodyPr>
            <a:normAutofit/>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809750"/>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722688"/>
          </a:xfrm>
        </p:spPr>
        <p:txBody>
          <a:bodyPr>
            <a:normAutofit/>
          </a:bodyPr>
          <a:lstStyle>
            <a:lvl1pPr>
              <a:defRPr sz="24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69198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84481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6694" y="304800"/>
            <a:ext cx="7994906"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893" y="1676400"/>
            <a:ext cx="8640907" cy="4191000"/>
          </a:xfrm>
          <a:prstGeom prst="rect">
            <a:avLst/>
          </a:prstGeom>
        </p:spPr>
        <p:txBody>
          <a:bodyPr vert="horz" lIns="27432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0" y="6324600"/>
            <a:ext cx="9144000" cy="0"/>
          </a:xfrm>
          <a:prstGeom prst="line">
            <a:avLst/>
          </a:prstGeom>
          <a:ln w="19050">
            <a:solidFill>
              <a:srgbClr val="0C5F9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6485017"/>
            <a:ext cx="4572000" cy="261610"/>
          </a:xfrm>
          <a:prstGeom prst="rect">
            <a:avLst/>
          </a:prstGeom>
          <a:noFill/>
        </p:spPr>
        <p:txBody>
          <a:bodyPr wrap="square" lIns="274320" rtlCol="0">
            <a:spAutoFit/>
          </a:bodyPr>
          <a:lstStyle/>
          <a:p>
            <a:r>
              <a:rPr lang="en-US" sz="1100" baseline="0" dirty="0" smtClean="0">
                <a:solidFill>
                  <a:srgbClr val="214A73"/>
                </a:solidFill>
                <a:latin typeface="Verdana" panose="020B0604030504040204" pitchFamily="34" charset="0"/>
                <a:ea typeface="Verdana" panose="020B0604030504040204" pitchFamily="34" charset="0"/>
                <a:cs typeface="Verdana" panose="020B0604030504040204" pitchFamily="34" charset="0"/>
              </a:rPr>
              <a:t>November 7, 2016  CEC JPAC </a:t>
            </a:r>
            <a:r>
              <a:rPr lang="en-US" sz="1100" dirty="0" smtClean="0">
                <a:solidFill>
                  <a:srgbClr val="214A73"/>
                </a:solidFill>
                <a:latin typeface="Verdana" panose="020B0604030504040204" pitchFamily="34" charset="0"/>
                <a:ea typeface="Verdana" panose="020B0604030504040204" pitchFamily="34" charset="0"/>
                <a:cs typeface="Verdana" panose="020B0604030504040204" pitchFamily="34" charset="0"/>
              </a:rPr>
              <a:t>│ slide </a:t>
            </a:r>
            <a:fld id="{22E52817-2B65-4AC9-B4F9-CAFCDD27A320}" type="slidenum">
              <a:rPr lang="en-US" sz="1100" smtClean="0">
                <a:solidFill>
                  <a:srgbClr val="214A73"/>
                </a:solidFill>
                <a:latin typeface="Verdana" panose="020B0604030504040204" pitchFamily="34" charset="0"/>
                <a:ea typeface="Verdana" panose="020B0604030504040204" pitchFamily="34" charset="0"/>
                <a:cs typeface="Verdana" panose="020B0604030504040204" pitchFamily="34" charset="0"/>
              </a:rPr>
              <a:pPr/>
              <a:t>‹#›</a:t>
            </a:fld>
            <a:endParaRPr lang="en-US" sz="1100" dirty="0">
              <a:solidFill>
                <a:srgbClr val="214A73"/>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58000" y="6435021"/>
            <a:ext cx="1371600" cy="321141"/>
          </a:xfrm>
          <a:prstGeom prst="rect">
            <a:avLst/>
          </a:prstGeom>
        </p:spPr>
      </p:pic>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8094" y="6435022"/>
            <a:ext cx="457200" cy="313151"/>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59" y="304800"/>
            <a:ext cx="914400" cy="914400"/>
          </a:xfrm>
          <a:prstGeom prst="rect">
            <a:avLst/>
          </a:prstGeom>
        </p:spPr>
      </p:pic>
    </p:spTree>
    <p:extLst>
      <p:ext uri="{BB962C8B-B14F-4D97-AF65-F5344CB8AC3E}">
        <p14:creationId xmlns:p14="http://schemas.microsoft.com/office/powerpoint/2010/main" val="259253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cap="all" baseline="0">
          <a:solidFill>
            <a:srgbClr val="214A73"/>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214A73"/>
        </a:buClr>
        <a:buFont typeface="Arial" panose="020B0604020202020204" pitchFamily="34" charset="0"/>
        <a:buChar char="•"/>
        <a:defRPr sz="2800" kern="1200">
          <a:solidFill>
            <a:schemeClr val="tx1"/>
          </a:solidFill>
          <a:latin typeface="+mn-lt"/>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214A73"/>
        </a:buClr>
        <a:buFont typeface="Arial" panose="020B0604020202020204" pitchFamily="34" charset="0"/>
        <a:buChar char="–"/>
        <a:defRPr sz="28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214A73"/>
        </a:buClr>
        <a:buFont typeface="Wingdings" panose="05000000000000000000" pitchFamily="2" charset="2"/>
        <a:buChar char="§"/>
        <a:defRPr sz="24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1F862F"/>
        </a:buClr>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1F862F"/>
        </a:buClr>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aziella.siciliano@hq.do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hyperlink" Target="http://www.cleanenergyministerial.org/EnergyManagement" TargetMode="External"/><Relationship Id="rId21" Type="http://schemas.openxmlformats.org/officeDocument/2006/relationships/image" Target="../media/image65.png"/><Relationship Id="rId7" Type="http://schemas.openxmlformats.org/officeDocument/2006/relationships/image" Target="../media/image52.jpe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7.xml"/><Relationship Id="rId16" Type="http://schemas.openxmlformats.org/officeDocument/2006/relationships/image" Target="../media/image61.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jpe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hyperlink" Target="http://www.driveto50001.org/" TargetMode="External"/><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jpeg"/><Relationship Id="rId26" Type="http://schemas.openxmlformats.org/officeDocument/2006/relationships/image" Target="../media/image55.png"/><Relationship Id="rId3" Type="http://schemas.openxmlformats.org/officeDocument/2006/relationships/image" Target="../media/image66.png"/><Relationship Id="rId21" Type="http://schemas.openxmlformats.org/officeDocument/2006/relationships/image" Target="../media/image57.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6.png"/><Relationship Id="rId2" Type="http://schemas.openxmlformats.org/officeDocument/2006/relationships/notesSlide" Target="../notesSlides/notesSlide8.xml"/><Relationship Id="rId16" Type="http://schemas.openxmlformats.org/officeDocument/2006/relationships/image" Target="../media/image79.png"/><Relationship Id="rId20"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5.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4.png"/><Relationship Id="rId28" Type="http://schemas.openxmlformats.org/officeDocument/2006/relationships/image" Target="../media/image54.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58.png"/><Relationship Id="rId27" Type="http://schemas.openxmlformats.org/officeDocument/2006/relationships/image" Target="../media/image87.png"/></Relationships>
</file>

<file path=ppt/slides/_rels/slide1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hyperlink" Target="http://www.google.com.mx/url?sa=i&amp;rct=j&amp;q=&amp;esrc=s&amp;source=images&amp;cd=&amp;cad=rja&amp;uact=8&amp;ved=0ahUKEwiwtLbv-_bPAhUM24MKHQ-HAPYQjRwIBw&amp;url=http://science.energy.gov/about/resources/logos/&amp;psig=AFQjCNFyI3058XLfiPzbGhQETSDsSOsA2g&amp;ust=1477519672255093" TargetMode="External"/><Relationship Id="rId4" Type="http://schemas.openxmlformats.org/officeDocument/2006/relationships/image" Target="../media/image91.png"/></Relationships>
</file>

<file path=ppt/slides/_rels/slide1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jpe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6.gif"/><Relationship Id="rId11" Type="http://schemas.openxmlformats.org/officeDocument/2006/relationships/image" Target="../media/image100.png"/><Relationship Id="rId5" Type="http://schemas.openxmlformats.org/officeDocument/2006/relationships/image" Target="../media/image95.jpeg"/><Relationship Id="rId10" Type="http://schemas.openxmlformats.org/officeDocument/2006/relationships/image" Target="../media/image99.png"/><Relationship Id="rId4" Type="http://schemas.openxmlformats.org/officeDocument/2006/relationships/image" Target="../media/image94.gif"/><Relationship Id="rId9" Type="http://schemas.openxmlformats.org/officeDocument/2006/relationships/image" Target="../media/image98.png"/></Relationships>
</file>

<file path=ppt/slides/_rels/slide1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landolakes.com/" TargetMode="External"/><Relationship Id="rId18" Type="http://schemas.openxmlformats.org/officeDocument/2006/relationships/image" Target="../media/image27.jpg"/><Relationship Id="rId26" Type="http://schemas.openxmlformats.org/officeDocument/2006/relationships/image" Target="../media/image35.png"/><Relationship Id="rId39" Type="http://schemas.openxmlformats.org/officeDocument/2006/relationships/image" Target="../media/image48.png"/><Relationship Id="rId3" Type="http://schemas.openxmlformats.org/officeDocument/2006/relationships/image" Target="../media/image14.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6.jp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jpeg"/><Relationship Id="rId2" Type="http://schemas.openxmlformats.org/officeDocument/2006/relationships/notesSlide" Target="../notesSlides/notesSlide6.xml"/><Relationship Id="rId16" Type="http://schemas.openxmlformats.org/officeDocument/2006/relationships/image" Target="../media/image25.jp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hyperlink" Target="https://www.medimmune.com/home" TargetMode="External"/><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6.jpeg"/><Relationship Id="rId15" Type="http://schemas.openxmlformats.org/officeDocument/2006/relationships/image" Target="../media/image24.jp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21.jpe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3200" y="990600"/>
            <a:ext cx="6400800" cy="1371600"/>
          </a:xfrm>
        </p:spPr>
        <p:txBody>
          <a:bodyPr>
            <a:normAutofit fontScale="77500" lnSpcReduction="20000"/>
          </a:bodyPr>
          <a:lstStyle/>
          <a:p>
            <a:r>
              <a:rPr lang="en-US" cap="none" dirty="0"/>
              <a:t>North America </a:t>
            </a:r>
            <a:r>
              <a:rPr lang="en-US" cap="none" dirty="0" smtClean="0"/>
              <a:t>Cooperation to</a:t>
            </a:r>
            <a:endParaRPr lang="en-US" cap="none" dirty="0">
              <a:solidFill>
                <a:srgbClr val="69BE4F"/>
              </a:solidFill>
            </a:endParaRPr>
          </a:p>
          <a:p>
            <a:r>
              <a:rPr lang="en-US" cap="none" dirty="0" smtClean="0"/>
              <a:t>Boost Sustainability through ISO 50001</a:t>
            </a:r>
            <a:endParaRPr lang="en-US" cap="none" dirty="0">
              <a:solidFill>
                <a:srgbClr val="69BE4F"/>
              </a:solidFill>
            </a:endParaRPr>
          </a:p>
        </p:txBody>
      </p:sp>
      <p:sp>
        <p:nvSpPr>
          <p:cNvPr id="6" name="TextBox 5"/>
          <p:cNvSpPr txBox="1"/>
          <p:nvPr/>
        </p:nvSpPr>
        <p:spPr>
          <a:xfrm>
            <a:off x="381000" y="3124200"/>
            <a:ext cx="6934200" cy="3493264"/>
          </a:xfrm>
          <a:prstGeom prst="rect">
            <a:avLst/>
          </a:prstGeom>
          <a:noFill/>
        </p:spPr>
        <p:txBody>
          <a:bodyPr wrap="square" rtlCol="0">
            <a:spAutoFit/>
          </a:bodyPr>
          <a:lstStyle/>
          <a:p>
            <a:r>
              <a:rPr lang="en-US" sz="2400" b="1" dirty="0" smtClean="0">
                <a:solidFill>
                  <a:srgbClr val="1F862F"/>
                </a:solidFill>
              </a:rPr>
              <a:t>CEC JPAC “Advancing Sustainable Energy Cooperation in North America” </a:t>
            </a:r>
          </a:p>
          <a:p>
            <a:r>
              <a:rPr lang="en-US" sz="2400" dirty="0" smtClean="0">
                <a:solidFill>
                  <a:srgbClr val="1F862F"/>
                </a:solidFill>
              </a:rPr>
              <a:t>7, November 2016</a:t>
            </a:r>
          </a:p>
          <a:p>
            <a:r>
              <a:rPr lang="en-US" sz="2400" dirty="0" smtClean="0">
                <a:solidFill>
                  <a:srgbClr val="1F862F"/>
                </a:solidFill>
              </a:rPr>
              <a:t>Ottawa, Canada</a:t>
            </a:r>
          </a:p>
          <a:p>
            <a:endParaRPr lang="en-US" sz="1600" dirty="0" smtClean="0">
              <a:solidFill>
                <a:srgbClr val="214A73"/>
              </a:solidFill>
            </a:endParaRPr>
          </a:p>
          <a:p>
            <a:r>
              <a:rPr lang="en-US" sz="2500" b="1" dirty="0" smtClean="0">
                <a:solidFill>
                  <a:srgbClr val="214A73"/>
                </a:solidFill>
              </a:rPr>
              <a:t>Ms. Graziella Siciliano</a:t>
            </a:r>
          </a:p>
          <a:p>
            <a:r>
              <a:rPr lang="en-US" sz="2000" dirty="0" smtClean="0">
                <a:solidFill>
                  <a:srgbClr val="214A73"/>
                </a:solidFill>
              </a:rPr>
              <a:t>Coordinator - Energy Management Working Group </a:t>
            </a:r>
          </a:p>
          <a:p>
            <a:r>
              <a:rPr lang="en-US" sz="2000" dirty="0" smtClean="0">
                <a:solidFill>
                  <a:srgbClr val="214A73"/>
                </a:solidFill>
              </a:rPr>
              <a:t>U.S</a:t>
            </a:r>
            <a:r>
              <a:rPr lang="en-US" sz="2000" dirty="0">
                <a:solidFill>
                  <a:srgbClr val="214A73"/>
                </a:solidFill>
              </a:rPr>
              <a:t>. Department of </a:t>
            </a:r>
            <a:r>
              <a:rPr lang="en-US" sz="2000" dirty="0" smtClean="0">
                <a:solidFill>
                  <a:srgbClr val="214A73"/>
                </a:solidFill>
              </a:rPr>
              <a:t>Energy</a:t>
            </a:r>
          </a:p>
          <a:p>
            <a:r>
              <a:rPr lang="en-US" sz="2000" dirty="0" smtClean="0">
                <a:solidFill>
                  <a:srgbClr val="214A73"/>
                </a:solidFill>
                <a:hlinkClick r:id="rId3"/>
              </a:rPr>
              <a:t>graziella.siciliano@hq.doe.gov</a:t>
            </a:r>
            <a:r>
              <a:rPr lang="en-US" sz="2000" dirty="0" smtClean="0">
                <a:solidFill>
                  <a:srgbClr val="214A73"/>
                </a:solidFill>
              </a:rPr>
              <a:t>  </a:t>
            </a:r>
          </a:p>
          <a:p>
            <a:endParaRPr lang="en-US" sz="2400" dirty="0">
              <a:solidFill>
                <a:srgbClr val="214A73"/>
              </a:solidFill>
            </a:endParaRPr>
          </a:p>
        </p:txBody>
      </p:sp>
    </p:spTree>
    <p:extLst>
      <p:ext uri="{BB962C8B-B14F-4D97-AF65-F5344CB8AC3E}">
        <p14:creationId xmlns:p14="http://schemas.microsoft.com/office/powerpoint/2010/main" val="388821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cap="none" dirty="0" smtClean="0"/>
              <a:t>International Cooperation To Boost Effective ISO 50001 Implementation </a:t>
            </a:r>
            <a:endParaRPr lang="en-US" cap="none" dirty="0"/>
          </a:p>
        </p:txBody>
      </p:sp>
    </p:spTree>
    <p:extLst>
      <p:ext uri="{BB962C8B-B14F-4D97-AF65-F5344CB8AC3E}">
        <p14:creationId xmlns:p14="http://schemas.microsoft.com/office/powerpoint/2010/main" val="419683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fontScale="90000"/>
          </a:bodyPr>
          <a:lstStyle/>
          <a:p>
            <a:r>
              <a:rPr lang="en-US" cap="none" dirty="0" smtClean="0"/>
              <a:t>Energy Management Working Group</a:t>
            </a:r>
            <a:br>
              <a:rPr lang="en-US" cap="none" dirty="0" smtClean="0"/>
            </a:br>
            <a:r>
              <a:rPr lang="en-US" dirty="0" smtClean="0"/>
              <a:t>(</a:t>
            </a:r>
            <a:r>
              <a:rPr lang="en-US" dirty="0"/>
              <a:t>EMWG)</a:t>
            </a:r>
          </a:p>
        </p:txBody>
      </p:sp>
      <p:sp>
        <p:nvSpPr>
          <p:cNvPr id="2" name="Rectangle 1"/>
          <p:cNvSpPr/>
          <p:nvPr/>
        </p:nvSpPr>
        <p:spPr>
          <a:xfrm>
            <a:off x="2632089" y="5980031"/>
            <a:ext cx="3562535" cy="253916"/>
          </a:xfrm>
          <a:prstGeom prst="rect">
            <a:avLst/>
          </a:prstGeom>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50" dirty="0">
                <a:solidFill>
                  <a:srgbClr val="1F497D"/>
                </a:solidFill>
                <a:hlinkClick r:id="rId3"/>
              </a:rPr>
              <a:t>http://www.cleanenergyministerial.org/EnergyManagement</a:t>
            </a:r>
            <a:r>
              <a:rPr lang="en-US" sz="1050" dirty="0">
                <a:solidFill>
                  <a:srgbClr val="1F497D"/>
                </a:solidFill>
              </a:rPr>
              <a:t> </a:t>
            </a:r>
          </a:p>
        </p:txBody>
      </p:sp>
      <p:sp>
        <p:nvSpPr>
          <p:cNvPr id="4" name="Rectangle 3"/>
          <p:cNvSpPr/>
          <p:nvPr/>
        </p:nvSpPr>
        <p:spPr>
          <a:xfrm>
            <a:off x="371476" y="1684275"/>
            <a:ext cx="5103320" cy="1077218"/>
          </a:xfrm>
          <a:prstGeom prst="rect">
            <a:avLst/>
          </a:prstGeom>
        </p:spPr>
        <p:txBody>
          <a:bodyPr wrap="square">
            <a:spAutoFit/>
          </a:bodyPr>
          <a:lstStyle/>
          <a:p>
            <a:r>
              <a:rPr lang="en-US" sz="1600" dirty="0">
                <a:solidFill>
                  <a:prstClr val="black"/>
                </a:solidFill>
                <a:ea typeface="Verdana" panose="020B0604030504040204" pitchFamily="34" charset="0"/>
                <a:cs typeface="Verdana" panose="020B0604030504040204" pitchFamily="34" charset="0"/>
              </a:rPr>
              <a:t>The EMWG leverages the extensive expertise of its 17 member governments to </a:t>
            </a:r>
            <a:r>
              <a:rPr lang="en-US" sz="1600" b="1" dirty="0">
                <a:solidFill>
                  <a:srgbClr val="1F497D"/>
                </a:solidFill>
                <a:ea typeface="Verdana" panose="020B0604030504040204" pitchFamily="34" charset="0"/>
                <a:cs typeface="Verdana" panose="020B0604030504040204" pitchFamily="34" charset="0"/>
              </a:rPr>
              <a:t>accelerate the adoption and use of </a:t>
            </a:r>
            <a:r>
              <a:rPr lang="en-US" sz="1600" b="1" u="sng" dirty="0">
                <a:solidFill>
                  <a:srgbClr val="1F497D"/>
                </a:solidFill>
                <a:ea typeface="Verdana" panose="020B0604030504040204" pitchFamily="34" charset="0"/>
                <a:cs typeface="Verdana" panose="020B0604030504040204" pitchFamily="34" charset="0"/>
              </a:rPr>
              <a:t>energy management systems such as ISO 50001</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in industry and in commercial buildings worldwide. </a:t>
            </a:r>
          </a:p>
        </p:txBody>
      </p:sp>
      <p:sp>
        <p:nvSpPr>
          <p:cNvPr id="16" name="Rectangle 15"/>
          <p:cNvSpPr/>
          <p:nvPr/>
        </p:nvSpPr>
        <p:spPr>
          <a:xfrm>
            <a:off x="556284" y="2713380"/>
            <a:ext cx="4415765" cy="1944122"/>
          </a:xfrm>
          <a:prstGeom prst="rect">
            <a:avLst/>
          </a:prstGeom>
        </p:spPr>
        <p:txBody>
          <a:bodyPr wrap="square">
            <a:spAutoFit/>
          </a:bodyPr>
          <a:lstStyle/>
          <a:p>
            <a:pPr fontAlgn="base">
              <a:spcBef>
                <a:spcPts val="450"/>
              </a:spcBef>
              <a:buClr>
                <a:srgbClr val="0C5F99"/>
              </a:buClr>
            </a:pPr>
            <a:r>
              <a:rPr lang="en-US" sz="1600" b="1" u="sng" dirty="0">
                <a:solidFill>
                  <a:prstClr val="black"/>
                </a:solidFill>
                <a:ea typeface="Verdana" panose="020B0604030504040204" pitchFamily="34" charset="0"/>
                <a:cs typeface="Verdana" panose="020B0604030504040204" pitchFamily="34" charset="0"/>
              </a:rPr>
              <a:t>Fora</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The EMWG is an initiative of the Clean Energy Ministerial and IPEEC and also reports out to the G20 Energy Efficiency Action Plan. </a:t>
            </a:r>
          </a:p>
          <a:p>
            <a:pPr fontAlgn="base">
              <a:spcBef>
                <a:spcPts val="450"/>
              </a:spcBef>
              <a:buClr>
                <a:srgbClr val="0C5F99"/>
              </a:buClr>
            </a:pPr>
            <a:r>
              <a:rPr lang="en-US" sz="1600" b="1" u="sng" dirty="0">
                <a:solidFill>
                  <a:prstClr val="black"/>
                </a:solidFill>
                <a:ea typeface="Verdana" panose="020B0604030504040204" pitchFamily="34" charset="0"/>
                <a:cs typeface="Verdana" panose="020B0604030504040204" pitchFamily="34" charset="0"/>
              </a:rPr>
              <a:t>Partners</a:t>
            </a:r>
            <a:r>
              <a:rPr lang="en-US" sz="1600" dirty="0">
                <a:solidFill>
                  <a:prstClr val="black"/>
                </a:solidFill>
                <a:ea typeface="Verdana" panose="020B0604030504040204" pitchFamily="34" charset="0"/>
                <a:cs typeface="Verdana" panose="020B0604030504040204" pitchFamily="34" charset="0"/>
              </a:rPr>
              <a:t>:</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A range of organizations promoting energy efficiency and energy management (e.g., UNIDO, Institute for Industrial Productivity, etc.). </a:t>
            </a:r>
          </a:p>
          <a:p>
            <a:pPr fontAlgn="base">
              <a:spcBef>
                <a:spcPts val="450"/>
              </a:spcBef>
              <a:buClr>
                <a:srgbClr val="0C5F99"/>
              </a:buClr>
            </a:pPr>
            <a:r>
              <a:rPr lang="en-US" sz="1600" dirty="0">
                <a:solidFill>
                  <a:prstClr val="black"/>
                </a:solidFill>
                <a:ea typeface="Verdana" panose="020B0604030504040204" pitchFamily="34" charset="0"/>
                <a:cs typeface="Verdana" panose="020B0604030504040204" pitchFamily="34" charset="0"/>
              </a:rPr>
              <a:t>The EMWG is a Category A Liaison to ISO TC 301.</a:t>
            </a:r>
          </a:p>
        </p:txBody>
      </p:sp>
      <p:grpSp>
        <p:nvGrpSpPr>
          <p:cNvPr id="123" name="Group 7"/>
          <p:cNvGrpSpPr>
            <a:grpSpLocks/>
          </p:cNvGrpSpPr>
          <p:nvPr/>
        </p:nvGrpSpPr>
        <p:grpSpPr bwMode="auto">
          <a:xfrm>
            <a:off x="6541571" y="5379354"/>
            <a:ext cx="750526" cy="637566"/>
            <a:chOff x="7772400" y="5276850"/>
            <a:chExt cx="1000701" cy="850087"/>
          </a:xfrm>
        </p:grpSpPr>
        <p:sp>
          <p:nvSpPr>
            <p:cNvPr id="124" name="TextBox 291"/>
            <p:cNvSpPr txBox="1">
              <a:spLocks noChangeArrowheads="1"/>
            </p:cNvSpPr>
            <p:nvPr/>
          </p:nvSpPr>
          <p:spPr bwMode="auto">
            <a:xfrm>
              <a:off x="7772400" y="5849938"/>
              <a:ext cx="1000701"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United States</a:t>
              </a:r>
            </a:p>
          </p:txBody>
        </p:sp>
        <p:pic>
          <p:nvPicPr>
            <p:cNvPr id="125" name="Picture 58" descr="http://www.wikispaces.micds.org/file/view/US.FLAG.jpg/180734251/US.FLAG.jpg"/>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3675" y="5276850"/>
              <a:ext cx="836613" cy="590550"/>
            </a:xfrm>
            <a:prstGeom prst="rect">
              <a:avLst/>
            </a:prstGeom>
            <a:noFill/>
            <a:ln w="9525">
              <a:noFill/>
              <a:miter lim="800000"/>
              <a:headEnd/>
              <a:tailEnd/>
            </a:ln>
          </p:spPr>
        </p:pic>
      </p:grpSp>
      <p:grpSp>
        <p:nvGrpSpPr>
          <p:cNvPr id="126" name="Group 13"/>
          <p:cNvGrpSpPr>
            <a:grpSpLocks/>
          </p:cNvGrpSpPr>
          <p:nvPr/>
        </p:nvGrpSpPr>
        <p:grpSpPr bwMode="auto">
          <a:xfrm>
            <a:off x="6142141" y="3427007"/>
            <a:ext cx="628650" cy="631611"/>
            <a:chOff x="6340475" y="3568700"/>
            <a:chExt cx="838200" cy="842149"/>
          </a:xfrm>
        </p:grpSpPr>
        <p:sp>
          <p:nvSpPr>
            <p:cNvPr id="127" name="TextBox 275"/>
            <p:cNvSpPr txBox="1">
              <a:spLocks noChangeArrowheads="1"/>
            </p:cNvSpPr>
            <p:nvPr/>
          </p:nvSpPr>
          <p:spPr bwMode="auto">
            <a:xfrm>
              <a:off x="6523038" y="4133850"/>
              <a:ext cx="530488"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India</a:t>
              </a:r>
            </a:p>
          </p:txBody>
        </p:sp>
        <p:pic>
          <p:nvPicPr>
            <p:cNvPr id="128" name="Picture 30" descr="http://www.mapsofindia.com/maps/india/india-flag.jpg"/>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40475" y="3568700"/>
              <a:ext cx="838200" cy="590550"/>
            </a:xfrm>
            <a:prstGeom prst="rect">
              <a:avLst/>
            </a:prstGeom>
            <a:noFill/>
            <a:ln w="9525">
              <a:noFill/>
              <a:miter lim="800000"/>
              <a:headEnd/>
              <a:tailEnd/>
            </a:ln>
          </p:spPr>
        </p:pic>
      </p:grpSp>
      <p:grpSp>
        <p:nvGrpSpPr>
          <p:cNvPr id="129" name="Group 16"/>
          <p:cNvGrpSpPr>
            <a:grpSpLocks/>
          </p:cNvGrpSpPr>
          <p:nvPr/>
        </p:nvGrpSpPr>
        <p:grpSpPr bwMode="auto">
          <a:xfrm>
            <a:off x="6881118" y="2132902"/>
            <a:ext cx="627460" cy="629230"/>
            <a:chOff x="4868863" y="2714625"/>
            <a:chExt cx="836612" cy="838975"/>
          </a:xfrm>
        </p:grpSpPr>
        <p:sp>
          <p:nvSpPr>
            <p:cNvPr id="130" name="TextBox 263"/>
            <p:cNvSpPr txBox="1">
              <a:spLocks noChangeArrowheads="1"/>
            </p:cNvSpPr>
            <p:nvPr/>
          </p:nvSpPr>
          <p:spPr bwMode="auto">
            <a:xfrm>
              <a:off x="4983163" y="3276601"/>
              <a:ext cx="663002"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Canada</a:t>
              </a:r>
            </a:p>
          </p:txBody>
        </p:sp>
        <p:pic>
          <p:nvPicPr>
            <p:cNvPr id="131" name="Picture 16" descr="http://www.gsea.org/SiteCollectionImages/flag_canada.gif"/>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68863" y="2714625"/>
              <a:ext cx="836612" cy="590550"/>
            </a:xfrm>
            <a:prstGeom prst="rect">
              <a:avLst/>
            </a:prstGeom>
            <a:noFill/>
            <a:ln w="9525">
              <a:noFill/>
              <a:miter lim="800000"/>
              <a:headEnd/>
              <a:tailEnd/>
            </a:ln>
          </p:spPr>
        </p:pic>
      </p:grpSp>
      <p:grpSp>
        <p:nvGrpSpPr>
          <p:cNvPr id="132" name="Group 22"/>
          <p:cNvGrpSpPr>
            <a:grpSpLocks/>
          </p:cNvGrpSpPr>
          <p:nvPr/>
        </p:nvGrpSpPr>
        <p:grpSpPr bwMode="auto">
          <a:xfrm>
            <a:off x="5741495" y="2758179"/>
            <a:ext cx="1428750" cy="629230"/>
            <a:chOff x="1395664" y="2714625"/>
            <a:chExt cx="1905000" cy="838975"/>
          </a:xfrm>
        </p:grpSpPr>
        <p:sp>
          <p:nvSpPr>
            <p:cNvPr id="133" name="TextBox 259"/>
            <p:cNvSpPr txBox="1">
              <a:spLocks noChangeArrowheads="1"/>
            </p:cNvSpPr>
            <p:nvPr/>
          </p:nvSpPr>
          <p:spPr bwMode="auto">
            <a:xfrm>
              <a:off x="1395664" y="3276601"/>
              <a:ext cx="1905000" cy="276999"/>
            </a:xfrm>
            <a:prstGeom prst="rect">
              <a:avLst/>
            </a:prstGeom>
            <a:noFill/>
            <a:ln w="9525">
              <a:noFill/>
              <a:miter lim="800000"/>
              <a:headEnd/>
              <a:tailEnd/>
            </a:ln>
          </p:spPr>
          <p:txBody>
            <a:bodyPr>
              <a:spAutoFit/>
            </a:bodyPr>
            <a:lstStyle/>
            <a:p>
              <a:pPr algn="ctr"/>
              <a:r>
                <a:rPr lang="en-US" sz="750" dirty="0">
                  <a:solidFill>
                    <a:prstClr val="black"/>
                  </a:solidFill>
                  <a:latin typeface="Tahoma" pitchFamily="34" charset="0"/>
                  <a:cs typeface="Tahoma" pitchFamily="34" charset="0"/>
                </a:rPr>
                <a:t>European Commission</a:t>
              </a:r>
            </a:p>
          </p:txBody>
        </p:sp>
        <p:pic>
          <p:nvPicPr>
            <p:cNvPr id="134" name="Picture 10" descr="http://www.hzz.hr/cards2003/userdocsimages/EU_Flag.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28813" y="2714625"/>
              <a:ext cx="833437" cy="590550"/>
            </a:xfrm>
            <a:prstGeom prst="rect">
              <a:avLst/>
            </a:prstGeom>
            <a:noFill/>
            <a:ln w="9525">
              <a:noFill/>
              <a:miter lim="800000"/>
              <a:headEnd/>
              <a:tailEnd/>
            </a:ln>
          </p:spPr>
        </p:pic>
      </p:grpSp>
      <p:grpSp>
        <p:nvGrpSpPr>
          <p:cNvPr id="135" name="Group 25"/>
          <p:cNvGrpSpPr>
            <a:grpSpLocks/>
          </p:cNvGrpSpPr>
          <p:nvPr/>
        </p:nvGrpSpPr>
        <p:grpSpPr bwMode="auto">
          <a:xfrm>
            <a:off x="6133902" y="2123685"/>
            <a:ext cx="626269" cy="629230"/>
            <a:chOff x="457200" y="2714625"/>
            <a:chExt cx="835025" cy="838975"/>
          </a:xfrm>
        </p:grpSpPr>
        <p:sp>
          <p:nvSpPr>
            <p:cNvPr id="136" name="TextBox 256"/>
            <p:cNvSpPr txBox="1">
              <a:spLocks noChangeArrowheads="1"/>
            </p:cNvSpPr>
            <p:nvPr/>
          </p:nvSpPr>
          <p:spPr bwMode="auto">
            <a:xfrm>
              <a:off x="538163" y="3276601"/>
              <a:ext cx="733534"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Australia</a:t>
              </a:r>
            </a:p>
          </p:txBody>
        </p:sp>
        <p:pic>
          <p:nvPicPr>
            <p:cNvPr id="137" name="Picture 4" descr="http://www.doreebonner.co.uk/upload/images/dbi_flag_australia.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2714625"/>
              <a:ext cx="835025" cy="590550"/>
            </a:xfrm>
            <a:prstGeom prst="rect">
              <a:avLst/>
            </a:prstGeom>
            <a:noFill/>
            <a:ln w="9525">
              <a:noFill/>
              <a:miter lim="800000"/>
              <a:headEnd/>
              <a:tailEnd/>
            </a:ln>
          </p:spPr>
        </p:pic>
      </p:grpSp>
      <p:grpSp>
        <p:nvGrpSpPr>
          <p:cNvPr id="138" name="Group 31"/>
          <p:cNvGrpSpPr>
            <a:grpSpLocks/>
          </p:cNvGrpSpPr>
          <p:nvPr/>
        </p:nvGrpSpPr>
        <p:grpSpPr bwMode="auto">
          <a:xfrm>
            <a:off x="6900540" y="4721963"/>
            <a:ext cx="627460" cy="637566"/>
            <a:chOff x="1928813" y="5276850"/>
            <a:chExt cx="836612" cy="850087"/>
          </a:xfrm>
        </p:grpSpPr>
        <p:sp>
          <p:nvSpPr>
            <p:cNvPr id="139" name="TextBox 290"/>
            <p:cNvSpPr txBox="1">
              <a:spLocks noChangeArrowheads="1"/>
            </p:cNvSpPr>
            <p:nvPr/>
          </p:nvSpPr>
          <p:spPr bwMode="auto">
            <a:xfrm>
              <a:off x="2032000" y="5849938"/>
              <a:ext cx="690787"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Sweden</a:t>
              </a:r>
            </a:p>
          </p:txBody>
        </p:sp>
        <p:pic>
          <p:nvPicPr>
            <p:cNvPr id="140" name="Picture 50" descr="http://www.flagshiz.com/upload/Sweden_Flag.gif"/>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28813" y="5276850"/>
              <a:ext cx="836612" cy="590550"/>
            </a:xfrm>
            <a:prstGeom prst="rect">
              <a:avLst/>
            </a:prstGeom>
            <a:noFill/>
            <a:ln w="9525">
              <a:noFill/>
              <a:miter lim="800000"/>
              <a:headEnd/>
              <a:tailEnd/>
            </a:ln>
          </p:spPr>
        </p:pic>
      </p:grpSp>
      <p:grpSp>
        <p:nvGrpSpPr>
          <p:cNvPr id="141" name="Group 34"/>
          <p:cNvGrpSpPr>
            <a:grpSpLocks/>
          </p:cNvGrpSpPr>
          <p:nvPr/>
        </p:nvGrpSpPr>
        <p:grpSpPr bwMode="auto">
          <a:xfrm>
            <a:off x="7716569" y="3395161"/>
            <a:ext cx="627459" cy="635184"/>
            <a:chOff x="1928813" y="4422775"/>
            <a:chExt cx="836612" cy="846911"/>
          </a:xfrm>
        </p:grpSpPr>
        <p:sp>
          <p:nvSpPr>
            <p:cNvPr id="142" name="TextBox 283"/>
            <p:cNvSpPr txBox="1">
              <a:spLocks noChangeArrowheads="1"/>
            </p:cNvSpPr>
            <p:nvPr/>
          </p:nvSpPr>
          <p:spPr bwMode="auto">
            <a:xfrm>
              <a:off x="2089150" y="4992688"/>
              <a:ext cx="573235"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Japan</a:t>
              </a:r>
            </a:p>
          </p:txBody>
        </p:sp>
        <p:pic>
          <p:nvPicPr>
            <p:cNvPr id="143" name="Picture 36" descr="http://images.allrefer.com/reference/world/flag-images/japan-flag.gif"/>
            <p:cNvPicPr>
              <a:picLocks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928813" y="4422775"/>
              <a:ext cx="836612" cy="590550"/>
            </a:xfrm>
            <a:prstGeom prst="rect">
              <a:avLst/>
            </a:prstGeom>
            <a:noFill/>
            <a:ln w="9525">
              <a:noFill/>
              <a:miter lim="800000"/>
              <a:headEnd/>
              <a:tailEnd/>
            </a:ln>
          </p:spPr>
        </p:pic>
      </p:grpSp>
      <p:grpSp>
        <p:nvGrpSpPr>
          <p:cNvPr id="144" name="Group 37"/>
          <p:cNvGrpSpPr>
            <a:grpSpLocks/>
          </p:cNvGrpSpPr>
          <p:nvPr/>
        </p:nvGrpSpPr>
        <p:grpSpPr bwMode="auto">
          <a:xfrm>
            <a:off x="7712109" y="4067295"/>
            <a:ext cx="627459" cy="635184"/>
            <a:chOff x="4868863" y="4422775"/>
            <a:chExt cx="836612" cy="846911"/>
          </a:xfrm>
        </p:grpSpPr>
        <p:sp>
          <p:nvSpPr>
            <p:cNvPr id="145" name="TextBox 285"/>
            <p:cNvSpPr txBox="1">
              <a:spLocks noChangeArrowheads="1"/>
            </p:cNvSpPr>
            <p:nvPr/>
          </p:nvSpPr>
          <p:spPr bwMode="auto">
            <a:xfrm>
              <a:off x="5000626" y="4992688"/>
              <a:ext cx="637355"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Mexico</a:t>
              </a:r>
            </a:p>
          </p:txBody>
        </p:sp>
        <p:pic>
          <p:nvPicPr>
            <p:cNvPr id="146" name="Picture 40" descr="http://www.appliedlanguage.com/flags_of_the_world/large_flag_of_mexico.gif"/>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68863" y="4422775"/>
              <a:ext cx="836612" cy="590550"/>
            </a:xfrm>
            <a:prstGeom prst="rect">
              <a:avLst/>
            </a:prstGeom>
            <a:noFill/>
            <a:ln w="9525">
              <a:noFill/>
              <a:miter lim="800000"/>
              <a:headEnd/>
              <a:tailEnd/>
            </a:ln>
          </p:spPr>
        </p:pic>
      </p:grpSp>
      <p:grpSp>
        <p:nvGrpSpPr>
          <p:cNvPr id="147" name="Group 40"/>
          <p:cNvGrpSpPr>
            <a:grpSpLocks/>
          </p:cNvGrpSpPr>
          <p:nvPr/>
        </p:nvGrpSpPr>
        <p:grpSpPr bwMode="auto">
          <a:xfrm>
            <a:off x="6136999" y="4048917"/>
            <a:ext cx="625078" cy="635184"/>
            <a:chOff x="3398838" y="4422775"/>
            <a:chExt cx="833437" cy="846911"/>
          </a:xfrm>
        </p:grpSpPr>
        <p:sp>
          <p:nvSpPr>
            <p:cNvPr id="148" name="TextBox 284"/>
            <p:cNvSpPr txBox="1">
              <a:spLocks noChangeArrowheads="1"/>
            </p:cNvSpPr>
            <p:nvPr/>
          </p:nvSpPr>
          <p:spPr bwMode="auto">
            <a:xfrm>
              <a:off x="3560763" y="4992688"/>
              <a:ext cx="573234"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Korea</a:t>
              </a:r>
            </a:p>
          </p:txBody>
        </p:sp>
        <p:pic>
          <p:nvPicPr>
            <p:cNvPr id="149" name="Picture 38" descr="http://www.evbatterynews.com/wp-content/uploads/2010/12/S_Korea-Flag.gif"/>
            <p:cNvPicPr>
              <a:picLocks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398838" y="4422775"/>
              <a:ext cx="833437" cy="590550"/>
            </a:xfrm>
            <a:prstGeom prst="rect">
              <a:avLst/>
            </a:prstGeom>
            <a:noFill/>
            <a:ln w="9525">
              <a:noFill/>
              <a:miter lim="800000"/>
              <a:headEnd/>
              <a:tailEnd/>
            </a:ln>
          </p:spPr>
        </p:pic>
      </p:grpSp>
      <p:grpSp>
        <p:nvGrpSpPr>
          <p:cNvPr id="150" name="Group 28"/>
          <p:cNvGrpSpPr>
            <a:grpSpLocks/>
          </p:cNvGrpSpPr>
          <p:nvPr/>
        </p:nvGrpSpPr>
        <p:grpSpPr bwMode="auto">
          <a:xfrm>
            <a:off x="6102174" y="4708108"/>
            <a:ext cx="701278" cy="637566"/>
            <a:chOff x="436563" y="5276850"/>
            <a:chExt cx="935037" cy="850087"/>
          </a:xfrm>
        </p:grpSpPr>
        <p:sp>
          <p:nvSpPr>
            <p:cNvPr id="151" name="TextBox 288"/>
            <p:cNvSpPr txBox="1">
              <a:spLocks noChangeArrowheads="1"/>
            </p:cNvSpPr>
            <p:nvPr/>
          </p:nvSpPr>
          <p:spPr bwMode="auto">
            <a:xfrm>
              <a:off x="436563" y="5849938"/>
              <a:ext cx="935037" cy="276999"/>
            </a:xfrm>
            <a:prstGeom prst="rect">
              <a:avLst/>
            </a:prstGeom>
            <a:noFill/>
            <a:ln w="9525">
              <a:noFill/>
              <a:miter lim="800000"/>
              <a:headEnd/>
              <a:tailEnd/>
            </a:ln>
          </p:spPr>
          <p:txBody>
            <a:bodyPr>
              <a:spAutoFit/>
            </a:bodyPr>
            <a:lstStyle/>
            <a:p>
              <a:pPr algn="ctr"/>
              <a:r>
                <a:rPr lang="en-US" sz="750" dirty="0">
                  <a:solidFill>
                    <a:prstClr val="black"/>
                  </a:solidFill>
                  <a:latin typeface="Tahoma" pitchFamily="34" charset="0"/>
                  <a:cs typeface="Tahoma" pitchFamily="34" charset="0"/>
                </a:rPr>
                <a:t>South Africa</a:t>
              </a:r>
            </a:p>
          </p:txBody>
        </p:sp>
        <p:pic>
          <p:nvPicPr>
            <p:cNvPr id="152" name="Picture 48" descr="http://flagsandanthems.com/media/flags/flag-south-africa.gif"/>
            <p:cNvPicPr>
              <a:picLocks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57200" y="5276850"/>
              <a:ext cx="835025" cy="590550"/>
            </a:xfrm>
            <a:prstGeom prst="rect">
              <a:avLst/>
            </a:prstGeom>
            <a:noFill/>
            <a:ln w="9525">
              <a:noFill/>
              <a:miter lim="800000"/>
              <a:headEnd/>
              <a:tailEnd/>
            </a:ln>
          </p:spPr>
        </p:pic>
      </p:grpSp>
      <p:sp>
        <p:nvSpPr>
          <p:cNvPr id="153" name="TextBox 276"/>
          <p:cNvSpPr txBox="1">
            <a:spLocks noChangeArrowheads="1"/>
          </p:cNvSpPr>
          <p:nvPr/>
        </p:nvSpPr>
        <p:spPr bwMode="auto">
          <a:xfrm>
            <a:off x="6916834" y="3830143"/>
            <a:ext cx="598241" cy="207749"/>
          </a:xfrm>
          <a:prstGeom prst="rect">
            <a:avLst/>
          </a:prstGeom>
          <a:noFill/>
          <a:ln w="9525">
            <a:noFill/>
            <a:miter lim="800000"/>
            <a:headEnd/>
            <a:tailEnd/>
          </a:ln>
        </p:spPr>
        <p:txBody>
          <a:bodyPr wrap="none">
            <a:spAutoFit/>
          </a:bodyPr>
          <a:lstStyle/>
          <a:p>
            <a:r>
              <a:rPr lang="en-US" sz="750">
                <a:solidFill>
                  <a:prstClr val="black"/>
                </a:solidFill>
                <a:latin typeface="Tahoma" pitchFamily="34" charset="0"/>
                <a:cs typeface="Tahoma" pitchFamily="34" charset="0"/>
              </a:rPr>
              <a:t>Indonesia</a:t>
            </a:r>
          </a:p>
        </p:txBody>
      </p:sp>
      <p:pic>
        <p:nvPicPr>
          <p:cNvPr id="154" name="Picture 32" descr="http://upload.wikimedia.org/wikipedia/commons/9/95/Indonesia_flag_300.png"/>
          <p:cNvPicPr>
            <a:picLocks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881118" y="3406280"/>
            <a:ext cx="626269" cy="442913"/>
          </a:xfrm>
          <a:prstGeom prst="rect">
            <a:avLst/>
          </a:prstGeom>
          <a:noFill/>
          <a:ln w="9525">
            <a:noFill/>
            <a:miter lim="800000"/>
            <a:headEnd/>
            <a:tailEnd/>
          </a:ln>
        </p:spPr>
      </p:pic>
      <p:sp>
        <p:nvSpPr>
          <p:cNvPr id="155" name="TextBox 275"/>
          <p:cNvSpPr txBox="1">
            <a:spLocks noChangeArrowheads="1"/>
          </p:cNvSpPr>
          <p:nvPr/>
        </p:nvSpPr>
        <p:spPr bwMode="auto">
          <a:xfrm>
            <a:off x="7855743" y="2562358"/>
            <a:ext cx="391454" cy="20774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Chile</a:t>
            </a:r>
          </a:p>
        </p:txBody>
      </p:sp>
      <p:pic>
        <p:nvPicPr>
          <p:cNvPr id="156"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09021" y="2160680"/>
            <a:ext cx="630936" cy="419523"/>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871487" y="4060408"/>
            <a:ext cx="713657" cy="626007"/>
            <a:chOff x="9494642" y="2319055"/>
            <a:chExt cx="951542" cy="834675"/>
          </a:xfrm>
        </p:grpSpPr>
        <p:sp>
          <p:nvSpPr>
            <p:cNvPr id="41" name="TextBox 256"/>
            <p:cNvSpPr txBox="1">
              <a:spLocks noChangeArrowheads="1"/>
            </p:cNvSpPr>
            <p:nvPr/>
          </p:nvSpPr>
          <p:spPr bwMode="auto">
            <a:xfrm>
              <a:off x="9494642" y="2876732"/>
              <a:ext cx="951542"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Saudi Arabia</a:t>
              </a:r>
            </a:p>
          </p:txBody>
        </p:sp>
        <p:pic>
          <p:nvPicPr>
            <p:cNvPr id="6" name="Picture 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523288" y="2319055"/>
              <a:ext cx="846703" cy="563443"/>
            </a:xfrm>
            <a:prstGeom prst="rect">
              <a:avLst/>
            </a:prstGeom>
          </p:spPr>
        </p:pic>
      </p:grpSp>
      <p:grpSp>
        <p:nvGrpSpPr>
          <p:cNvPr id="10" name="Group 9"/>
          <p:cNvGrpSpPr/>
          <p:nvPr/>
        </p:nvGrpSpPr>
        <p:grpSpPr>
          <a:xfrm>
            <a:off x="6881118" y="2789866"/>
            <a:ext cx="626924" cy="588566"/>
            <a:chOff x="9516881" y="2600616"/>
            <a:chExt cx="835899" cy="784754"/>
          </a:xfrm>
        </p:grpSpPr>
        <p:sp>
          <p:nvSpPr>
            <p:cNvPr id="51" name="TextBox 256"/>
            <p:cNvSpPr txBox="1">
              <a:spLocks noChangeArrowheads="1"/>
            </p:cNvSpPr>
            <p:nvPr/>
          </p:nvSpPr>
          <p:spPr bwMode="auto">
            <a:xfrm>
              <a:off x="9638914" y="3108371"/>
              <a:ext cx="650179"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Finland</a:t>
              </a:r>
            </a:p>
          </p:txBody>
        </p:sp>
        <p:pic>
          <p:nvPicPr>
            <p:cNvPr id="9" name="Picture 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516881" y="2600616"/>
              <a:ext cx="835899" cy="509694"/>
            </a:xfrm>
            <a:prstGeom prst="rect">
              <a:avLst/>
            </a:prstGeom>
            <a:ln w="3175">
              <a:solidFill>
                <a:schemeClr val="bg1">
                  <a:lumMod val="75000"/>
                </a:schemeClr>
              </a:solidFill>
            </a:ln>
            <a:effectLst/>
          </p:spPr>
        </p:pic>
      </p:grpSp>
      <p:sp>
        <p:nvSpPr>
          <p:cNvPr id="57" name="TextBox 256"/>
          <p:cNvSpPr txBox="1">
            <a:spLocks noChangeArrowheads="1"/>
          </p:cNvSpPr>
          <p:nvPr/>
        </p:nvSpPr>
        <p:spPr bwMode="auto">
          <a:xfrm>
            <a:off x="7756217" y="3164681"/>
            <a:ext cx="590281" cy="207749"/>
          </a:xfrm>
          <a:prstGeom prst="rect">
            <a:avLst/>
          </a:prstGeom>
          <a:noFill/>
          <a:ln w="9525">
            <a:noFill/>
            <a:miter lim="800000"/>
            <a:headEnd/>
            <a:tailEnd/>
          </a:ln>
        </p:spPr>
        <p:txBody>
          <a:bodyPr wrap="square">
            <a:spAutoFit/>
          </a:bodyPr>
          <a:lstStyle/>
          <a:p>
            <a:r>
              <a:rPr lang="en-US" sz="750" dirty="0">
                <a:solidFill>
                  <a:prstClr val="black"/>
                </a:solidFill>
                <a:latin typeface="Tahoma" pitchFamily="34" charset="0"/>
                <a:cs typeface="Tahoma" pitchFamily="34" charset="0"/>
              </a:rPr>
              <a:t>Germany</a:t>
            </a:r>
          </a:p>
        </p:txBody>
      </p:sp>
      <p:pic>
        <p:nvPicPr>
          <p:cNvPr id="61" name="Picture 60"/>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709021" y="2781746"/>
            <a:ext cx="637478" cy="371147"/>
          </a:xfrm>
          <a:prstGeom prst="rect">
            <a:avLst/>
          </a:prstGeom>
        </p:spPr>
      </p:pic>
      <p:sp>
        <p:nvSpPr>
          <p:cNvPr id="5" name="Rectangle 4"/>
          <p:cNvSpPr/>
          <p:nvPr/>
        </p:nvSpPr>
        <p:spPr>
          <a:xfrm>
            <a:off x="628651" y="4836145"/>
            <a:ext cx="4540070" cy="1077218"/>
          </a:xfrm>
          <a:prstGeom prst="rect">
            <a:avLst/>
          </a:prstGeom>
          <a:solidFill>
            <a:schemeClr val="bg1"/>
          </a:solidFill>
          <a:ln>
            <a:solidFill>
              <a:schemeClr val="tx2"/>
            </a:solidFill>
          </a:ln>
        </p:spPr>
        <p:txBody>
          <a:bodyPr wrap="square">
            <a:spAutoFit/>
          </a:bodyPr>
          <a:lstStyle/>
          <a:p>
            <a:pPr algn="ctr"/>
            <a:r>
              <a:rPr lang="en-US" sz="1600" b="1" dirty="0">
                <a:solidFill>
                  <a:srgbClr val="1F497D"/>
                </a:solidFill>
                <a:ea typeface="Verdana" panose="020B0604030504040204" pitchFamily="34" charset="0"/>
                <a:cs typeface="Verdana" panose="020B0604030504040204" pitchFamily="34" charset="0"/>
              </a:rPr>
              <a:t>EMWG’s Energy Management Campaign</a:t>
            </a:r>
            <a:r>
              <a:rPr lang="en-US" sz="1600" dirty="0">
                <a:solidFill>
                  <a:prstClr val="black"/>
                </a:solidFill>
              </a:rPr>
              <a:t>: Driving action to reach 50,001 global certifications to </a:t>
            </a:r>
            <a:endParaRPr lang="en-US" sz="1600" dirty="0" smtClean="0">
              <a:solidFill>
                <a:prstClr val="black"/>
              </a:solidFill>
            </a:endParaRPr>
          </a:p>
          <a:p>
            <a:pPr algn="ctr"/>
            <a:r>
              <a:rPr lang="en-US" sz="1600" dirty="0" smtClean="0">
                <a:solidFill>
                  <a:prstClr val="black"/>
                </a:solidFill>
              </a:rPr>
              <a:t>ISO </a:t>
            </a:r>
            <a:r>
              <a:rPr lang="en-US" sz="1600" dirty="0">
                <a:solidFill>
                  <a:prstClr val="black"/>
                </a:solidFill>
              </a:rPr>
              <a:t>50001 by 2020.</a:t>
            </a:r>
          </a:p>
          <a:p>
            <a:pPr algn="ctr"/>
            <a:r>
              <a:rPr lang="en-US" sz="1600" dirty="0">
                <a:solidFill>
                  <a:prstClr val="black"/>
                </a:solidFill>
                <a:hlinkClick r:id="rId19"/>
              </a:rPr>
              <a:t>www.driveto50001.org</a:t>
            </a:r>
            <a:r>
              <a:rPr lang="en-US" sz="1600" dirty="0">
                <a:solidFill>
                  <a:prstClr val="black"/>
                </a:solidFill>
              </a:rPr>
              <a:t>   </a:t>
            </a:r>
          </a:p>
        </p:txBody>
      </p:sp>
      <p:grpSp>
        <p:nvGrpSpPr>
          <p:cNvPr id="14" name="Group 13"/>
          <p:cNvGrpSpPr/>
          <p:nvPr/>
        </p:nvGrpSpPr>
        <p:grpSpPr>
          <a:xfrm>
            <a:off x="7623685" y="4706013"/>
            <a:ext cx="773091" cy="734272"/>
            <a:chOff x="12535464" y="5074774"/>
            <a:chExt cx="1030788" cy="979030"/>
          </a:xfrm>
        </p:grpSpPr>
        <p:pic>
          <p:nvPicPr>
            <p:cNvPr id="13" name="Picture 1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606625" y="5074774"/>
              <a:ext cx="850133" cy="621405"/>
            </a:xfrm>
            <a:prstGeom prst="rect">
              <a:avLst/>
            </a:prstGeom>
          </p:spPr>
        </p:pic>
        <p:sp>
          <p:nvSpPr>
            <p:cNvPr id="55" name="TextBox 291"/>
            <p:cNvSpPr txBox="1">
              <a:spLocks noChangeArrowheads="1"/>
            </p:cNvSpPr>
            <p:nvPr/>
          </p:nvSpPr>
          <p:spPr bwMode="auto">
            <a:xfrm>
              <a:off x="12535464" y="5622917"/>
              <a:ext cx="1030788" cy="430887"/>
            </a:xfrm>
            <a:prstGeom prst="rect">
              <a:avLst/>
            </a:prstGeom>
            <a:noFill/>
            <a:ln w="9525">
              <a:noFill/>
              <a:miter lim="800000"/>
              <a:headEnd/>
              <a:tailEnd/>
            </a:ln>
          </p:spPr>
          <p:txBody>
            <a:bodyPr wrap="square">
              <a:spAutoFit/>
            </a:bodyPr>
            <a:lstStyle/>
            <a:p>
              <a:pPr algn="ctr"/>
              <a:r>
                <a:rPr lang="en-US" sz="750" dirty="0">
                  <a:solidFill>
                    <a:prstClr val="black"/>
                  </a:solidFill>
                  <a:latin typeface="Tahoma" pitchFamily="34" charset="0"/>
                  <a:cs typeface="Tahoma" pitchFamily="34" charset="0"/>
                </a:rPr>
                <a:t>United Arab Emirates</a:t>
              </a:r>
            </a:p>
          </p:txBody>
        </p:sp>
      </p:grpSp>
      <p:grpSp>
        <p:nvGrpSpPr>
          <p:cNvPr id="11" name="Group 10"/>
          <p:cNvGrpSpPr/>
          <p:nvPr/>
        </p:nvGrpSpPr>
        <p:grpSpPr>
          <a:xfrm>
            <a:off x="7245975" y="5378148"/>
            <a:ext cx="894797" cy="639253"/>
            <a:chOff x="7245975" y="5378148"/>
            <a:chExt cx="894797" cy="639253"/>
          </a:xfrm>
        </p:grpSpPr>
        <p:pic>
          <p:nvPicPr>
            <p:cNvPr id="8" name="Picture 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53051" y="5378148"/>
              <a:ext cx="660649" cy="439632"/>
            </a:xfrm>
            <a:prstGeom prst="rect">
              <a:avLst/>
            </a:prstGeom>
          </p:spPr>
        </p:pic>
        <p:sp>
          <p:nvSpPr>
            <p:cNvPr id="56" name="TextBox 291"/>
            <p:cNvSpPr txBox="1">
              <a:spLocks noChangeArrowheads="1"/>
            </p:cNvSpPr>
            <p:nvPr/>
          </p:nvSpPr>
          <p:spPr bwMode="auto">
            <a:xfrm>
              <a:off x="7245975" y="5809652"/>
              <a:ext cx="894797" cy="207749"/>
            </a:xfrm>
            <a:prstGeom prst="rect">
              <a:avLst/>
            </a:prstGeom>
            <a:noFill/>
            <a:ln w="9525">
              <a:noFill/>
              <a:miter lim="800000"/>
              <a:headEnd/>
              <a:tailEnd/>
            </a:ln>
          </p:spPr>
          <p:txBody>
            <a:bodyPr wrap="none">
              <a:spAutoFit/>
            </a:bodyPr>
            <a:lstStyle/>
            <a:p>
              <a:r>
                <a:rPr lang="en-US" sz="750" dirty="0" smtClean="0">
                  <a:solidFill>
                    <a:prstClr val="black"/>
                  </a:solidFill>
                  <a:latin typeface="Tahoma" pitchFamily="34" charset="0"/>
                  <a:cs typeface="Tahoma" pitchFamily="34" charset="0"/>
                </a:rPr>
                <a:t>China (observer)</a:t>
              </a:r>
              <a:endParaRPr lang="en-US" sz="750" dirty="0">
                <a:solidFill>
                  <a:prstClr val="black"/>
                </a:solidFill>
                <a:latin typeface="Tahoma" pitchFamily="34" charset="0"/>
                <a:cs typeface="Tahoma" pitchFamily="34" charset="0"/>
              </a:endParaRPr>
            </a:p>
          </p:txBody>
        </p:sp>
      </p:grpSp>
    </p:spTree>
    <p:extLst>
      <p:ext uri="{BB962C8B-B14F-4D97-AF65-F5344CB8AC3E}">
        <p14:creationId xmlns:p14="http://schemas.microsoft.com/office/powerpoint/2010/main" val="1126473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25" y="1471129"/>
            <a:ext cx="8828375" cy="968650"/>
          </a:xfrm>
          <a:prstGeom prst="rect">
            <a:avLst/>
          </a:prstGeom>
        </p:spPr>
        <p:txBody>
          <a:bodyPr vert="horz" lIns="91440" tIns="45720" rIns="91440" bIns="45720" rtlCol="0" anchor="ctr">
            <a:noAutofit/>
          </a:bodyPr>
          <a:lstStyle>
            <a:lvl1pPr marL="0" indent="0" algn="l" defTabSz="914400" rtl="0" eaLnBrk="1" latinLnBrk="0" hangingPunct="1">
              <a:spcBef>
                <a:spcPct val="0"/>
              </a:spcBef>
              <a:buNone/>
              <a:defRPr sz="2800" b="1" kern="1200" cap="all" baseline="0">
                <a:solidFill>
                  <a:srgbClr val="214A73"/>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2400" cap="none" dirty="0" smtClean="0">
                <a:latin typeface="+mn-lt"/>
              </a:rPr>
              <a:t>EMWG launched the Campaign at the 7</a:t>
            </a:r>
            <a:r>
              <a:rPr lang="en-US" sz="2400" cap="none" baseline="30000" dirty="0" smtClean="0">
                <a:latin typeface="+mn-lt"/>
              </a:rPr>
              <a:t>th</a:t>
            </a:r>
            <a:r>
              <a:rPr lang="en-US" sz="2400" cap="none" dirty="0" smtClean="0">
                <a:latin typeface="+mn-lt"/>
              </a:rPr>
              <a:t> Clean Energy Ministerial </a:t>
            </a:r>
            <a:r>
              <a:rPr lang="en-US" sz="2400" b="0" cap="none" dirty="0" smtClean="0">
                <a:latin typeface="+mn-lt"/>
              </a:rPr>
              <a:t>Endorsement from 15 countries, 6 companies, 4 supporting orgs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6221" y="374289"/>
            <a:ext cx="5173465" cy="88088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158" y="3969069"/>
            <a:ext cx="753975" cy="458185"/>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4199" y="4778480"/>
            <a:ext cx="979891" cy="74360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7135" y="5330510"/>
            <a:ext cx="2634016" cy="112512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3476" y="5612935"/>
            <a:ext cx="1478660" cy="487844"/>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8083" y="3002184"/>
            <a:ext cx="1732120" cy="427273"/>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29000" y="2516003"/>
            <a:ext cx="1774845" cy="1087714"/>
          </a:xfrm>
          <a:prstGeom prst="rect">
            <a:avLst/>
          </a:prstGeom>
        </p:spPr>
      </p:pic>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0798" y="5286458"/>
            <a:ext cx="1010519" cy="932788"/>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3845" y="2746398"/>
            <a:ext cx="1862796" cy="495350"/>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35544" y="3936215"/>
            <a:ext cx="1074525" cy="1074525"/>
          </a:xfrm>
          <a:prstGeom prst="rect">
            <a:avLst/>
          </a:prstGeom>
        </p:spPr>
      </p:pic>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07829" y="4145004"/>
            <a:ext cx="1877074" cy="564499"/>
          </a:xfrm>
          <a:prstGeom prst="rect">
            <a:avLst/>
          </a:prstGeom>
        </p:spPr>
      </p:pic>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86635" y="2565340"/>
            <a:ext cx="919415" cy="525791"/>
          </a:xfrm>
          <a:prstGeom prst="rect">
            <a:avLst/>
          </a:prstGeom>
          <a:ln>
            <a:solidFill>
              <a:schemeClr val="bg1">
                <a:lumMod val="65000"/>
              </a:schemeClr>
            </a:solidFill>
          </a:ln>
        </p:spPr>
      </p:pic>
      <p:pic>
        <p:nvPicPr>
          <p:cNvPr id="26" name="Picture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8815" y="2577754"/>
            <a:ext cx="1043110" cy="521555"/>
          </a:xfrm>
          <a:prstGeom prst="rect">
            <a:avLst/>
          </a:prstGeom>
          <a:ln>
            <a:solidFill>
              <a:schemeClr val="bg1">
                <a:lumMod val="65000"/>
              </a:schemeClr>
            </a:solidFill>
          </a:ln>
        </p:spPr>
      </p:pic>
      <p:pic>
        <p:nvPicPr>
          <p:cNvPr id="27" name="Picture 2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8815" y="3255396"/>
            <a:ext cx="980138" cy="598864"/>
          </a:xfrm>
          <a:prstGeom prst="rect">
            <a:avLst/>
          </a:prstGeom>
          <a:ln>
            <a:solidFill>
              <a:schemeClr val="bg1">
                <a:lumMod val="65000"/>
              </a:schemeClr>
            </a:solidFill>
          </a:ln>
        </p:spPr>
      </p:pic>
      <p:pic>
        <p:nvPicPr>
          <p:cNvPr id="28" name="Picture 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40744" y="2604193"/>
            <a:ext cx="961627" cy="506119"/>
          </a:xfrm>
          <a:prstGeom prst="rect">
            <a:avLst/>
          </a:prstGeom>
          <a:ln>
            <a:solidFill>
              <a:schemeClr val="bg1">
                <a:lumMod val="65000"/>
              </a:schemeClr>
            </a:solidFill>
          </a:ln>
        </p:spPr>
      </p:pic>
      <p:pic>
        <p:nvPicPr>
          <p:cNvPr id="29" name="Picture 2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340743" y="3293635"/>
            <a:ext cx="961627" cy="560625"/>
          </a:xfrm>
          <a:prstGeom prst="rect">
            <a:avLst/>
          </a:prstGeom>
          <a:ln>
            <a:solidFill>
              <a:schemeClr val="bg1">
                <a:lumMod val="65000"/>
              </a:schemeClr>
            </a:solidFill>
          </a:ln>
        </p:spPr>
      </p:pic>
      <p:pic>
        <p:nvPicPr>
          <p:cNvPr id="30"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59134" y="4776867"/>
            <a:ext cx="940321" cy="62524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10" descr="http://www.hzz.hr/cards2003/userdocsimages/EU_Flag.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299335" y="4760950"/>
            <a:ext cx="906715" cy="642472"/>
          </a:xfrm>
          <a:prstGeom prst="rect">
            <a:avLst/>
          </a:prstGeom>
          <a:noFill/>
          <a:ln w="9525">
            <a:noFill/>
            <a:miter lim="800000"/>
            <a:headEnd/>
            <a:tailEnd/>
          </a:ln>
        </p:spPr>
      </p:pic>
      <p:pic>
        <p:nvPicPr>
          <p:cNvPr id="32" name="Picture 38" descr="http://www.evbatterynews.com/wp-content/uploads/2010/12/S_Korea-Flag.gif"/>
          <p:cNvPicPr>
            <a:picLocks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234380" y="3914294"/>
            <a:ext cx="984370" cy="689540"/>
          </a:xfrm>
          <a:prstGeom prst="rect">
            <a:avLst/>
          </a:prstGeom>
          <a:noFill/>
          <a:ln w="9525">
            <a:noFill/>
            <a:miter lim="800000"/>
            <a:headEnd/>
            <a:tailEnd/>
          </a:ln>
        </p:spPr>
      </p:pic>
      <p:pic>
        <p:nvPicPr>
          <p:cNvPr id="33" name="Picture 48" descr="http://flagsandanthems.com/media/flags/flag-south-africa.gif"/>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6052" y="4742095"/>
            <a:ext cx="979039" cy="608939"/>
          </a:xfrm>
          <a:prstGeom prst="rect">
            <a:avLst/>
          </a:prstGeom>
          <a:noFill/>
          <a:ln w="9525">
            <a:noFill/>
            <a:miter lim="800000"/>
            <a:headEnd/>
            <a:tailEnd/>
          </a:ln>
        </p:spPr>
      </p:pic>
      <p:pic>
        <p:nvPicPr>
          <p:cNvPr id="34" name="Picture 46" descr="http://russia.adoption.com/uni/cms/Image/international/flag-russia.gif"/>
          <p:cNvPicPr>
            <a:picLocks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06052" y="5534180"/>
            <a:ext cx="961891" cy="605914"/>
          </a:xfrm>
          <a:prstGeom prst="rect">
            <a:avLst/>
          </a:prstGeom>
          <a:noFill/>
          <a:ln w="9525">
            <a:noFill/>
            <a:miter lim="800000"/>
            <a:headEnd/>
            <a:tailEnd/>
          </a:ln>
        </p:spPr>
      </p:pic>
      <p:pic>
        <p:nvPicPr>
          <p:cNvPr id="35" name="Picture 3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286635" y="5560539"/>
            <a:ext cx="919415" cy="611830"/>
          </a:xfrm>
          <a:prstGeom prst="rect">
            <a:avLst/>
          </a:prstGeom>
        </p:spPr>
      </p:pic>
      <p:pic>
        <p:nvPicPr>
          <p:cNvPr id="36" name="Picture 3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340743" y="3933924"/>
            <a:ext cx="961627" cy="702902"/>
          </a:xfrm>
          <a:prstGeom prst="rect">
            <a:avLst/>
          </a:prstGeom>
        </p:spPr>
      </p:pic>
      <p:pic>
        <p:nvPicPr>
          <p:cNvPr id="37" name="Picture 36" descr="http://images.allrefer.com/reference/world/flag-images/japan-flag.gif"/>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0700" y="3948728"/>
            <a:ext cx="1001016" cy="637281"/>
          </a:xfrm>
          <a:prstGeom prst="rect">
            <a:avLst/>
          </a:prstGeom>
          <a:noFill/>
          <a:ln w="9525">
            <a:noFill/>
            <a:miter lim="800000"/>
            <a:headEnd/>
            <a:tailEnd/>
          </a:ln>
        </p:spPr>
      </p:pic>
      <p:pic>
        <p:nvPicPr>
          <p:cNvPr id="38" name="Picture 37"/>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1238410" y="3284851"/>
            <a:ext cx="980340" cy="570764"/>
          </a:xfrm>
          <a:prstGeom prst="rect">
            <a:avLst/>
          </a:prstGeom>
        </p:spPr>
      </p:pic>
      <p:pic>
        <p:nvPicPr>
          <p:cNvPr id="39" name="Picture 50" descr="http://www.flagshiz.com/upload/Sweden_Flag.gif"/>
          <p:cNvPicPr>
            <a:picLocks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359134" y="5571179"/>
            <a:ext cx="940321" cy="601190"/>
          </a:xfrm>
          <a:prstGeom prst="rect">
            <a:avLst/>
          </a:prstGeom>
          <a:noFill/>
          <a:ln w="9525">
            <a:noFill/>
            <a:miter lim="800000"/>
            <a:headEnd/>
            <a:tailEnd/>
          </a:ln>
        </p:spPr>
      </p:pic>
    </p:spTree>
    <p:extLst>
      <p:ext uri="{BB962C8B-B14F-4D97-AF65-F5344CB8AC3E}">
        <p14:creationId xmlns:p14="http://schemas.microsoft.com/office/powerpoint/2010/main" val="244462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cap="none" dirty="0"/>
              <a:t>The North American Experience </a:t>
            </a:r>
          </a:p>
        </p:txBody>
      </p:sp>
      <p:pic>
        <p:nvPicPr>
          <p:cNvPr id="3" name="Picture 2" descr="https://upload.wikimedia.org/wikipedia/commons/thumb/4/43/Location_North_America.svg/2000px-Location_North_Americ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819400"/>
            <a:ext cx="3096491" cy="30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90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591" y="136165"/>
            <a:ext cx="8229600" cy="1143000"/>
          </a:xfrm>
        </p:spPr>
        <p:txBody>
          <a:bodyPr>
            <a:noAutofit/>
          </a:bodyPr>
          <a:lstStyle/>
          <a:p>
            <a:r>
              <a:rPr lang="en-US" altLang="en-US" sz="2400" cap="none" dirty="0" smtClean="0"/>
              <a:t>North American </a:t>
            </a:r>
            <a:r>
              <a:rPr lang="en-US" altLang="en-US" sz="2400" cap="none" dirty="0"/>
              <a:t>Energy Management Pilot Program</a:t>
            </a:r>
            <a:endParaRPr lang="en-US" sz="2400" cap="none" dirty="0"/>
          </a:p>
        </p:txBody>
      </p:sp>
      <p:sp>
        <p:nvSpPr>
          <p:cNvPr id="3" name="Content Placeholder 2"/>
          <p:cNvSpPr>
            <a:spLocks noGrp="1"/>
          </p:cNvSpPr>
          <p:nvPr>
            <p:ph idx="1"/>
          </p:nvPr>
        </p:nvSpPr>
        <p:spPr>
          <a:xfrm>
            <a:off x="188396" y="1722666"/>
            <a:ext cx="8229600" cy="4221163"/>
          </a:xfrm>
        </p:spPr>
        <p:txBody>
          <a:bodyPr>
            <a:normAutofit/>
          </a:bodyPr>
          <a:lstStyle/>
          <a:p>
            <a:pPr marL="0" indent="0">
              <a:spcBef>
                <a:spcPts val="600"/>
              </a:spcBef>
              <a:spcAft>
                <a:spcPts val="600"/>
              </a:spcAft>
              <a:buNone/>
            </a:pPr>
            <a:r>
              <a:rPr lang="en-US" sz="2400" dirty="0" smtClean="0">
                <a:solidFill>
                  <a:srgbClr val="000000"/>
                </a:solidFill>
                <a:latin typeface="Calibri" panose="020F0502020204030204" pitchFamily="34" charset="0"/>
              </a:rPr>
              <a:t>Initiative of the CEC </a:t>
            </a:r>
            <a:r>
              <a:rPr lang="en-US" sz="2400" dirty="0">
                <a:solidFill>
                  <a:srgbClr val="000000"/>
                </a:solidFill>
                <a:latin typeface="Calibri" panose="020F0502020204030204" pitchFamily="34" charset="0"/>
              </a:rPr>
              <a:t>in partnership with Natural Resources Canada, </a:t>
            </a:r>
            <a:r>
              <a:rPr lang="en-US" sz="2400" i="1" dirty="0" err="1">
                <a:solidFill>
                  <a:srgbClr val="000000"/>
                </a:solidFill>
                <a:latin typeface="Calibri" panose="020F0502020204030204" pitchFamily="34" charset="0"/>
              </a:rPr>
              <a:t>Comisión</a:t>
            </a:r>
            <a:r>
              <a:rPr lang="en-US" sz="2400" i="1" dirty="0">
                <a:solidFill>
                  <a:srgbClr val="000000"/>
                </a:solidFill>
                <a:latin typeface="Calibri" panose="020F0502020204030204" pitchFamily="34" charset="0"/>
              </a:rPr>
              <a:t> Nacional para el </a:t>
            </a:r>
            <a:r>
              <a:rPr lang="en-US" sz="2400" i="1" dirty="0" err="1">
                <a:solidFill>
                  <a:srgbClr val="000000"/>
                </a:solidFill>
                <a:latin typeface="Calibri" panose="020F0502020204030204" pitchFamily="34" charset="0"/>
              </a:rPr>
              <a:t>Uso</a:t>
            </a:r>
            <a:r>
              <a:rPr lang="en-US" sz="2400" i="1" dirty="0">
                <a:solidFill>
                  <a:srgbClr val="000000"/>
                </a:solidFill>
                <a:latin typeface="Calibri" panose="020F0502020204030204" pitchFamily="34" charset="0"/>
              </a:rPr>
              <a:t> </a:t>
            </a:r>
            <a:r>
              <a:rPr lang="en-US" sz="2400" i="1" dirty="0" err="1">
                <a:solidFill>
                  <a:srgbClr val="000000"/>
                </a:solidFill>
                <a:latin typeface="Calibri" panose="020F0502020204030204" pitchFamily="34" charset="0"/>
              </a:rPr>
              <a:t>Eficiente</a:t>
            </a:r>
            <a:r>
              <a:rPr lang="en-US" sz="2400" i="1" dirty="0">
                <a:solidFill>
                  <a:srgbClr val="000000"/>
                </a:solidFill>
                <a:latin typeface="Calibri" panose="020F0502020204030204" pitchFamily="34" charset="0"/>
              </a:rPr>
              <a:t> de la </a:t>
            </a:r>
            <a:r>
              <a:rPr lang="en-US" sz="2400" i="1" dirty="0" err="1">
                <a:solidFill>
                  <a:srgbClr val="000000"/>
                </a:solidFill>
                <a:latin typeface="Calibri" panose="020F0502020204030204" pitchFamily="34" charset="0"/>
              </a:rPr>
              <a:t>Energía</a:t>
            </a:r>
            <a:r>
              <a:rPr lang="en-US" sz="2400" dirty="0">
                <a:solidFill>
                  <a:srgbClr val="000000"/>
                </a:solidFill>
                <a:latin typeface="Calibri" panose="020F0502020204030204" pitchFamily="34" charset="0"/>
              </a:rPr>
              <a:t> and the US Department of Energy</a:t>
            </a:r>
            <a:r>
              <a:rPr lang="en-US" sz="2400" dirty="0" smtClean="0">
                <a:solidFill>
                  <a:srgbClr val="000000"/>
                </a:solidFill>
                <a:latin typeface="Calibri" panose="020F0502020204030204" pitchFamily="34" charset="0"/>
              </a:rPr>
              <a:t>. </a:t>
            </a:r>
          </a:p>
          <a:p>
            <a:pPr marL="0" indent="0">
              <a:spcBef>
                <a:spcPts val="600"/>
              </a:spcBef>
              <a:spcAft>
                <a:spcPts val="600"/>
              </a:spcAft>
              <a:buNone/>
            </a:pPr>
            <a:r>
              <a:rPr lang="en-US" sz="2400" dirty="0" smtClean="0">
                <a:solidFill>
                  <a:srgbClr val="000000"/>
                </a:solidFill>
                <a:latin typeface="Calibri" panose="020F0502020204030204" pitchFamily="34" charset="0"/>
              </a:rPr>
              <a:t>Objective is to support </a:t>
            </a:r>
            <a:r>
              <a:rPr lang="en-US" sz="2400" b="1" dirty="0" smtClean="0">
                <a:solidFill>
                  <a:srgbClr val="000000"/>
                </a:solidFill>
                <a:latin typeface="Calibri" panose="020F0502020204030204" pitchFamily="34" charset="0"/>
              </a:rPr>
              <a:t>uptake of ISO 50001 standard and Superior Energy Performance® </a:t>
            </a:r>
            <a:r>
              <a:rPr lang="en-US" sz="2400" dirty="0" smtClean="0">
                <a:solidFill>
                  <a:srgbClr val="000000"/>
                </a:solidFill>
                <a:latin typeface="Calibri" panose="020F0502020204030204" pitchFamily="34" charset="0"/>
              </a:rPr>
              <a:t>throughout North American industrial and commercial sectors.</a:t>
            </a:r>
          </a:p>
          <a:p>
            <a:pPr marL="0" indent="0">
              <a:spcBef>
                <a:spcPts val="600"/>
              </a:spcBef>
              <a:spcAft>
                <a:spcPts val="600"/>
              </a:spcAft>
              <a:buNone/>
            </a:pPr>
            <a:r>
              <a:rPr lang="en-US" sz="2400" dirty="0" smtClean="0">
                <a:solidFill>
                  <a:srgbClr val="000000"/>
                </a:solidFill>
                <a:latin typeface="Calibri" panose="020F0502020204030204" pitchFamily="34" charset="0"/>
              </a:rPr>
              <a:t>For more information: www.cec.org/energy_program</a:t>
            </a:r>
            <a:endParaRPr lang="en-US" sz="2400" dirty="0" smtClean="0">
              <a:latin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472" t="25000" r="44566" b="50000"/>
          <a:stretch/>
        </p:blipFill>
        <p:spPr>
          <a:xfrm>
            <a:off x="3246759" y="5687925"/>
            <a:ext cx="2027027" cy="4706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4160" y="5334000"/>
            <a:ext cx="2239640" cy="1073497"/>
          </a:xfrm>
          <a:prstGeom prst="rect">
            <a:avLst/>
          </a:prstGeom>
        </p:spPr>
      </p:pic>
      <p:pic>
        <p:nvPicPr>
          <p:cNvPr id="8" name="Picture 7" descr="https://upload.wikimedia.org/wikipedia/commons/thumb/4/43/Location_North_America.svg/2000px-Location_North_Americ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17191"/>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Image result for usdoe">
            <a:hlinkClick r:id="rId5"/>
          </p:cNvPr>
          <p:cNvSpPr>
            <a:spLocks noChangeAspect="1" noChangeArrowheads="1"/>
          </p:cNvSpPr>
          <p:nvPr/>
        </p:nvSpPr>
        <p:spPr bwMode="auto">
          <a:xfrm>
            <a:off x="1303660" y="-1066800"/>
            <a:ext cx="8001000" cy="1343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r="31772"/>
          <a:stretch/>
        </p:blipFill>
        <p:spPr>
          <a:xfrm>
            <a:off x="685799" y="5571449"/>
            <a:ext cx="2316763" cy="569980"/>
          </a:xfrm>
          <a:prstGeom prst="rect">
            <a:avLst/>
          </a:prstGeom>
        </p:spPr>
      </p:pic>
    </p:spTree>
    <p:extLst>
      <p:ext uri="{BB962C8B-B14F-4D97-AF65-F5344CB8AC3E}">
        <p14:creationId xmlns:p14="http://schemas.microsoft.com/office/powerpoint/2010/main" val="2341063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9757"/>
            <a:ext cx="8610600" cy="4983163"/>
          </a:xfrm>
        </p:spPr>
        <p:txBody>
          <a:bodyPr>
            <a:noAutofit/>
          </a:bodyPr>
          <a:lstStyle/>
          <a:p>
            <a:pPr marL="0" indent="0">
              <a:buNone/>
            </a:pPr>
            <a:r>
              <a:rPr lang="en-US" sz="2400" b="1" dirty="0" smtClean="0">
                <a:latin typeface="Calibri" panose="020F0502020204030204" pitchFamily="34" charset="0"/>
              </a:rPr>
              <a:t>Participants</a:t>
            </a:r>
            <a:r>
              <a:rPr lang="en-US" sz="2400" dirty="0" smtClean="0">
                <a:latin typeface="Calibri" panose="020F0502020204030204" pitchFamily="34" charset="0"/>
              </a:rPr>
              <a:t>: 9 companies / 19 facilities; </a:t>
            </a:r>
            <a:r>
              <a:rPr lang="en-US" sz="2400" dirty="0">
                <a:latin typeface="Calibri" panose="020F0502020204030204" pitchFamily="34" charset="0"/>
              </a:rPr>
              <a:t>~$750Million USD Annual Energy Spend</a:t>
            </a:r>
          </a:p>
          <a:p>
            <a:pPr marL="0" indent="0">
              <a:buNone/>
            </a:pPr>
            <a:endParaRPr lang="en-US" sz="1800" dirty="0">
              <a:latin typeface="Calibri" panose="020F0502020204030204" pitchFamily="34" charset="0"/>
            </a:endParaRPr>
          </a:p>
          <a:p>
            <a:pPr marL="0" indent="0">
              <a:buNone/>
            </a:pPr>
            <a:endParaRPr lang="en-US" sz="2400" b="1" dirty="0" smtClean="0">
              <a:latin typeface="Calibri" panose="020F0502020204030204" pitchFamily="34" charset="0"/>
            </a:endParaRPr>
          </a:p>
          <a:p>
            <a:pPr marL="0" indent="0">
              <a:buNone/>
            </a:pPr>
            <a:endParaRPr lang="en-US" sz="1200" b="1" dirty="0" smtClean="0">
              <a:latin typeface="Calibri" panose="020F0502020204030204" pitchFamily="34" charset="0"/>
            </a:endParaRPr>
          </a:p>
          <a:p>
            <a:pPr marL="0" indent="0">
              <a:buNone/>
            </a:pPr>
            <a:endParaRPr lang="en-US" sz="2400" b="1" dirty="0" smtClean="0">
              <a:latin typeface="Calibri" panose="020F0502020204030204" pitchFamily="34" charset="0"/>
            </a:endParaRPr>
          </a:p>
          <a:p>
            <a:pPr marL="0" indent="0">
              <a:buNone/>
            </a:pPr>
            <a:r>
              <a:rPr lang="en-US" sz="2400" b="1" dirty="0" smtClean="0">
                <a:latin typeface="Calibri" panose="020F0502020204030204" pitchFamily="34" charset="0"/>
              </a:rPr>
              <a:t>Program highlights</a:t>
            </a:r>
          </a:p>
          <a:p>
            <a:r>
              <a:rPr lang="en-US" sz="2400" dirty="0" smtClean="0">
                <a:latin typeface="Calibri" panose="020F0502020204030204" pitchFamily="34" charset="0"/>
              </a:rPr>
              <a:t>Companies receive Step-by-step in-person and remote training including </a:t>
            </a:r>
            <a:r>
              <a:rPr lang="en-US" sz="2400" dirty="0">
                <a:latin typeface="Calibri" panose="020F0502020204030204" pitchFamily="34" charset="0"/>
              </a:rPr>
              <a:t>p</a:t>
            </a:r>
            <a:r>
              <a:rPr lang="en-US" sz="2400" dirty="0" smtClean="0">
                <a:latin typeface="Calibri" panose="020F0502020204030204" pitchFamily="34" charset="0"/>
              </a:rPr>
              <a:t>ersonalized </a:t>
            </a:r>
            <a:r>
              <a:rPr lang="en-US" sz="2400" dirty="0">
                <a:latin typeface="Calibri" panose="020F0502020204030204" pitchFamily="34" charset="0"/>
              </a:rPr>
              <a:t>coaching and </a:t>
            </a:r>
            <a:r>
              <a:rPr lang="en-US" sz="2400" dirty="0" smtClean="0">
                <a:latin typeface="Calibri" panose="020F0502020204030204" pitchFamily="34" charset="0"/>
              </a:rPr>
              <a:t>support; and three multi-day training sessions over a 18-month period and readiness review for ISO 50001 or SEP certification</a:t>
            </a:r>
          </a:p>
          <a:p>
            <a:r>
              <a:rPr lang="en-US" sz="2400" dirty="0" smtClean="0">
                <a:latin typeface="Calibri" panose="020F0502020204030204" pitchFamily="34" charset="0"/>
              </a:rPr>
              <a:t>The pilot is also training </a:t>
            </a:r>
            <a:r>
              <a:rPr lang="en-US" sz="2400" dirty="0">
                <a:latin typeface="Calibri" panose="020F0502020204030204" pitchFamily="34" charset="0"/>
              </a:rPr>
              <a:t>ISO </a:t>
            </a:r>
            <a:r>
              <a:rPr lang="en-US" sz="2400" dirty="0" smtClean="0">
                <a:latin typeface="Calibri" panose="020F0502020204030204" pitchFamily="34" charset="0"/>
              </a:rPr>
              <a:t>50001 experts to be able to replicate the pilot </a:t>
            </a:r>
            <a:r>
              <a:rPr lang="en-US" sz="2400" dirty="0">
                <a:latin typeface="Calibri" panose="020F0502020204030204" pitchFamily="34" charset="0"/>
              </a:rPr>
              <a:t>training approach (end-user group training)</a:t>
            </a:r>
          </a:p>
          <a:p>
            <a:endParaRPr lang="en-US" sz="2400" dirty="0" smtClean="0">
              <a:latin typeface="Calibri" panose="020F0502020204030204" pitchFamily="34" charset="0"/>
            </a:endParaRPr>
          </a:p>
        </p:txBody>
      </p:sp>
      <p:sp>
        <p:nvSpPr>
          <p:cNvPr id="5" name="Title 1"/>
          <p:cNvSpPr txBox="1">
            <a:spLocks/>
          </p:cNvSpPr>
          <p:nvPr/>
        </p:nvSpPr>
        <p:spPr>
          <a:xfrm>
            <a:off x="996931" y="15675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dirty="0" smtClean="0">
                <a:solidFill>
                  <a:srgbClr val="214A73"/>
                </a:solidFill>
                <a:latin typeface="Verdana" panose="020B0604030504040204" pitchFamily="34" charset="0"/>
                <a:ea typeface="Verdana" panose="020B0604030504040204" pitchFamily="34" charset="0"/>
                <a:cs typeface="Verdana" panose="020B0604030504040204" pitchFamily="34" charset="0"/>
              </a:rPr>
              <a:t>North American </a:t>
            </a:r>
            <a:r>
              <a:rPr lang="en-US" altLang="en-US" sz="2400" b="1" dirty="0">
                <a:solidFill>
                  <a:srgbClr val="214A73"/>
                </a:solidFill>
                <a:latin typeface="Verdana" panose="020B0604030504040204" pitchFamily="34" charset="0"/>
                <a:ea typeface="Verdana" panose="020B0604030504040204" pitchFamily="34" charset="0"/>
                <a:cs typeface="Verdana" panose="020B0604030504040204" pitchFamily="34" charset="0"/>
              </a:rPr>
              <a:t>Energy Management Pilot Program</a:t>
            </a:r>
            <a:endParaRPr lang="en-US" sz="2400" b="1" dirty="0">
              <a:solidFill>
                <a:srgbClr val="214A73"/>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422335" y="2133600"/>
            <a:ext cx="7765930" cy="1364590"/>
            <a:chOff x="443823" y="2229891"/>
            <a:chExt cx="7765930" cy="1364590"/>
          </a:xfrm>
        </p:grpSpPr>
        <p:pic>
          <p:nvPicPr>
            <p:cNvPr id="7" name="Picture 2" descr="http://solutions.3m.com/3MContentRetrievalAPI/BlobServlet?lmd=1332511038000&amp;locale=en_US&amp;assetType=MMM_Image&amp;assetId=1319224094468&amp;blobAttribute=Image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23" y="2337084"/>
              <a:ext cx="1053209" cy="5601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orporate.arcelormittal.com/~/media/Images/A/ArcelorMittal/Images/header/arcelormittal-logo.gif?h=64&amp;la=en&amp;w=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929" y="2286001"/>
              <a:ext cx="1371600" cy="5700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blog.logomyway.com/wp-content/uploads/2013/05/bmw-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97" t="3588" r="14901" b="3079"/>
            <a:stretch/>
          </p:blipFill>
          <p:spPr bwMode="auto">
            <a:xfrm>
              <a:off x="3188426" y="2229891"/>
              <a:ext cx="682992" cy="682992"/>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8" descr="http://www.cargill.com/wcm/groups/public/@ccom/documents/image/na3048542.gif"/>
            <p:cNvPicPr>
              <a:picLocks noChangeAspect="1" noChangeArrowheads="1"/>
            </p:cNvPicPr>
            <p:nvPr/>
          </p:nvPicPr>
          <p:blipFill rotWithShape="1">
            <a:blip r:embed="rId6">
              <a:extLst>
                <a:ext uri="{28A0092B-C50C-407E-A947-70E740481C1C}">
                  <a14:useLocalDpi xmlns:a14="http://schemas.microsoft.com/office/drawing/2010/main" val="0"/>
                </a:ext>
              </a:extLst>
            </a:blip>
            <a:srcRect l="13172" t="18420" r="10162" b="20469"/>
            <a:stretch/>
          </p:blipFill>
          <p:spPr bwMode="auto">
            <a:xfrm>
              <a:off x="4031315" y="2286000"/>
              <a:ext cx="1289621" cy="6167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0833" y="2256178"/>
              <a:ext cx="678302" cy="626126"/>
            </a:xfrm>
            <a:prstGeom prst="rect">
              <a:avLst/>
            </a:prstGeom>
          </p:spPr>
        </p:pic>
        <p:pic>
          <p:nvPicPr>
            <p:cNvPr id="12" name="Picture 10" descr="http://company.ingersollrand.com/etc/designs/ir-corp-design/images/xirlogo-header.png.pagespeed.ic.U9xB4aYIK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9032" y="2337084"/>
              <a:ext cx="1890721" cy="5189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1416" y="3050269"/>
              <a:ext cx="1410002" cy="544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1.q4cdn.com/240714812/files/design/NewGold_logo_RG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7952" y="3119519"/>
              <a:ext cx="1436346" cy="3954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www.titanamerica.com/Assets/Images/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832" y="3076833"/>
              <a:ext cx="1709860" cy="4749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734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520"/>
            <a:ext cx="9133114" cy="1249027"/>
          </a:xfrm>
          <a:solidFill>
            <a:schemeClr val="bg1"/>
          </a:solidFill>
        </p:spPr>
        <p:txBody>
          <a:bodyPr>
            <a:normAutofit/>
          </a:bodyPr>
          <a:lstStyle/>
          <a:p>
            <a:pPr algn="ctr"/>
            <a:r>
              <a:rPr lang="en-US" sz="2200" dirty="0" smtClean="0"/>
              <a:t>June 2016 High-Level ISO 50001 announcements</a:t>
            </a:r>
            <a:r>
              <a:rPr lang="en-US" dirty="0"/>
              <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04570"/>
            <a:ext cx="3276937" cy="937429"/>
          </a:xfrm>
          <a:prstGeom prst="rect">
            <a:avLst/>
          </a:prstGeom>
        </p:spPr>
      </p:pic>
      <p:pic>
        <p:nvPicPr>
          <p:cNvPr id="7" name="Picture 6"/>
          <p:cNvPicPr>
            <a:picLocks noChangeAspect="1"/>
          </p:cNvPicPr>
          <p:nvPr/>
        </p:nvPicPr>
        <p:blipFill>
          <a:blip r:embed="rId3"/>
          <a:stretch>
            <a:fillRect/>
          </a:stretch>
        </p:blipFill>
        <p:spPr>
          <a:xfrm>
            <a:off x="60370" y="4000365"/>
            <a:ext cx="5843512" cy="2255391"/>
          </a:xfrm>
          <a:prstGeom prst="rect">
            <a:avLst/>
          </a:prstGeom>
        </p:spPr>
      </p:pic>
      <p:pic>
        <p:nvPicPr>
          <p:cNvPr id="6" name="Picture 5"/>
          <p:cNvPicPr>
            <a:picLocks noChangeAspect="1"/>
          </p:cNvPicPr>
          <p:nvPr/>
        </p:nvPicPr>
        <p:blipFill>
          <a:blip r:embed="rId4"/>
          <a:stretch>
            <a:fillRect/>
          </a:stretch>
        </p:blipFill>
        <p:spPr>
          <a:xfrm>
            <a:off x="3581400" y="922713"/>
            <a:ext cx="5551714" cy="1549330"/>
          </a:xfrm>
          <a:prstGeom prst="rect">
            <a:avLst/>
          </a:prstGeom>
        </p:spPr>
      </p:pic>
      <p:sp>
        <p:nvSpPr>
          <p:cNvPr id="9" name="TextBox 8"/>
          <p:cNvSpPr txBox="1"/>
          <p:nvPr/>
        </p:nvSpPr>
        <p:spPr>
          <a:xfrm>
            <a:off x="5888642" y="4630016"/>
            <a:ext cx="2599029" cy="1708160"/>
          </a:xfrm>
          <a:prstGeom prst="rect">
            <a:avLst/>
          </a:prstGeom>
          <a:noFill/>
        </p:spPr>
        <p:txBody>
          <a:bodyPr wrap="square" rtlCol="0">
            <a:spAutoFit/>
          </a:bodyPr>
          <a:lstStyle/>
          <a:p>
            <a:r>
              <a:rPr lang="en-US" sz="2100" b="1" dirty="0" smtClean="0">
                <a:solidFill>
                  <a:schemeClr val="tx2"/>
                </a:solidFill>
              </a:rPr>
              <a:t>Leaders laid out regional plan for cooperation at North America’s Leader Summit in Ottawa </a:t>
            </a:r>
            <a:endParaRPr lang="en-US" sz="2100" b="1" dirty="0">
              <a:solidFill>
                <a:schemeClr val="tx2"/>
              </a:solidFill>
            </a:endParaRPr>
          </a:p>
        </p:txBody>
      </p:sp>
      <p:sp>
        <p:nvSpPr>
          <p:cNvPr id="12" name="Rectangle 11"/>
          <p:cNvSpPr/>
          <p:nvPr/>
        </p:nvSpPr>
        <p:spPr>
          <a:xfrm>
            <a:off x="4572000" y="2579377"/>
            <a:ext cx="4572000" cy="1061829"/>
          </a:xfrm>
          <a:prstGeom prst="rect">
            <a:avLst/>
          </a:prstGeom>
        </p:spPr>
        <p:txBody>
          <a:bodyPr>
            <a:spAutoFit/>
          </a:bodyPr>
          <a:lstStyle/>
          <a:p>
            <a:pPr algn="r"/>
            <a:r>
              <a:rPr lang="en-US" sz="2100" b="1" dirty="0" smtClean="0">
                <a:solidFill>
                  <a:schemeClr val="tx2"/>
                </a:solidFill>
              </a:rPr>
              <a:t>Energy Minister’s Launched </a:t>
            </a:r>
            <a:r>
              <a:rPr lang="en-US" sz="2100" b="1" dirty="0">
                <a:solidFill>
                  <a:schemeClr val="tx2"/>
                </a:solidFill>
              </a:rPr>
              <a:t>Energy Management Campaign at CEM7  </a:t>
            </a:r>
            <a:r>
              <a:rPr lang="en-US" sz="2100" b="1" dirty="0" smtClean="0">
                <a:solidFill>
                  <a:schemeClr val="tx2"/>
                </a:solidFill>
              </a:rPr>
              <a:t>in San Francisco</a:t>
            </a:r>
            <a:endParaRPr lang="en-US" sz="2100" b="1" dirty="0">
              <a:solidFill>
                <a:schemeClr val="tx2"/>
              </a:solidFill>
            </a:endParaRPr>
          </a:p>
        </p:txBody>
      </p:sp>
      <p:sp>
        <p:nvSpPr>
          <p:cNvPr id="13" name="TextBox 12"/>
          <p:cNvSpPr txBox="1"/>
          <p:nvPr/>
        </p:nvSpPr>
        <p:spPr>
          <a:xfrm>
            <a:off x="762000" y="2641409"/>
            <a:ext cx="3368630" cy="1077218"/>
          </a:xfrm>
          <a:prstGeom prst="rect">
            <a:avLst/>
          </a:prstGeom>
          <a:solidFill>
            <a:schemeClr val="accent1">
              <a:lumMod val="75000"/>
            </a:schemeClr>
          </a:solidFill>
        </p:spPr>
        <p:txBody>
          <a:bodyPr wrap="square" rtlCol="0">
            <a:spAutoFit/>
          </a:bodyPr>
          <a:lstStyle/>
          <a:p>
            <a:pPr algn="ctr"/>
            <a:r>
              <a:rPr lang="en-US" sz="3200" dirty="0" smtClean="0">
                <a:solidFill>
                  <a:schemeClr val="bg1"/>
                </a:solidFill>
              </a:rPr>
              <a:t>Canada, Mexico &amp; the United States</a:t>
            </a:r>
            <a:endParaRPr lang="en-US" sz="3200" dirty="0">
              <a:solidFill>
                <a:schemeClr val="bg1"/>
              </a:solidFill>
            </a:endParaRPr>
          </a:p>
        </p:txBody>
      </p:sp>
    </p:spTree>
    <p:extLst>
      <p:ext uri="{BB962C8B-B14F-4D97-AF65-F5344CB8AC3E}">
        <p14:creationId xmlns:p14="http://schemas.microsoft.com/office/powerpoint/2010/main" val="120913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North America – areas of Technical cooperation </a:t>
            </a:r>
            <a:r>
              <a:rPr lang="en-US" dirty="0"/>
              <a:t/>
            </a:r>
            <a:br>
              <a:rPr lang="en-US" dirty="0"/>
            </a:br>
            <a:endParaRPr lang="en-US" dirty="0"/>
          </a:p>
        </p:txBody>
      </p:sp>
      <p:sp>
        <p:nvSpPr>
          <p:cNvPr id="6" name="Rectangle 5"/>
          <p:cNvSpPr/>
          <p:nvPr/>
        </p:nvSpPr>
        <p:spPr>
          <a:xfrm>
            <a:off x="228600" y="1371600"/>
            <a:ext cx="8646554" cy="4832092"/>
          </a:xfrm>
          <a:prstGeom prst="rect">
            <a:avLst/>
          </a:prstGeom>
        </p:spPr>
        <p:txBody>
          <a:bodyPr wrap="square">
            <a:spAutoFit/>
          </a:bodyPr>
          <a:lstStyle/>
          <a:p>
            <a:r>
              <a:rPr lang="en-US" sz="2200" dirty="0" smtClean="0"/>
              <a:t>In June 2016, Canada, Mexico and the United States agreed upon technical cooperation in a number of areas to accelerate regional ISO 50001 adoption. Countries will work together to: </a:t>
            </a:r>
            <a:endParaRPr lang="en-US" sz="2200" dirty="0"/>
          </a:p>
          <a:p>
            <a:pPr marL="914400" lvl="1" indent="-457200">
              <a:buFont typeface="+mj-lt"/>
              <a:buAutoNum type="arabicPeriod"/>
            </a:pPr>
            <a:r>
              <a:rPr lang="en-US" sz="2200" dirty="0"/>
              <a:t>Conduct an analysis of regional ISO 50001 potential and </a:t>
            </a:r>
            <a:r>
              <a:rPr lang="en-US" sz="2200" b="1" dirty="0"/>
              <a:t>announce a joint target for ISO 50001 adoption in 2017</a:t>
            </a:r>
          </a:p>
          <a:p>
            <a:pPr marL="914400" lvl="1" indent="-457200">
              <a:buFont typeface="+mj-lt"/>
              <a:buAutoNum type="arabicPeriod"/>
            </a:pPr>
            <a:r>
              <a:rPr lang="en-US" sz="2200" dirty="0" smtClean="0"/>
              <a:t>Jointly</a:t>
            </a:r>
            <a:r>
              <a:rPr lang="en-US" sz="2200" b="1" dirty="0" smtClean="0"/>
              <a:t> develop tools, resources</a:t>
            </a:r>
            <a:r>
              <a:rPr lang="en-US" sz="2200" dirty="0" smtClean="0"/>
              <a:t> to estimate ISO 50001 impacts and support end users implementation of ISO 50001;</a:t>
            </a:r>
          </a:p>
          <a:p>
            <a:pPr marL="914400" lvl="1" indent="-457200">
              <a:buFont typeface="+mj-lt"/>
              <a:buAutoNum type="arabicPeriod"/>
            </a:pPr>
            <a:r>
              <a:rPr lang="en-US" sz="2200" dirty="0" smtClean="0"/>
              <a:t>Establishment of </a:t>
            </a:r>
            <a:r>
              <a:rPr lang="en-US" sz="2200" b="1" dirty="0" smtClean="0"/>
              <a:t>harmonized training and certification programs for ISO 50001 professionals </a:t>
            </a:r>
            <a:r>
              <a:rPr lang="en-US" sz="2200" dirty="0" smtClean="0"/>
              <a:t>an </a:t>
            </a:r>
            <a:r>
              <a:rPr lang="en-US" sz="2200" dirty="0"/>
              <a:t>accreditation system for ISO 50001 auditors and SEP programs recognized throughout North America; </a:t>
            </a:r>
          </a:p>
          <a:p>
            <a:pPr marL="914400" lvl="1" indent="-457200">
              <a:buFont typeface="+mj-lt"/>
              <a:buAutoNum type="arabicPeriod"/>
            </a:pPr>
            <a:r>
              <a:rPr lang="en-US" sz="2200" dirty="0" smtClean="0"/>
              <a:t>Build upon current CEC cooperation, to </a:t>
            </a:r>
            <a:r>
              <a:rPr lang="en-US" sz="2200" dirty="0"/>
              <a:t>i</a:t>
            </a:r>
            <a:r>
              <a:rPr lang="en-US" sz="2200" dirty="0" smtClean="0"/>
              <a:t>dentify </a:t>
            </a:r>
            <a:r>
              <a:rPr lang="en-US" sz="2200" dirty="0"/>
              <a:t>at least one major industry partner to </a:t>
            </a:r>
            <a:r>
              <a:rPr lang="en-US" sz="2200" b="1" dirty="0"/>
              <a:t>pilot ISO </a:t>
            </a:r>
            <a:r>
              <a:rPr lang="en-US" sz="2200" b="1" dirty="0" smtClean="0"/>
              <a:t>50001 or SEP </a:t>
            </a:r>
            <a:r>
              <a:rPr lang="en-US" sz="2200" b="1" dirty="0"/>
              <a:t>adoption throughout its supply </a:t>
            </a:r>
            <a:r>
              <a:rPr lang="en-US" sz="2200" b="1" dirty="0" smtClean="0"/>
              <a:t>chain</a:t>
            </a:r>
            <a:r>
              <a:rPr lang="en-US" sz="2200" dirty="0" smtClean="0"/>
              <a:t> to further demonstrate technical approaches and benefits </a:t>
            </a:r>
            <a:r>
              <a:rPr lang="en-US" sz="2200" dirty="0"/>
              <a:t>of ISO </a:t>
            </a:r>
            <a:r>
              <a:rPr lang="en-US" sz="2200" dirty="0" smtClean="0"/>
              <a:t>50001 and SEP. </a:t>
            </a:r>
            <a:endParaRPr lang="en-US" sz="2200" dirty="0"/>
          </a:p>
        </p:txBody>
      </p:sp>
    </p:spTree>
    <p:extLst>
      <p:ext uri="{BB962C8B-B14F-4D97-AF65-F5344CB8AC3E}">
        <p14:creationId xmlns:p14="http://schemas.microsoft.com/office/powerpoint/2010/main" val="172946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Wrapping Up</a:t>
            </a:r>
            <a:endParaRPr lang="en-US" dirty="0"/>
          </a:p>
        </p:txBody>
      </p:sp>
      <p:sp>
        <p:nvSpPr>
          <p:cNvPr id="4" name="Rectangle 3"/>
          <p:cNvSpPr/>
          <p:nvPr/>
        </p:nvSpPr>
        <p:spPr>
          <a:xfrm>
            <a:off x="152400" y="1371600"/>
            <a:ext cx="8640907" cy="4154984"/>
          </a:xfrm>
          <a:prstGeom prst="rect">
            <a:avLst/>
          </a:prstGeom>
        </p:spPr>
        <p:txBody>
          <a:bodyPr wrap="square">
            <a:spAutoFit/>
          </a:bodyPr>
          <a:lstStyle/>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North America leadership </a:t>
            </a:r>
            <a:r>
              <a:rPr lang="en-US" sz="2400" dirty="0" smtClean="0">
                <a:latin typeface="Arial" panose="020B0604020202020204" pitchFamily="34" charset="0"/>
                <a:cs typeface="Arial" panose="020B0604020202020204" pitchFamily="34" charset="0"/>
              </a:rPr>
              <a:t>recognizes </a:t>
            </a:r>
            <a:r>
              <a:rPr lang="en-US" sz="2400" dirty="0">
                <a:latin typeface="Arial" panose="020B0604020202020204" pitchFamily="34" charset="0"/>
                <a:cs typeface="Arial" panose="020B0604020202020204" pitchFamily="34" charset="0"/>
              </a:rPr>
              <a:t>the value of </a:t>
            </a:r>
            <a:r>
              <a:rPr lang="en-US" sz="2400" dirty="0" smtClean="0">
                <a:latin typeface="Arial" panose="020B0604020202020204" pitchFamily="34" charset="0"/>
                <a:cs typeface="Arial" panose="020B0604020202020204" pitchFamily="34" charset="0"/>
              </a:rPr>
              <a:t>regional cooperation </a:t>
            </a:r>
            <a:r>
              <a:rPr lang="en-US" sz="2400" dirty="0">
                <a:latin typeface="Arial" panose="020B0604020202020204" pitchFamily="34" charset="0"/>
                <a:cs typeface="Arial" panose="020B0604020202020204" pitchFamily="34" charset="0"/>
              </a:rPr>
              <a:t>can have in achieving robust implementation of ISO 50001 outcomes.  </a:t>
            </a: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North American leadership through forums such as the EMWG and the Energy Management Campaign will spur other countries and companies to join the effort to accelerate global uptake of ISO 50001. </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198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Agenda</a:t>
            </a:r>
            <a:endParaRPr lang="en-US" dirty="0"/>
          </a:p>
        </p:txBody>
      </p:sp>
      <p:sp>
        <p:nvSpPr>
          <p:cNvPr id="6" name="Content Placeholder 5"/>
          <p:cNvSpPr>
            <a:spLocks noGrp="1"/>
          </p:cNvSpPr>
          <p:nvPr>
            <p:ph idx="1"/>
          </p:nvPr>
        </p:nvSpPr>
        <p:spPr>
          <a:xfrm>
            <a:off x="0" y="1524000"/>
            <a:ext cx="8382000" cy="2569583"/>
          </a:xfrm>
        </p:spPr>
        <p:txBody>
          <a:bodyPr lIns="91440">
            <a:noAutofit/>
          </a:bodyPr>
          <a:lstStyle/>
          <a:p>
            <a:pPr lvl="1"/>
            <a:r>
              <a:rPr lang="en-GB" dirty="0" smtClean="0"/>
              <a:t>ISO 50001 – A New Approach to Energy Efficiency in Organizations</a:t>
            </a:r>
          </a:p>
          <a:p>
            <a:pPr lvl="1"/>
            <a:r>
              <a:rPr lang="en-GB" dirty="0"/>
              <a:t>International Cooperation to </a:t>
            </a:r>
            <a:r>
              <a:rPr lang="en-GB" dirty="0" smtClean="0"/>
              <a:t>Boost Effective </a:t>
            </a:r>
            <a:r>
              <a:rPr lang="en-GB" dirty="0"/>
              <a:t>ISO 50001 Implementation </a:t>
            </a:r>
          </a:p>
          <a:p>
            <a:pPr lvl="1"/>
            <a:r>
              <a:rPr lang="en-US" dirty="0" smtClean="0"/>
              <a:t>The North American Experience </a:t>
            </a:r>
            <a:endParaRPr lang="en-US" dirty="0"/>
          </a:p>
        </p:txBody>
      </p:sp>
    </p:spTree>
    <p:extLst>
      <p:ext uri="{BB962C8B-B14F-4D97-AF65-F5344CB8AC3E}">
        <p14:creationId xmlns:p14="http://schemas.microsoft.com/office/powerpoint/2010/main" val="365269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Efficiency: Key to the Paris Agreement </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95600" y="2667000"/>
            <a:ext cx="5533293" cy="359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371600"/>
            <a:ext cx="8610600" cy="1446550"/>
          </a:xfrm>
          <a:prstGeom prst="rect">
            <a:avLst/>
          </a:prstGeom>
          <a:noFill/>
        </p:spPr>
        <p:txBody>
          <a:bodyPr wrap="square" rtlCol="0">
            <a:spAutoFit/>
          </a:bodyPr>
          <a:lstStyle/>
          <a:p>
            <a:r>
              <a:rPr lang="en-US" sz="2400" b="1" dirty="0">
                <a:solidFill>
                  <a:schemeClr val="tx2"/>
                </a:solidFill>
              </a:rPr>
              <a:t>Approximately 40% of the emissions reductions required by 2050 to limit global temperature increase to less than 2 degrees centigrade would potentially come from energy efficiency</a:t>
            </a:r>
            <a:r>
              <a:rPr lang="en-US" dirty="0"/>
              <a:t>. </a:t>
            </a:r>
            <a:r>
              <a:rPr lang="en-US" dirty="0" smtClean="0"/>
              <a:t> </a:t>
            </a:r>
            <a:r>
              <a:rPr lang="en-US" sz="1600" i="1" dirty="0" smtClean="0"/>
              <a:t>- 2015 IEA Energy Efficiency Market Report </a:t>
            </a:r>
            <a:endParaRPr lang="en-US" sz="1600" i="1" dirty="0"/>
          </a:p>
        </p:txBody>
      </p:sp>
    </p:spTree>
    <p:extLst>
      <p:ext uri="{BB962C8B-B14F-4D97-AF65-F5344CB8AC3E}">
        <p14:creationId xmlns:p14="http://schemas.microsoft.com/office/powerpoint/2010/main" val="303739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Despite Significant Benefits…Lots of Untapped Potential</a:t>
            </a:r>
          </a:p>
        </p:txBody>
      </p:sp>
      <p:pic>
        <p:nvPicPr>
          <p:cNvPr id="4" name="Picture 3"/>
          <p:cNvPicPr>
            <a:picLocks noGrp="1" noChangeAspect="1" noChangeArrowheads="1"/>
          </p:cNvPicPr>
          <p:nvPr/>
        </p:nvPicPr>
        <p:blipFill>
          <a:blip r:embed="rId3" cstate="print"/>
          <a:srcRect/>
          <a:stretch>
            <a:fillRect/>
          </a:stretch>
        </p:blipFill>
        <p:spPr bwMode="auto">
          <a:xfrm>
            <a:off x="463999" y="1872887"/>
            <a:ext cx="8229600" cy="3776799"/>
          </a:xfrm>
          <a:prstGeom prst="rect">
            <a:avLst/>
          </a:prstGeom>
          <a:noFill/>
          <a:ln w="9525">
            <a:noFill/>
            <a:miter lim="800000"/>
            <a:headEnd/>
            <a:tailEnd/>
          </a:ln>
        </p:spPr>
      </p:pic>
      <p:sp>
        <p:nvSpPr>
          <p:cNvPr id="6" name="TextBox 5"/>
          <p:cNvSpPr txBox="1"/>
          <p:nvPr/>
        </p:nvSpPr>
        <p:spPr>
          <a:xfrm>
            <a:off x="5373456" y="1558446"/>
            <a:ext cx="3352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1F497D"/>
                </a:solidFill>
              </a:rPr>
              <a:t>Source: World Energy Outlook, IEA 2012</a:t>
            </a:r>
            <a:endParaRPr lang="en-US" sz="1400" dirty="0">
              <a:solidFill>
                <a:srgbClr val="1F497D"/>
              </a:solidFill>
            </a:endParaRPr>
          </a:p>
        </p:txBody>
      </p:sp>
      <p:sp>
        <p:nvSpPr>
          <p:cNvPr id="3" name="TextBox 2"/>
          <p:cNvSpPr txBox="1"/>
          <p:nvPr/>
        </p:nvSpPr>
        <p:spPr>
          <a:xfrm>
            <a:off x="838200" y="5791200"/>
            <a:ext cx="7696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i="1" dirty="0">
                <a:solidFill>
                  <a:prstClr val="black"/>
                </a:solidFill>
              </a:rPr>
              <a:t>Supportive policies are needed to remove barriers and facilitate market adoption</a:t>
            </a:r>
          </a:p>
        </p:txBody>
      </p:sp>
    </p:spTree>
    <p:extLst>
      <p:ext uri="{BB962C8B-B14F-4D97-AF65-F5344CB8AC3E}">
        <p14:creationId xmlns:p14="http://schemas.microsoft.com/office/powerpoint/2010/main" val="30923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509314" y="1276022"/>
            <a:ext cx="2877561" cy="1426588"/>
          </a:xfrm>
          <a:prstGeom prst="rect">
            <a:avLst/>
          </a:prstGeom>
        </p:spPr>
      </p:pic>
      <p:pic>
        <p:nvPicPr>
          <p:cNvPr id="4" name="Picture 3"/>
          <p:cNvPicPr>
            <a:picLocks noChangeAspect="1"/>
          </p:cNvPicPr>
          <p:nvPr/>
        </p:nvPicPr>
        <p:blipFill>
          <a:blip r:embed="rId4"/>
          <a:stretch>
            <a:fillRect/>
          </a:stretch>
        </p:blipFill>
        <p:spPr>
          <a:xfrm>
            <a:off x="6370080" y="4322969"/>
            <a:ext cx="2773920" cy="1499746"/>
          </a:xfrm>
          <a:prstGeom prst="rect">
            <a:avLst/>
          </a:prstGeom>
        </p:spPr>
      </p:pic>
      <p:sp>
        <p:nvSpPr>
          <p:cNvPr id="17" name="TextBox 16"/>
          <p:cNvSpPr txBox="1"/>
          <p:nvPr/>
        </p:nvSpPr>
        <p:spPr>
          <a:xfrm>
            <a:off x="307453" y="2584537"/>
            <a:ext cx="3121757" cy="645129"/>
          </a:xfrm>
          <a:prstGeom prst="rect">
            <a:avLst/>
          </a:prstGeom>
          <a:solidFill>
            <a:schemeClr val="bg2"/>
          </a:solidFill>
          <a:ln w="76200">
            <a:solidFill>
              <a:srgbClr val="1F862F"/>
            </a:solidFill>
          </a:ln>
        </p:spPr>
        <p:txBody>
          <a:bodyPr wrap="square" lIns="90251" tIns="45125" rIns="90251" bIns="45125" rtlCol="0">
            <a:spAutoFit/>
          </a:bodyPr>
          <a:lstStyle/>
          <a:p>
            <a:pPr algn="ctr"/>
            <a:r>
              <a:rPr lang="en-US" b="1" dirty="0" smtClean="0">
                <a:latin typeface="Arial"/>
                <a:cs typeface="Arial"/>
              </a:rPr>
              <a:t>Project-Based Focus on Technological Change</a:t>
            </a:r>
            <a:endParaRPr lang="en-US" b="1" dirty="0">
              <a:latin typeface="Arial"/>
              <a:cs typeface="Arial"/>
            </a:endParaRPr>
          </a:p>
        </p:txBody>
      </p:sp>
      <p:pic>
        <p:nvPicPr>
          <p:cNvPr id="5" name="Picture 4"/>
          <p:cNvPicPr>
            <a:picLocks noChangeAspect="1"/>
          </p:cNvPicPr>
          <p:nvPr/>
        </p:nvPicPr>
        <p:blipFill>
          <a:blip r:embed="rId5"/>
          <a:stretch>
            <a:fillRect/>
          </a:stretch>
        </p:blipFill>
        <p:spPr>
          <a:xfrm>
            <a:off x="2730364" y="3691825"/>
            <a:ext cx="3397286" cy="2562658"/>
          </a:xfrm>
          <a:prstGeom prst="rect">
            <a:avLst/>
          </a:prstGeom>
        </p:spPr>
      </p:pic>
      <p:pic>
        <p:nvPicPr>
          <p:cNvPr id="9" name="Picture 8"/>
          <p:cNvPicPr>
            <a:picLocks noChangeAspect="1"/>
          </p:cNvPicPr>
          <p:nvPr/>
        </p:nvPicPr>
        <p:blipFill>
          <a:blip r:embed="rId6"/>
          <a:stretch>
            <a:fillRect/>
          </a:stretch>
        </p:blipFill>
        <p:spPr>
          <a:xfrm>
            <a:off x="206777" y="3725149"/>
            <a:ext cx="2517866" cy="1713124"/>
          </a:xfrm>
          <a:prstGeom prst="rect">
            <a:avLst/>
          </a:prstGeom>
        </p:spPr>
      </p:pic>
      <p:sp>
        <p:nvSpPr>
          <p:cNvPr id="19" name="TextBox 18"/>
          <p:cNvSpPr txBox="1"/>
          <p:nvPr/>
        </p:nvSpPr>
        <p:spPr>
          <a:xfrm>
            <a:off x="2754585" y="3719203"/>
            <a:ext cx="1180936" cy="398908"/>
          </a:xfrm>
          <a:prstGeom prst="rect">
            <a:avLst/>
          </a:prstGeom>
          <a:solidFill>
            <a:schemeClr val="bg1"/>
          </a:solidFill>
          <a:ln w="76200" cmpd="sng">
            <a:solidFill>
              <a:srgbClr val="FF0000"/>
            </a:solidFill>
          </a:ln>
        </p:spPr>
        <p:txBody>
          <a:bodyPr wrap="none" lIns="90251" tIns="45125" rIns="90251" bIns="45125" rtlCol="0">
            <a:spAutoFit/>
          </a:bodyPr>
          <a:lstStyle/>
          <a:p>
            <a:pPr algn="ctr"/>
            <a:r>
              <a:rPr lang="en-US" sz="2000" b="1" dirty="0" smtClean="0">
                <a:latin typeface="Arial"/>
                <a:cs typeface="Arial"/>
              </a:rPr>
              <a:t>People?</a:t>
            </a:r>
            <a:endParaRPr lang="en-US" sz="2000" b="1" dirty="0">
              <a:latin typeface="Arial"/>
              <a:cs typeface="Arial"/>
            </a:endParaRPr>
          </a:p>
        </p:txBody>
      </p:sp>
      <p:sp>
        <p:nvSpPr>
          <p:cNvPr id="31" name="TextBox 30"/>
          <p:cNvSpPr txBox="1"/>
          <p:nvPr/>
        </p:nvSpPr>
        <p:spPr>
          <a:xfrm>
            <a:off x="206777" y="5235667"/>
            <a:ext cx="2957374" cy="706684"/>
          </a:xfrm>
          <a:prstGeom prst="rect">
            <a:avLst/>
          </a:prstGeom>
          <a:solidFill>
            <a:schemeClr val="bg1"/>
          </a:solidFill>
          <a:ln w="76200" cmpd="sng">
            <a:solidFill>
              <a:srgbClr val="FF0000"/>
            </a:solidFill>
          </a:ln>
        </p:spPr>
        <p:txBody>
          <a:bodyPr wrap="square" lIns="90251" tIns="45125" rIns="90251" bIns="45125" rtlCol="0">
            <a:spAutoFit/>
          </a:bodyPr>
          <a:lstStyle/>
          <a:p>
            <a:pPr algn="ctr"/>
            <a:r>
              <a:rPr lang="en-US" sz="2000" b="1" dirty="0" smtClean="0">
                <a:latin typeface="Arial"/>
                <a:cs typeface="Arial"/>
              </a:rPr>
              <a:t>Overall Energy-Use Strategy? </a:t>
            </a:r>
            <a:endParaRPr lang="en-US" sz="2000" b="1" dirty="0">
              <a:latin typeface="Arial"/>
              <a:cs typeface="Arial"/>
            </a:endParaRPr>
          </a:p>
        </p:txBody>
      </p:sp>
      <p:sp>
        <p:nvSpPr>
          <p:cNvPr id="36" name="Title 1"/>
          <p:cNvSpPr txBox="1">
            <a:spLocks/>
          </p:cNvSpPr>
          <p:nvPr/>
        </p:nvSpPr>
        <p:spPr bwMode="auto">
          <a:xfrm>
            <a:off x="1142999" y="253811"/>
            <a:ext cx="7688745" cy="714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8525" tIns="43485" rIns="88525" bIns="43485" numCol="1" anchor="ctr" anchorCtr="0" compatLnSpc="1">
            <a:prstTxWarp prst="textNoShape">
              <a:avLst/>
            </a:prstTxWarp>
          </a:bodyPr>
          <a:lstStyle>
            <a:lvl1pPr algn="ctr" rtl="0" eaLnBrk="0" fontAlgn="base" hangingPunct="0">
              <a:lnSpc>
                <a:spcPct val="85000"/>
              </a:lnSpc>
              <a:spcBef>
                <a:spcPct val="0"/>
              </a:spcBef>
              <a:spcAft>
                <a:spcPct val="0"/>
              </a:spcAft>
              <a:defRPr sz="3500" b="1">
                <a:solidFill>
                  <a:srgbClr val="00218C"/>
                </a:solidFill>
                <a:latin typeface="+mj-lt"/>
                <a:ea typeface="ＭＳ Ｐゴシック" pitchFamily="-111" charset="-128"/>
                <a:cs typeface="ＭＳ Ｐゴシック" pitchFamily="-111" charset="-128"/>
              </a:defRPr>
            </a:lvl1pPr>
            <a:lvl2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2pPr>
            <a:lvl3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3pPr>
            <a:lvl4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4pPr>
            <a:lvl5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5pPr>
            <a:lvl6pPr marL="492006" algn="ctr" rtl="0" eaLnBrk="0" fontAlgn="base" hangingPunct="0">
              <a:lnSpc>
                <a:spcPct val="85000"/>
              </a:lnSpc>
              <a:spcBef>
                <a:spcPct val="0"/>
              </a:spcBef>
              <a:spcAft>
                <a:spcPct val="0"/>
              </a:spcAft>
              <a:defRPr sz="3500" b="1">
                <a:solidFill>
                  <a:srgbClr val="00218C"/>
                </a:solidFill>
                <a:latin typeface="Arial" pitchFamily="-111" charset="0"/>
              </a:defRPr>
            </a:lvl6pPr>
            <a:lvl7pPr marL="984011" algn="ctr" rtl="0" eaLnBrk="0" fontAlgn="base" hangingPunct="0">
              <a:lnSpc>
                <a:spcPct val="85000"/>
              </a:lnSpc>
              <a:spcBef>
                <a:spcPct val="0"/>
              </a:spcBef>
              <a:spcAft>
                <a:spcPct val="0"/>
              </a:spcAft>
              <a:defRPr sz="3500" b="1">
                <a:solidFill>
                  <a:srgbClr val="00218C"/>
                </a:solidFill>
                <a:latin typeface="Arial" pitchFamily="-111" charset="0"/>
              </a:defRPr>
            </a:lvl7pPr>
            <a:lvl8pPr marL="1476017" algn="ctr" rtl="0" eaLnBrk="0" fontAlgn="base" hangingPunct="0">
              <a:lnSpc>
                <a:spcPct val="85000"/>
              </a:lnSpc>
              <a:spcBef>
                <a:spcPct val="0"/>
              </a:spcBef>
              <a:spcAft>
                <a:spcPct val="0"/>
              </a:spcAft>
              <a:defRPr sz="3500" b="1">
                <a:solidFill>
                  <a:srgbClr val="00218C"/>
                </a:solidFill>
                <a:latin typeface="Arial" pitchFamily="-111" charset="0"/>
              </a:defRPr>
            </a:lvl8pPr>
            <a:lvl9pPr marL="1968022" algn="ctr" rtl="0" eaLnBrk="0" fontAlgn="base" hangingPunct="0">
              <a:lnSpc>
                <a:spcPct val="85000"/>
              </a:lnSpc>
              <a:spcBef>
                <a:spcPct val="0"/>
              </a:spcBef>
              <a:spcAft>
                <a:spcPct val="0"/>
              </a:spcAft>
              <a:defRPr sz="3500" b="1">
                <a:solidFill>
                  <a:srgbClr val="00218C"/>
                </a:solidFill>
                <a:latin typeface="Arial" pitchFamily="-111" charset="0"/>
              </a:defRPr>
            </a:lvl9pPr>
          </a:lstStyle>
          <a:p>
            <a:pPr algn="l"/>
            <a:r>
              <a:rPr lang="en-US"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What is Missing in the Project-Based Approach to Energy Efficiency?</a:t>
            </a:r>
            <a:endParaRPr lang="en-US"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3870030" y="1791987"/>
            <a:ext cx="1974980" cy="1938992"/>
          </a:xfrm>
          <a:prstGeom prst="rect">
            <a:avLst/>
          </a:prstGeom>
          <a:noFill/>
        </p:spPr>
        <p:txBody>
          <a:bodyPr wrap="square" rtlCol="0">
            <a:spAutoFit/>
          </a:bodyPr>
          <a:lstStyle/>
          <a:p>
            <a:r>
              <a:rPr lang="en-US" sz="4000" b="1" dirty="0" smtClean="0">
                <a:solidFill>
                  <a:srgbClr val="FF0000"/>
                </a:solidFill>
              </a:rPr>
              <a:t>But what about…</a:t>
            </a:r>
            <a:endParaRPr lang="en-US" sz="4000" b="1" dirty="0">
              <a:solidFill>
                <a:srgbClr val="FF0000"/>
              </a:solidFill>
            </a:endParaRPr>
          </a:p>
        </p:txBody>
      </p:sp>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1343" y="1596229"/>
            <a:ext cx="2780905" cy="2098602"/>
          </a:xfrm>
          <a:prstGeom prst="rect">
            <a:avLst/>
          </a:prstGeom>
        </p:spPr>
      </p:pic>
      <p:sp>
        <p:nvSpPr>
          <p:cNvPr id="54" name="TextBox 53"/>
          <p:cNvSpPr txBox="1"/>
          <p:nvPr/>
        </p:nvSpPr>
        <p:spPr>
          <a:xfrm>
            <a:off x="5623484" y="3707426"/>
            <a:ext cx="3242398" cy="398908"/>
          </a:xfrm>
          <a:prstGeom prst="rect">
            <a:avLst/>
          </a:prstGeom>
          <a:solidFill>
            <a:schemeClr val="bg1"/>
          </a:solidFill>
          <a:ln w="76200" cmpd="sng">
            <a:solidFill>
              <a:srgbClr val="FF0000"/>
            </a:solidFill>
          </a:ln>
        </p:spPr>
        <p:txBody>
          <a:bodyPr wrap="none" lIns="90251" tIns="45125" rIns="90251" bIns="45125" rtlCol="0">
            <a:spAutoFit/>
          </a:bodyPr>
          <a:lstStyle/>
          <a:p>
            <a:pPr algn="ctr"/>
            <a:r>
              <a:rPr lang="en-US" sz="2000" b="1" dirty="0" smtClean="0">
                <a:latin typeface="Arial"/>
                <a:cs typeface="Arial"/>
              </a:rPr>
              <a:t> Organizational Barriers?</a:t>
            </a:r>
            <a:endParaRPr lang="en-US" sz="2000" b="1" dirty="0">
              <a:latin typeface="Arial"/>
              <a:cs typeface="Arial"/>
            </a:endParaRPr>
          </a:p>
        </p:txBody>
      </p:sp>
      <p:sp>
        <p:nvSpPr>
          <p:cNvPr id="6" name="TextBox 5"/>
          <p:cNvSpPr txBox="1"/>
          <p:nvPr/>
        </p:nvSpPr>
        <p:spPr>
          <a:xfrm>
            <a:off x="2724643" y="6006172"/>
            <a:ext cx="3523757" cy="260906"/>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5777383" y="5240021"/>
            <a:ext cx="1979657" cy="1014461"/>
          </a:xfrm>
          <a:prstGeom prst="rect">
            <a:avLst/>
          </a:prstGeom>
          <a:solidFill>
            <a:srgbClr val="FFFFFF"/>
          </a:solidFill>
          <a:ln w="76200" cmpd="sng">
            <a:solidFill>
              <a:srgbClr val="FF0000"/>
            </a:solidFill>
          </a:ln>
        </p:spPr>
        <p:txBody>
          <a:bodyPr wrap="square" lIns="90251" tIns="45125" rIns="90251" bIns="45125" rtlCol="0">
            <a:spAutoFit/>
          </a:bodyPr>
          <a:lstStyle/>
          <a:p>
            <a:pPr algn="ctr"/>
            <a:r>
              <a:rPr lang="en-US" sz="2000" b="1" dirty="0" smtClean="0">
                <a:latin typeface="Arial"/>
                <a:cs typeface="Arial"/>
              </a:rPr>
              <a:t>Controls and Verification of Savings?</a:t>
            </a:r>
            <a:endParaRPr lang="en-US" sz="2000" b="1" dirty="0">
              <a:latin typeface="Arial"/>
              <a:cs typeface="Arial"/>
            </a:endParaRPr>
          </a:p>
        </p:txBody>
      </p:sp>
    </p:spTree>
    <p:extLst>
      <p:ext uri="{BB962C8B-B14F-4D97-AF65-F5344CB8AC3E}">
        <p14:creationId xmlns:p14="http://schemas.microsoft.com/office/powerpoint/2010/main" val="15959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884684" y="2706174"/>
          <a:ext cx="3848100" cy="28955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54464" y="5372100"/>
            <a:ext cx="2743200" cy="861774"/>
          </a:xfrm>
          <a:prstGeom prst="rect">
            <a:avLst/>
          </a:prstGeom>
          <a:noFill/>
        </p:spPr>
        <p:txBody>
          <a:bodyPr wrap="square" rtlCol="0">
            <a:spAutoFit/>
          </a:bodyPr>
          <a:lstStyle/>
          <a:p>
            <a:pPr algn="ct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Energy &amp; Cost Savings</a:t>
            </a:r>
          </a:p>
          <a:p>
            <a:pPr algn="ct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(over time)  </a:t>
            </a:r>
          </a:p>
          <a:p>
            <a:pPr algn="ctr"/>
            <a:endParaRPr lang="en-US" dirty="0">
              <a:solidFill>
                <a:prstClr val="black"/>
              </a:solidFill>
              <a:cs typeface="Calibri" panose="020F0502020204030204" pitchFamily="34" charset="0"/>
            </a:endParaRPr>
          </a:p>
        </p:txBody>
      </p:sp>
      <p:grpSp>
        <p:nvGrpSpPr>
          <p:cNvPr id="20" name="Group 19"/>
          <p:cNvGrpSpPr/>
          <p:nvPr/>
        </p:nvGrpSpPr>
        <p:grpSpPr>
          <a:xfrm rot="478965">
            <a:off x="4942351" y="4375803"/>
            <a:ext cx="258451" cy="198625"/>
            <a:chOff x="790694" y="3747298"/>
            <a:chExt cx="258451" cy="198625"/>
          </a:xfrm>
          <a:gradFill>
            <a:gsLst>
              <a:gs pos="0">
                <a:schemeClr val="accent2">
                  <a:lumMod val="50000"/>
                </a:schemeClr>
              </a:gs>
              <a:gs pos="50000">
                <a:schemeClr val="accent2">
                  <a:lumMod val="75000"/>
                </a:schemeClr>
              </a:gs>
              <a:gs pos="100000">
                <a:schemeClr val="accent2">
                  <a:lumMod val="20000"/>
                  <a:lumOff val="80000"/>
                </a:schemeClr>
              </a:gs>
            </a:gsLst>
            <a:lin ang="5400000" scaled="0"/>
          </a:gradFill>
        </p:grpSpPr>
        <p:sp>
          <p:nvSpPr>
            <p:cNvPr id="21" name="Round Same Side Corner Rectangle 20"/>
            <p:cNvSpPr/>
            <p:nvPr/>
          </p:nvSpPr>
          <p:spPr>
            <a:xfrm rot="9173277">
              <a:off x="790694" y="3747298"/>
              <a:ext cx="258451" cy="139794"/>
            </a:xfrm>
            <a:prstGeom prst="round2SameRect">
              <a:avLst>
                <a:gd name="adj1" fmla="val 50000"/>
                <a:gd name="adj2" fmla="val 0"/>
              </a:avLst>
            </a:prstGeom>
            <a:grp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891540" y="390020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p:cNvSpPr/>
            <p:nvPr/>
          </p:nvSpPr>
          <p:spPr>
            <a:xfrm>
              <a:off x="994411" y="3853248"/>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TextBox 23"/>
          <p:cNvSpPr txBox="1"/>
          <p:nvPr/>
        </p:nvSpPr>
        <p:spPr>
          <a:xfrm>
            <a:off x="5166455" y="2826309"/>
            <a:ext cx="3319219" cy="338554"/>
          </a:xfrm>
          <a:prstGeom prst="rect">
            <a:avLst/>
          </a:prstGeom>
          <a:noFill/>
        </p:spPr>
        <p:txBody>
          <a:bodyPr wrap="square" rtlCol="0">
            <a:spAutoFit/>
          </a:bodyPr>
          <a:lstStyle/>
          <a:p>
            <a:pPr algn="ct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Continuous improvement!</a:t>
            </a:r>
          </a:p>
        </p:txBody>
      </p:sp>
      <p:sp>
        <p:nvSpPr>
          <p:cNvPr id="12" name="Title 11"/>
          <p:cNvSpPr>
            <a:spLocks noGrp="1"/>
          </p:cNvSpPr>
          <p:nvPr>
            <p:ph type="title"/>
          </p:nvPr>
        </p:nvSpPr>
        <p:spPr>
          <a:xfrm>
            <a:off x="1066800" y="272337"/>
            <a:ext cx="8077200" cy="1082814"/>
          </a:xfrm>
        </p:spPr>
        <p:txBody>
          <a:bodyPr>
            <a:normAutofit/>
          </a:bodyPr>
          <a:lstStyle/>
          <a:p>
            <a:r>
              <a:rPr lang="en-US" cap="none" dirty="0" smtClean="0"/>
              <a:t>A More Comprehensive Approach To Energy Efficiency Is Needed</a:t>
            </a:r>
            <a:endParaRPr lang="en-US" cap="none" dirty="0"/>
          </a:p>
        </p:txBody>
      </p:sp>
      <p:sp>
        <p:nvSpPr>
          <p:cNvPr id="15" name="14 CuadroTexto"/>
          <p:cNvSpPr txBox="1"/>
          <p:nvPr/>
        </p:nvSpPr>
        <p:spPr>
          <a:xfrm>
            <a:off x="104825" y="5516089"/>
            <a:ext cx="4467175" cy="830997"/>
          </a:xfrm>
          <a:prstGeom prst="rect">
            <a:avLst/>
          </a:prstGeom>
          <a:noFill/>
        </p:spPr>
        <p:txBody>
          <a:bodyPr wrap="square" rtlCol="0">
            <a:spAutoFit/>
          </a:bodyPr>
          <a:lstStyle/>
          <a:p>
            <a:pPr algn="ctr"/>
            <a:r>
              <a:rPr lang="es-MX" sz="1600" dirty="0">
                <a:solidFill>
                  <a:prstClr val="black"/>
                </a:solidFill>
                <a:latin typeface="Verdana" panose="020B0604030504040204" pitchFamily="34" charset="0"/>
                <a:ea typeface="Verdana" panose="020B0604030504040204" pitchFamily="34" charset="0"/>
                <a:cs typeface="Verdana" panose="020B0604030504040204" pitchFamily="34" charset="0"/>
              </a:rPr>
              <a:t>Staff at </a:t>
            </a:r>
            <a:r>
              <a:rPr lang="en-US"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every</a:t>
            </a:r>
            <a:r>
              <a:rPr lang="es-MX"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level</a:t>
            </a:r>
            <a:r>
              <a:rPr lang="es-MX"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MX" sz="1600" dirty="0">
                <a:solidFill>
                  <a:prstClr val="black"/>
                </a:solidFill>
                <a:latin typeface="Verdana" panose="020B0604030504040204" pitchFamily="34" charset="0"/>
                <a:ea typeface="Verdana" panose="020B0604030504040204" pitchFamily="34" charset="0"/>
                <a:cs typeface="Verdana" panose="020B0604030504040204" pitchFamily="34" charset="0"/>
              </a:rPr>
              <a:t>of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 organization need to be engaged and involved in order to achieve energy goals!</a:t>
            </a:r>
          </a:p>
        </p:txBody>
      </p:sp>
      <p:graphicFrame>
        <p:nvGraphicFramePr>
          <p:cNvPr id="19" name="Content Placeholder 6"/>
          <p:cNvGraphicFramePr>
            <a:graphicFrameLocks noGrp="1"/>
          </p:cNvGraphicFramePr>
          <p:nvPr>
            <p:ph sz="half" idx="4294967295"/>
            <p:extLst>
              <p:ext uri="{D42A27DB-BD31-4B8C-83A1-F6EECF244321}">
                <p14:modId xmlns:p14="http://schemas.microsoft.com/office/powerpoint/2010/main" val="1199443742"/>
              </p:ext>
            </p:extLst>
          </p:nvPr>
        </p:nvGraphicFramePr>
        <p:xfrm>
          <a:off x="34050" y="2311610"/>
          <a:ext cx="4124325" cy="3403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ight Arrow 13"/>
          <p:cNvSpPr/>
          <p:nvPr/>
        </p:nvSpPr>
        <p:spPr>
          <a:xfrm>
            <a:off x="3432066" y="3852968"/>
            <a:ext cx="1498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200025" y="1524000"/>
            <a:ext cx="8705850" cy="923330"/>
          </a:xfrm>
          <a:prstGeom prst="rect">
            <a:avLst/>
          </a:prstGeom>
        </p:spPr>
        <p:txBody>
          <a:bodyPr wrap="square">
            <a:spAutoFit/>
          </a:bodyPr>
          <a:lstStyle/>
          <a:p>
            <a:pPr algn="ct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Organizations that target behavioral and organizational barriers, as well as technological, can achieve </a:t>
            </a:r>
            <a:r>
              <a:rPr lang="en-US" u="sng" dirty="0">
                <a:solidFill>
                  <a:srgbClr val="1F497D"/>
                </a:solidFill>
                <a:latin typeface="Verdana" panose="020B0604030504040204" pitchFamily="34" charset="0"/>
                <a:ea typeface="Verdana" panose="020B0604030504040204" pitchFamily="34" charset="0"/>
                <a:cs typeface="Verdana" panose="020B0604030504040204" pitchFamily="34" charset="0"/>
              </a:rPr>
              <a:t>continual improvement in energy performance</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cxnSp>
        <p:nvCxnSpPr>
          <p:cNvPr id="28" name="27 Conector recto de flecha"/>
          <p:cNvCxnSpPr/>
          <p:nvPr/>
        </p:nvCxnSpPr>
        <p:spPr>
          <a:xfrm flipV="1">
            <a:off x="2268126" y="5105400"/>
            <a:ext cx="457200" cy="410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flipV="1">
            <a:off x="1541817" y="5105399"/>
            <a:ext cx="163151" cy="410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40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62" y="185628"/>
            <a:ext cx="7772400" cy="1143000"/>
          </a:xfrm>
        </p:spPr>
        <p:txBody>
          <a:bodyPr>
            <a:normAutofit/>
          </a:bodyPr>
          <a:lstStyle/>
          <a:p>
            <a:r>
              <a:rPr lang="en-US" sz="3200" b="1" cap="none" dirty="0" smtClean="0">
                <a:solidFill>
                  <a:schemeClr val="tx2"/>
                </a:solidFill>
              </a:rPr>
              <a:t>ISO 50001 - A Key Strategy For Fighting Climate Change</a:t>
            </a:r>
            <a:endParaRPr lang="en-US" sz="3200" b="1" cap="none" dirty="0">
              <a:solidFill>
                <a:schemeClr val="tx2"/>
              </a:solidFill>
            </a:endParaRPr>
          </a:p>
        </p:txBody>
      </p:sp>
      <p:sp>
        <p:nvSpPr>
          <p:cNvPr id="3" name="Content Placeholder 2"/>
          <p:cNvSpPr>
            <a:spLocks noGrp="1"/>
          </p:cNvSpPr>
          <p:nvPr>
            <p:ph idx="1"/>
          </p:nvPr>
        </p:nvSpPr>
        <p:spPr>
          <a:xfrm>
            <a:off x="232474" y="1371600"/>
            <a:ext cx="6244526" cy="4188417"/>
          </a:xfrm>
        </p:spPr>
        <p:txBody>
          <a:bodyPr>
            <a:noAutofit/>
          </a:bodyPr>
          <a:lstStyle/>
          <a:p>
            <a:pPr marL="0" indent="0">
              <a:buNone/>
            </a:pPr>
            <a:r>
              <a:rPr lang="en-US" sz="2200" b="1" dirty="0" smtClean="0">
                <a:solidFill>
                  <a:srgbClr val="1F862F"/>
                </a:solidFill>
              </a:rPr>
              <a:t>Over +50 countries have worked together through ISO to create </a:t>
            </a:r>
            <a:r>
              <a:rPr lang="en-US" sz="2200" b="1" dirty="0">
                <a:solidFill>
                  <a:srgbClr val="1F862F"/>
                </a:solidFill>
              </a:rPr>
              <a:t>a globally-relevant standard that countries can leverage to meet their international climate commitments </a:t>
            </a:r>
          </a:p>
          <a:p>
            <a:pPr marL="0" indent="0">
              <a:buNone/>
            </a:pPr>
            <a:endParaRPr lang="en-US" sz="100" b="1" u="sng" dirty="0"/>
          </a:p>
          <a:p>
            <a:pPr marL="0" indent="0">
              <a:buNone/>
            </a:pPr>
            <a:r>
              <a:rPr lang="en-US" sz="2000" b="1" u="sng" dirty="0"/>
              <a:t>ISO 50001 is:</a:t>
            </a:r>
          </a:p>
          <a:p>
            <a:pPr lvl="1"/>
            <a:r>
              <a:rPr lang="en-US" sz="1800" dirty="0"/>
              <a:t>Ambitious and Quantifiable: </a:t>
            </a:r>
          </a:p>
          <a:p>
            <a:pPr lvl="2"/>
            <a:r>
              <a:rPr lang="en-US" sz="2000" dirty="0"/>
              <a:t>Relevant to sectors that account for over 50% of global energy use</a:t>
            </a:r>
          </a:p>
          <a:p>
            <a:pPr lvl="2"/>
            <a:r>
              <a:rPr lang="en-US" sz="2000" dirty="0"/>
              <a:t>Data-driven action to improve energy performance on a continual basis</a:t>
            </a:r>
          </a:p>
          <a:p>
            <a:pPr lvl="1"/>
            <a:r>
              <a:rPr lang="en-US" sz="1800" dirty="0"/>
              <a:t>Transparent, comparable and verifiable: </a:t>
            </a:r>
          </a:p>
          <a:p>
            <a:pPr lvl="2"/>
            <a:r>
              <a:rPr lang="en-US" sz="2000" dirty="0"/>
              <a:t>Globally-harmonized; transparent certification process; </a:t>
            </a:r>
            <a:r>
              <a:rPr lang="en-US" sz="2000" dirty="0" smtClean="0"/>
              <a:t>internationally-relevant</a:t>
            </a:r>
          </a:p>
          <a:p>
            <a:pPr lvl="1"/>
            <a:r>
              <a:rPr lang="en-US" sz="1800" dirty="0"/>
              <a:t>Business Friendly</a:t>
            </a:r>
          </a:p>
          <a:p>
            <a:pPr marL="0" indent="0">
              <a:buNone/>
            </a:pPr>
            <a:endParaRPr lang="en-US" sz="2700" dirty="0"/>
          </a:p>
          <a:p>
            <a:pPr marL="0" indent="0">
              <a:buNone/>
            </a:pPr>
            <a:endParaRPr lang="en-US" dirty="0"/>
          </a:p>
        </p:txBody>
      </p:sp>
      <p:pic>
        <p:nvPicPr>
          <p:cNvPr id="4" name="Picture 9" descr="logo_iso"/>
          <p:cNvPicPr>
            <a:picLocks noChangeAspect="1" noChangeArrowheads="1"/>
          </p:cNvPicPr>
          <p:nvPr/>
        </p:nvPicPr>
        <p:blipFill>
          <a:blip r:embed="rId2" cstate="print"/>
          <a:srcRect/>
          <a:stretch>
            <a:fillRect/>
          </a:stretch>
        </p:blipFill>
        <p:spPr bwMode="auto">
          <a:xfrm>
            <a:off x="6595489" y="1571613"/>
            <a:ext cx="2305636" cy="662152"/>
          </a:xfrm>
          <a:prstGeom prst="rect">
            <a:avLst/>
          </a:prstGeom>
          <a:noFill/>
          <a:ln w="9525">
            <a:noFill/>
            <a:miter lim="800000"/>
            <a:headEnd/>
            <a:tailEnd/>
          </a:ln>
        </p:spPr>
      </p:pic>
      <p:sp>
        <p:nvSpPr>
          <p:cNvPr id="5" name="Rectangle 2"/>
          <p:cNvSpPr txBox="1">
            <a:spLocks noChangeArrowheads="1"/>
          </p:cNvSpPr>
          <p:nvPr/>
        </p:nvSpPr>
        <p:spPr bwMode="auto">
          <a:xfrm>
            <a:off x="6434175" y="4834914"/>
            <a:ext cx="2487614" cy="87628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621" tIns="45310" rIns="90621" bIns="45310"/>
          <a:lstStyle/>
          <a:p>
            <a:pPr algn="ctr"/>
            <a:r>
              <a:rPr lang="en-US" sz="2000"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~15,000 </a:t>
            </a:r>
            <a:r>
              <a:rPr lang="en-US" sz="2000" b="1" u="sng" dirty="0">
                <a:solidFill>
                  <a:schemeClr val="tx2"/>
                </a:solidFill>
                <a:latin typeface="Verdana" panose="020B0604030504040204" pitchFamily="34" charset="0"/>
                <a:ea typeface="Verdana" panose="020B0604030504040204" pitchFamily="34" charset="0"/>
                <a:cs typeface="Verdana" panose="020B0604030504040204" pitchFamily="34" charset="0"/>
              </a:rPr>
              <a:t>certified sites worldwide </a:t>
            </a:r>
            <a:r>
              <a:rPr lang="en-US" sz="2000"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since 2011</a:t>
            </a:r>
            <a:endParaRPr lang="en-US" sz="2000" b="1" u="sng"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90424" y="2786058"/>
            <a:ext cx="2267838" cy="18058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756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Potential Global Impact Of Industrial And Commercial Sector ISO 50001 Adoption</a:t>
            </a:r>
            <a:endParaRPr lang="en-US" cap="none" dirty="0"/>
          </a:p>
        </p:txBody>
      </p:sp>
      <p:sp>
        <p:nvSpPr>
          <p:cNvPr id="3" name="Content Placeholder 2"/>
          <p:cNvSpPr>
            <a:spLocks noGrp="1"/>
          </p:cNvSpPr>
          <p:nvPr>
            <p:ph idx="1"/>
          </p:nvPr>
        </p:nvSpPr>
        <p:spPr>
          <a:xfrm>
            <a:off x="250767" y="1437873"/>
            <a:ext cx="8640907" cy="3505200"/>
          </a:xfrm>
        </p:spPr>
        <p:txBody>
          <a:bodyPr>
            <a:normAutofit/>
          </a:bodyPr>
          <a:lstStyle/>
          <a:p>
            <a:pPr marL="455613" lvl="1" indent="0">
              <a:buNone/>
            </a:pPr>
            <a:r>
              <a:rPr lang="en-US" sz="2400" dirty="0" smtClean="0"/>
              <a:t>By 2030 implementation </a:t>
            </a:r>
            <a:r>
              <a:rPr lang="en-US" sz="2400" dirty="0"/>
              <a:t>of ISO 50001 across the commercial and industrial sectors globally could drive </a:t>
            </a:r>
            <a:r>
              <a:rPr lang="en-US" sz="2400" dirty="0" smtClean="0"/>
              <a:t>cumulative savings approximately of: </a:t>
            </a:r>
          </a:p>
          <a:p>
            <a:pPr lvl="1" indent="-342900"/>
            <a:r>
              <a:rPr lang="en-US" sz="2400" dirty="0"/>
              <a:t>93 EJ </a:t>
            </a:r>
            <a:r>
              <a:rPr lang="en-US" sz="2400" dirty="0" smtClean="0"/>
              <a:t>of primary energy, </a:t>
            </a:r>
          </a:p>
          <a:p>
            <a:pPr lvl="1" indent="-342900"/>
            <a:r>
              <a:rPr lang="en-US" sz="2400" dirty="0" smtClean="0"/>
              <a:t>$</a:t>
            </a:r>
            <a:r>
              <a:rPr lang="en-US" sz="2400" dirty="0"/>
              <a:t>600 billion in energy </a:t>
            </a:r>
            <a:r>
              <a:rPr lang="en-US" sz="2400" dirty="0" smtClean="0"/>
              <a:t>costs, and </a:t>
            </a:r>
          </a:p>
          <a:p>
            <a:pPr lvl="1" indent="-342900"/>
            <a:r>
              <a:rPr lang="en-US" sz="2400" dirty="0" smtClean="0"/>
              <a:t>6,500 </a:t>
            </a:r>
            <a:r>
              <a:rPr lang="en-US" sz="2400" dirty="0"/>
              <a:t>Mt of </a:t>
            </a:r>
            <a:r>
              <a:rPr lang="en-US" sz="2400" dirty="0" smtClean="0"/>
              <a:t>avoided CO</a:t>
            </a:r>
            <a:r>
              <a:rPr lang="en-US" sz="2400" baseline="-25000" dirty="0" smtClean="0"/>
              <a:t>2</a:t>
            </a:r>
            <a:r>
              <a:rPr lang="en-US" sz="2400" dirty="0" smtClean="0"/>
              <a:t> </a:t>
            </a:r>
            <a:r>
              <a:rPr lang="en-US" sz="2400" dirty="0"/>
              <a:t>emissions. </a:t>
            </a:r>
          </a:p>
          <a:p>
            <a:pPr marL="455613" lvl="1" indent="0">
              <a:buNone/>
            </a:pPr>
            <a:r>
              <a:rPr lang="en-US" sz="2400" dirty="0" smtClean="0"/>
              <a:t>The </a:t>
            </a:r>
            <a:r>
              <a:rPr lang="en-US" sz="2400" dirty="0"/>
              <a:t>projected annual emissions savings in 2030 are equivalent to removing 215 million passenger vehicles from the road</a:t>
            </a:r>
            <a:r>
              <a:rPr lang="en-US" sz="2400" dirty="0" smtClean="0"/>
              <a:t>.</a:t>
            </a:r>
            <a:endParaRPr lang="en-US" sz="2400" dirty="0"/>
          </a:p>
          <a:p>
            <a:pPr marL="0" lvl="0" indent="0" algn="r">
              <a:spcBef>
                <a:spcPts val="0"/>
              </a:spcBef>
              <a:buNone/>
            </a:pPr>
            <a:r>
              <a:rPr lang="en-US" sz="1100" dirty="0" smtClean="0">
                <a:solidFill>
                  <a:prstClr val="white">
                    <a:lumMod val="50000"/>
                  </a:prstClr>
                </a:solidFill>
                <a:ea typeface="+mn-ea"/>
                <a:cs typeface="+mn-cs"/>
              </a:rPr>
              <a:t>Source: Energy Management Working Group, Global ISO 50001 Impact Estimate,  IET Tool, 2016, </a:t>
            </a:r>
            <a:endParaRPr lang="en-US" sz="1100" dirty="0">
              <a:solidFill>
                <a:prstClr val="white">
                  <a:lumMod val="50000"/>
                </a:prstClr>
              </a:solidFill>
              <a:ea typeface="+mn-ea"/>
              <a:cs typeface="+mn-cs"/>
            </a:endParaRPr>
          </a:p>
          <a:p>
            <a:pPr marL="0" indent="0">
              <a:buNone/>
            </a:pPr>
            <a:endParaRPr lang="en-US" sz="2400" dirty="0"/>
          </a:p>
        </p:txBody>
      </p:sp>
    </p:spTree>
    <p:extLst>
      <p:ext uri="{BB962C8B-B14F-4D97-AF65-F5344CB8AC3E}">
        <p14:creationId xmlns:p14="http://schemas.microsoft.com/office/powerpoint/2010/main" val="1672406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cap="none" dirty="0" smtClean="0"/>
              <a:t>Leading Organizations Are Using ISO 50001    To Achieve Energy, GHG Emissions Goals</a:t>
            </a:r>
            <a:endParaRPr lang="en-US" sz="2400" cap="none" dirty="0"/>
          </a:p>
        </p:txBody>
      </p:sp>
      <p:grpSp>
        <p:nvGrpSpPr>
          <p:cNvPr id="9" name="Group 8"/>
          <p:cNvGrpSpPr/>
          <p:nvPr/>
        </p:nvGrpSpPr>
        <p:grpSpPr>
          <a:xfrm>
            <a:off x="131626" y="1717495"/>
            <a:ext cx="3580948" cy="3833962"/>
            <a:chOff x="3918246" y="1113672"/>
            <a:chExt cx="5073069" cy="5290400"/>
          </a:xfrm>
        </p:grpSpPr>
        <p:pic>
          <p:nvPicPr>
            <p:cNvPr id="10" name="Picture 5" descr="3M"/>
            <p:cNvPicPr>
              <a:picLocks noChangeAspect="1" noChangeArrowheads="1"/>
            </p:cNvPicPr>
            <p:nvPr/>
          </p:nvPicPr>
          <p:blipFill>
            <a:blip r:embed="rId3" cstate="print"/>
            <a:srcRect/>
            <a:stretch>
              <a:fillRect/>
            </a:stretch>
          </p:blipFill>
          <p:spPr bwMode="auto">
            <a:xfrm>
              <a:off x="4203700" y="1282115"/>
              <a:ext cx="1155700" cy="723786"/>
            </a:xfrm>
            <a:prstGeom prst="rect">
              <a:avLst/>
            </a:prstGeom>
            <a:noFill/>
            <a:ln w="9525">
              <a:noFill/>
              <a:miter lim="800000"/>
              <a:headEnd/>
              <a:tailEnd/>
            </a:ln>
          </p:spPr>
        </p:pic>
        <p:pic>
          <p:nvPicPr>
            <p:cNvPr id="11" name="Picture 20" descr="gd_notagline.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378704" y="6105622"/>
              <a:ext cx="4548841" cy="298450"/>
            </a:xfrm>
            <a:prstGeom prst="rect">
              <a:avLst/>
            </a:prstGeom>
            <a:noFill/>
            <a:ln w="9525">
              <a:noFill/>
              <a:miter lim="800000"/>
              <a:headEnd/>
              <a:tailEnd/>
            </a:ln>
          </p:spPr>
        </p:pic>
        <p:pic>
          <p:nvPicPr>
            <p:cNvPr id="12" name="Picture 21" descr="Nissan-logo.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96100" y="3689410"/>
              <a:ext cx="2031445" cy="293688"/>
            </a:xfrm>
            <a:prstGeom prst="rect">
              <a:avLst/>
            </a:prstGeom>
            <a:noFill/>
            <a:ln w="9525">
              <a:noFill/>
              <a:miter lim="800000"/>
              <a:headEnd/>
              <a:tailEnd/>
            </a:ln>
          </p:spPr>
        </p:pic>
        <p:pic>
          <p:nvPicPr>
            <p:cNvPr id="13" name="Picture 23" descr="58_1_5.jpg"/>
            <p:cNvPicPr>
              <a:picLocks noChangeAspect="1"/>
            </p:cNvPicPr>
            <p:nvPr/>
          </p:nvPicPr>
          <p:blipFill>
            <a:blip r:embed="rId6" cstate="print"/>
            <a:srcRect l="17516" t="12328" r="18269" b="11006"/>
            <a:stretch>
              <a:fillRect/>
            </a:stretch>
          </p:blipFill>
          <p:spPr bwMode="auto">
            <a:xfrm>
              <a:off x="4123140" y="3216550"/>
              <a:ext cx="945720" cy="945720"/>
            </a:xfrm>
            <a:prstGeom prst="rect">
              <a:avLst/>
            </a:prstGeom>
            <a:noFill/>
            <a:ln w="9525">
              <a:noFill/>
              <a:miter lim="800000"/>
              <a:headEnd/>
              <a:tailEnd/>
            </a:ln>
          </p:spPr>
        </p:pic>
        <p:pic>
          <p:nvPicPr>
            <p:cNvPr id="14" name="Picture 24" descr="header-logo.gif"/>
            <p:cNvPicPr>
              <a:picLocks noChangeAspect="1"/>
            </p:cNvPicPr>
            <p:nvPr/>
          </p:nvPicPr>
          <p:blipFill>
            <a:blip r:embed="rId7" cstate="print"/>
            <a:srcRect/>
            <a:stretch>
              <a:fillRect/>
            </a:stretch>
          </p:blipFill>
          <p:spPr bwMode="auto">
            <a:xfrm>
              <a:off x="6414678" y="2107276"/>
              <a:ext cx="1752600" cy="518021"/>
            </a:xfrm>
            <a:prstGeom prst="rect">
              <a:avLst/>
            </a:prstGeom>
            <a:noFill/>
            <a:ln w="9525">
              <a:noFill/>
              <a:miter lim="800000"/>
              <a:headEnd/>
              <a:tailEnd/>
            </a:ln>
          </p:spPr>
        </p:pic>
        <p:pic>
          <p:nvPicPr>
            <p:cNvPr id="15" name="Picture 25" descr="tccc_spencerian_script_2011.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5759450" y="2812126"/>
              <a:ext cx="3063057" cy="434975"/>
            </a:xfrm>
            <a:prstGeom prst="rect">
              <a:avLst/>
            </a:prstGeom>
            <a:noFill/>
            <a:ln w="9525">
              <a:noFill/>
              <a:miter lim="800000"/>
              <a:headEnd/>
              <a:tailEnd/>
            </a:ln>
          </p:spPr>
        </p:pic>
        <p:pic>
          <p:nvPicPr>
            <p:cNvPr id="16" name="Picture 27" descr="Cummins Logo.fwedited.png"/>
            <p:cNvPicPr>
              <a:picLocks noChangeAspect="1"/>
            </p:cNvPicPr>
            <p:nvPr/>
          </p:nvPicPr>
          <p:blipFill>
            <a:blip r:embed="rId9" cstate="print"/>
            <a:srcRect/>
            <a:stretch>
              <a:fillRect/>
            </a:stretch>
          </p:blipFill>
          <p:spPr bwMode="auto">
            <a:xfrm>
              <a:off x="5743025" y="4215990"/>
              <a:ext cx="819150" cy="756576"/>
            </a:xfrm>
            <a:prstGeom prst="rect">
              <a:avLst/>
            </a:prstGeom>
            <a:noFill/>
            <a:ln w="9525">
              <a:noFill/>
              <a:miter lim="800000"/>
              <a:headEnd/>
              <a:tailEnd/>
            </a:ln>
          </p:spPr>
        </p:pic>
        <p:pic>
          <p:nvPicPr>
            <p:cNvPr id="17" name="Picture 2" descr="http://multiscope1.com.previewdns.com/wordpress/wp-content/uploads/2013/07/logo_curtisswright.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939960" y="4287745"/>
              <a:ext cx="1572572" cy="6604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Medimmune">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7290978" y="1365505"/>
              <a:ext cx="1700337" cy="5570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and O'Lakes">
              <a:hlinkClick r:id="rId13"/>
            </p:cNvPr>
            <p:cNvPicPr>
              <a:picLocks noChangeAspect="1" noChangeArrowheads="1"/>
            </p:cNvPicPr>
            <p:nvPr/>
          </p:nvPicPr>
          <p:blipFill>
            <a:blip r:embed="rId14">
              <a:extLst>
                <a:ext uri="{28A0092B-C50C-407E-A947-70E740481C1C}">
                  <a14:useLocalDpi xmlns:a14="http://schemas.microsoft.com/office/drawing/2010/main"/>
                </a:ext>
              </a:extLst>
            </a:blip>
            <a:stretch>
              <a:fillRect/>
            </a:stretch>
          </p:blipFill>
          <p:spPr bwMode="auto">
            <a:xfrm>
              <a:off x="5609040" y="1113672"/>
              <a:ext cx="1381003" cy="7556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3140" y="2047755"/>
              <a:ext cx="1485900" cy="771525"/>
            </a:xfrm>
            <a:prstGeom prst="rect">
              <a:avLst/>
            </a:prstGeom>
          </p:spPr>
        </p:pic>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59400" y="3405403"/>
              <a:ext cx="1219200" cy="476250"/>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18246" y="5252100"/>
              <a:ext cx="1311824" cy="549647"/>
            </a:xfrm>
            <a:prstGeom prst="rect">
              <a:avLst/>
            </a:prstGeom>
          </p:spPr>
        </p:pic>
        <p:pic>
          <p:nvPicPr>
            <p:cNvPr id="24" name="Picture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71882" y="4313291"/>
              <a:ext cx="1876425" cy="561975"/>
            </a:xfrm>
            <a:prstGeom prst="rect">
              <a:avLst/>
            </a:prstGeom>
          </p:spPr>
        </p:pic>
      </p:grpSp>
      <p:pic>
        <p:nvPicPr>
          <p:cNvPr id="307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53375" y="2377591"/>
            <a:ext cx="12573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27193" y="3225024"/>
            <a:ext cx="1506807" cy="43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3886200"/>
            <a:ext cx="1430862" cy="4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80583" y="4431470"/>
            <a:ext cx="1244778" cy="44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4141" y="4478272"/>
            <a:ext cx="1034258" cy="51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9590" y="4233147"/>
            <a:ext cx="893887" cy="77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08698" y="3729119"/>
            <a:ext cx="1411163" cy="37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02909" y="2754146"/>
            <a:ext cx="10001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52343" y="3171596"/>
            <a:ext cx="1762857" cy="32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06833" y="2543589"/>
            <a:ext cx="1588254" cy="46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44141" y="1812718"/>
            <a:ext cx="2137675" cy="64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88389" y="3564452"/>
            <a:ext cx="879811" cy="109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60588" y="4729688"/>
            <a:ext cx="14859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58509" y="3514725"/>
            <a:ext cx="8763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791200" y="2553637"/>
            <a:ext cx="1752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48400" y="1737830"/>
            <a:ext cx="9048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543800" y="1676549"/>
            <a:ext cx="1349373" cy="55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8080943" y="4957773"/>
            <a:ext cx="772310" cy="44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142214" y="5221281"/>
            <a:ext cx="2871055" cy="35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1" y="5678269"/>
            <a:ext cx="914400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solidFill>
                  <a:prstClr val="white"/>
                </a:solidFill>
              </a:rPr>
              <a:t>Early adopters are demonstrating the business value and paving the path for efficient, effective implementation. </a:t>
            </a:r>
            <a:endParaRPr lang="en-US" dirty="0">
              <a:solidFill>
                <a:prstClr val="white"/>
              </a:solidFill>
            </a:endParaRPr>
          </a:p>
        </p:txBody>
      </p:sp>
      <p:pic>
        <p:nvPicPr>
          <p:cNvPr id="1026" name="Picture 2" descr="http://r1.myprintresource.com/files/base/image/CGN/2014/03/16x9/1280x720/catalyst-paper-logo_11356455.jp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93007" y="4533185"/>
            <a:ext cx="1704696" cy="7491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9"/>
          <a:stretch>
            <a:fillRect/>
          </a:stretch>
        </p:blipFill>
        <p:spPr>
          <a:xfrm>
            <a:off x="2797702" y="4491289"/>
            <a:ext cx="1011041" cy="696355"/>
          </a:xfrm>
          <a:prstGeom prst="rect">
            <a:avLst/>
          </a:prstGeom>
        </p:spPr>
      </p:pic>
    </p:spTree>
    <p:extLst>
      <p:ext uri="{BB962C8B-B14F-4D97-AF65-F5344CB8AC3E}">
        <p14:creationId xmlns:p14="http://schemas.microsoft.com/office/powerpoint/2010/main" val="1265872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EMWG Template 9-2015 re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EMWG Template 10-2015</Template>
  <TotalTime>1762</TotalTime>
  <Words>1145</Words>
  <Application>Microsoft Office PowerPoint</Application>
  <PresentationFormat>On-screen Show (4:3)</PresentationFormat>
  <Paragraphs>138</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Symbol</vt:lpstr>
      <vt:lpstr>Tahoma</vt:lpstr>
      <vt:lpstr>Verdana</vt:lpstr>
      <vt:lpstr>Wingdings</vt:lpstr>
      <vt:lpstr>EMWG Template 9-2015 rev</vt:lpstr>
      <vt:lpstr>PowerPoint Presentation</vt:lpstr>
      <vt:lpstr>Agenda</vt:lpstr>
      <vt:lpstr>Energy Efficiency: Key to the Paris Agreement </vt:lpstr>
      <vt:lpstr>Despite Significant Benefits…Lots of Untapped Potential</vt:lpstr>
      <vt:lpstr>PowerPoint Presentation</vt:lpstr>
      <vt:lpstr>A More Comprehensive Approach To Energy Efficiency Is Needed</vt:lpstr>
      <vt:lpstr>ISO 50001 - A Key Strategy For Fighting Climate Change</vt:lpstr>
      <vt:lpstr>Potential Global Impact Of Industrial And Commercial Sector ISO 50001 Adoption</vt:lpstr>
      <vt:lpstr>Leading Organizations Are Using ISO 50001    To Achieve Energy, GHG Emissions Goals</vt:lpstr>
      <vt:lpstr>PowerPoint Presentation</vt:lpstr>
      <vt:lpstr>Energy Management Working Group (EMWG)</vt:lpstr>
      <vt:lpstr>PowerPoint Presentation</vt:lpstr>
      <vt:lpstr>PowerPoint Presentation</vt:lpstr>
      <vt:lpstr>North American Energy Management Pilot Program</vt:lpstr>
      <vt:lpstr>PowerPoint Presentation</vt:lpstr>
      <vt:lpstr>June 2016 High-Level ISO 50001 announcements </vt:lpstr>
      <vt:lpstr>North America – areas of Technical cooperation  </vt:lpstr>
      <vt:lpstr>Wrapping 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dc:creator>
  <cp:lastModifiedBy>Graziella</cp:lastModifiedBy>
  <cp:revision>101</cp:revision>
  <dcterms:created xsi:type="dcterms:W3CDTF">2016-09-05T22:08:38Z</dcterms:created>
  <dcterms:modified xsi:type="dcterms:W3CDTF">2016-11-07T12:54:40Z</dcterms:modified>
</cp:coreProperties>
</file>