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8" r:id="rId3"/>
    <p:sldId id="281" r:id="rId4"/>
    <p:sldId id="285" r:id="rId5"/>
    <p:sldId id="286" r:id="rId6"/>
    <p:sldId id="288" r:id="rId7"/>
    <p:sldId id="283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7" r:id="rId21"/>
    <p:sldId id="306" r:id="rId22"/>
    <p:sldId id="290" r:id="rId23"/>
    <p:sldId id="309" r:id="rId24"/>
    <p:sldId id="310" r:id="rId25"/>
  </p:sldIdLst>
  <p:sldSz cx="10058400" cy="77724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4246" autoAdjust="0"/>
  </p:normalViewPr>
  <p:slideViewPr>
    <p:cSldViewPr>
      <p:cViewPr>
        <p:scale>
          <a:sx n="100" d="100"/>
          <a:sy n="100" d="100"/>
        </p:scale>
        <p:origin x="-1584" y="-12"/>
      </p:cViewPr>
      <p:guideLst>
        <p:guide orient="horz" pos="288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notesViewPr>
    <p:cSldViewPr showGuides="1">
      <p:cViewPr varScale="1">
        <p:scale>
          <a:sx n="85" d="100"/>
          <a:sy n="85" d="100"/>
        </p:scale>
        <p:origin x="-84" y="-45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2\sem\SEM%20Unit\ART14-15\Projects\SEM%20Analytics\Timeliness-Accountability\122%20LA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2\sem\SEM%20Unit\ART14-15\Projects\SEM%20Analytics\Timeliness-Accountability\122%20LATE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2\sem\SEM%20Unit\ART14-15\Projects\SEM%20Analytics\Timeliness-Accountability\122%20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2"/>
          <c:order val="0"/>
          <c:tx>
            <c:strRef>
              <c:f>ByCountry!$A$32:$A$35</c:f>
              <c:strCache>
                <c:ptCount val="1"/>
                <c:pt idx="0">
                  <c:v>Mexico Canada United States US/Canada</c:v>
                </c:pt>
              </c:strCache>
            </c:strRef>
          </c:tx>
          <c:dLbls>
            <c:dLbl>
              <c:idx val="0"/>
              <c:layout>
                <c:manualLayout>
                  <c:x val="-0.14819717847769029"/>
                  <c:y val="9.09047827354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7169728783902"/>
                  <c:y val="-6.325495771361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393153980752407E-2"/>
                  <c:y val="0.16596310877806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78630679186491E-3"/>
                  <c:y val="-8.1055390490590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ByCountry!$A$32:$A$35</c:f>
              <c:strCache>
                <c:ptCount val="4"/>
                <c:pt idx="0">
                  <c:v>Mexico</c:v>
                </c:pt>
                <c:pt idx="1">
                  <c:v>Canada</c:v>
                </c:pt>
                <c:pt idx="2">
                  <c:v>United States</c:v>
                </c:pt>
                <c:pt idx="3">
                  <c:v>US/Canada</c:v>
                </c:pt>
              </c:strCache>
            </c:strRef>
          </c:cat>
          <c:val>
            <c:numRef>
              <c:f>ByCountry!$C$32:$C$35</c:f>
              <c:numCache>
                <c:formatCode>General</c:formatCode>
                <c:ptCount val="4"/>
                <c:pt idx="0">
                  <c:v>51</c:v>
                </c:pt>
                <c:pt idx="1">
                  <c:v>32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8511174937205921"/>
          <c:y val="0.10842850432612268"/>
          <c:w val="0.28305484549305771"/>
          <c:h val="0.7680200449705523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 smtClean="0"/>
              <a:t>Número</a:t>
            </a:r>
            <a:r>
              <a:rPr lang="en-US" sz="2200" dirty="0" smtClean="0"/>
              <a:t> de </a:t>
            </a:r>
            <a:r>
              <a:rPr lang="en-US" sz="2200" dirty="0" err="1" smtClean="0"/>
              <a:t>peticiones</a:t>
            </a:r>
            <a:r>
              <a:rPr lang="en-US" sz="2200" baseline="0" dirty="0" smtClean="0"/>
              <a:t> 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2014-2019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Number of submissions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'Odds to FR'!$A$24:$A$29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'Odds to FR'!$B$24:$B$29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31712"/>
        <c:axId val="68533248"/>
      </c:barChart>
      <c:catAx>
        <c:axId val="685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533248"/>
        <c:crosses val="autoZero"/>
        <c:auto val="1"/>
        <c:lblAlgn val="ctr"/>
        <c:lblOffset val="100"/>
        <c:noMultiLvlLbl val="0"/>
      </c:catAx>
      <c:valAx>
        <c:axId val="6853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3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07673305542691"/>
          <c:y val="8.779103245710509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Fase de terminación del proceso</c:v>
          </c:tx>
          <c:dLbls>
            <c:dLbl>
              <c:idx val="0"/>
              <c:layout>
                <c:manualLayout>
                  <c:x val="-9.9852941176470589E-2"/>
                  <c:y val="8.946850940274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246641963872162E-2"/>
                  <c:y val="-0.17944187484777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72181050898049"/>
                  <c:y val="4.69974660420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'Odds to FR'!$B$129:$B$131</c:f>
              <c:strCache>
                <c:ptCount val="3"/>
                <c:pt idx="0">
                  <c:v>Terminadas en la etapa inicial</c:v>
                </c:pt>
                <c:pt idx="1">
                  <c:v>Terminadas luego de la respuesta de Parte</c:v>
                </c:pt>
                <c:pt idx="2">
                  <c:v>Recomendadas para EH</c:v>
                </c:pt>
              </c:strCache>
            </c:strRef>
          </c:cat>
          <c:val>
            <c:numRef>
              <c:f>'Odds to FR'!$A$129:$A$131</c:f>
              <c:numCache>
                <c:formatCode>General</c:formatCode>
                <c:ptCount val="3"/>
                <c:pt idx="0">
                  <c:v>33</c:v>
                </c:pt>
                <c:pt idx="1">
                  <c:v>20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63483608666567"/>
          <c:y val="0.34924401782457509"/>
          <c:w val="0.39756124234470691"/>
          <c:h val="0.39215632057413952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D8FD883B-C9F1-49D4-8D5C-297C3CDC934A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162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07" y="6658162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AA16A732-081B-4948-8803-40EA21D4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0628" y="222068"/>
            <a:ext cx="1254034" cy="732826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23359" y="561702"/>
            <a:ext cx="1018902" cy="120178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25143" y="574765"/>
            <a:ext cx="483325" cy="69233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73736" y="222068"/>
            <a:ext cx="1240971" cy="732826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30587" y="2457381"/>
            <a:ext cx="6197224" cy="223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02507" y="5256193"/>
            <a:ext cx="5653384" cy="1680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1376" y="370658"/>
            <a:ext cx="3640454" cy="499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3434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0283" y="2131423"/>
            <a:ext cx="6917832" cy="397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52400"/>
            <a:ext cx="10230013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600200" cy="1600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153400" y="11430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0" y="1981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" y="990600"/>
            <a:ext cx="28194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25 a</a:t>
            </a:r>
            <a:r>
              <a:rPr lang="es-MX" dirty="0" err="1" smtClean="0">
                <a:latin typeface="Arial Black" panose="020B0A04020102020204" pitchFamily="34" charset="0"/>
              </a:rPr>
              <a:t>ños</a:t>
            </a:r>
            <a:r>
              <a:rPr lang="es-MX" dirty="0" smtClean="0">
                <a:latin typeface="Arial Black" panose="020B0A04020102020204" pitchFamily="34" charset="0"/>
              </a:rPr>
              <a:t> del mecanismo de peticiones (SEM)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2514600"/>
            <a:ext cx="1230924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</a:rPr>
              <a:t>El Proceso</a:t>
            </a:r>
          </a:p>
          <a:p>
            <a:r>
              <a:rPr lang="es-MX" sz="1500" b="1" dirty="0" smtClean="0">
                <a:solidFill>
                  <a:schemeClr val="bg2">
                    <a:lumMod val="25000"/>
                  </a:schemeClr>
                </a:solidFill>
              </a:rPr>
              <a:t>SEM</a:t>
            </a:r>
            <a:endParaRPr lang="en-US" sz="1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1885652"/>
            <a:ext cx="1271955" cy="12385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</a:rPr>
              <a:t>Estadísticas</a:t>
            </a: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1266825"/>
            <a:ext cx="1271955" cy="123765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</a:rPr>
              <a:t>Impacto del SEM</a:t>
            </a: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419225"/>
            <a:ext cx="1271955" cy="1237655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100" b="1" dirty="0" smtClean="0">
                <a:solidFill>
                  <a:schemeClr val="bg2">
                    <a:lumMod val="25000"/>
                  </a:schemeClr>
                </a:solidFill>
              </a:rPr>
              <a:t>Peticiones en curso</a:t>
            </a: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4200" y="2793524"/>
            <a:ext cx="1524000" cy="148290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</a:rPr>
              <a:t>Hacia el TMEC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396058"/>
              </p:ext>
            </p:extLst>
          </p:nvPr>
        </p:nvGraphicFramePr>
        <p:xfrm>
          <a:off x="762000" y="533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48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8"/>
          <p:cNvSpPr txBox="1">
            <a:spLocks noGrp="1"/>
          </p:cNvSpPr>
          <p:nvPr>
            <p:ph type="title"/>
          </p:nvPr>
        </p:nvSpPr>
        <p:spPr>
          <a:xfrm>
            <a:off x="2902709" y="435973"/>
            <a:ext cx="483044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="1" spc="-90" dirty="0">
                <a:solidFill>
                  <a:srgbClr val="3F3B41"/>
                </a:solidFill>
                <a:latin typeface="Arial"/>
                <a:cs typeface="Arial"/>
              </a:rPr>
              <a:t>Origen </a:t>
            </a:r>
            <a:r>
              <a:rPr sz="3150" b="1" spc="35" dirty="0">
                <a:solidFill>
                  <a:srgbClr val="3F3B41"/>
                </a:solidFill>
                <a:latin typeface="Arial"/>
                <a:cs typeface="Arial"/>
              </a:rPr>
              <a:t>de</a:t>
            </a:r>
            <a:r>
              <a:rPr sz="3150" b="1" spc="-560" dirty="0">
                <a:solidFill>
                  <a:srgbClr val="3F3B41"/>
                </a:solidFill>
                <a:latin typeface="Arial"/>
                <a:cs typeface="Arial"/>
              </a:rPr>
              <a:t> </a:t>
            </a:r>
            <a:r>
              <a:rPr sz="3150" b="1" spc="-95" dirty="0">
                <a:solidFill>
                  <a:srgbClr val="3F3B41"/>
                </a:solidFill>
                <a:latin typeface="Arial"/>
                <a:cs typeface="Arial"/>
              </a:rPr>
              <a:t>los </a:t>
            </a:r>
            <a:r>
              <a:rPr sz="3150" b="1" spc="-110" dirty="0">
                <a:solidFill>
                  <a:srgbClr val="3F3B41"/>
                </a:solidFill>
                <a:latin typeface="Arial"/>
                <a:cs typeface="Arial"/>
              </a:rPr>
              <a:t>peticionarios</a:t>
            </a:r>
            <a:endParaRPr sz="315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840" y="1175266"/>
            <a:ext cx="7299960" cy="6119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6" y="990600"/>
            <a:ext cx="624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peticionarios por Estado, Provincia y Territorio (2019)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2588568"/>
            <a:ext cx="158496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Peticionarios por País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3655368"/>
            <a:ext cx="1676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Peticionarios por región (top 5)</a:t>
            </a:r>
            <a:endParaRPr lang="en-US" sz="9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32560" y="6009332"/>
            <a:ext cx="146304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Número de peticionarios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6934200"/>
            <a:ext cx="1905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No hay peticionarios en esa región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595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/>
          <p:nvPr/>
        </p:nvSpPr>
        <p:spPr>
          <a:xfrm>
            <a:off x="1527559" y="960664"/>
            <a:ext cx="6673215" cy="620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indent="6985">
              <a:lnSpc>
                <a:spcPct val="100000"/>
              </a:lnSpc>
            </a:pPr>
            <a:r>
              <a:rPr sz="2400" b="1" spc="15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</a:t>
            </a:r>
            <a:r>
              <a:rPr lang="es-MX" sz="2400" b="1" spc="15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spc="1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2400" b="1" spc="11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sz="2400" b="1" spc="1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9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2400" b="1" spc="9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2400" b="1" spc="9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b="1" spc="-37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spc="-37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frecuentemente</a:t>
            </a:r>
            <a:r>
              <a:rPr lang="es-MX" sz="2400" b="1" spc="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citada</a:t>
            </a:r>
            <a:endParaRPr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">
              <a:lnSpc>
                <a:spcPct val="100000"/>
              </a:lnSpc>
            </a:pPr>
            <a:r>
              <a:rPr sz="2200" b="1" spc="-9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Mexico: </a:t>
            </a:r>
            <a:r>
              <a:rPr sz="215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15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15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EEPA </a:t>
            </a:r>
            <a:r>
              <a:rPr sz="215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150" spc="-15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</a:t>
            </a:r>
            <a:r>
              <a:rPr lang="es-MX" sz="2150" spc="-15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150" spc="-15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2150" spc="-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150" spc="6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sz="2150" spc="1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ambiental)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950" b="1" spc="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Canada: </a:t>
            </a:r>
            <a:r>
              <a:rPr sz="2300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sz="2300" spc="-1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300" spc="-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7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34" marR="736600" indent="-1905">
              <a:lnSpc>
                <a:spcPct val="109600"/>
              </a:lnSpc>
            </a:pPr>
            <a:r>
              <a:rPr sz="2150" b="1" spc="-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</a:t>
            </a:r>
            <a:r>
              <a:rPr sz="2150" b="1" spc="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Unidos:</a:t>
            </a:r>
            <a:r>
              <a:rPr sz="2150" b="1" spc="-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sz="2150" spc="-15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150" spc="-2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4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sz="2150" spc="-1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Limpia,</a:t>
            </a:r>
            <a:r>
              <a:rPr sz="2150" spc="-9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sz="2150" spc="-1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150" spc="-2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 </a:t>
            </a:r>
            <a:r>
              <a:rPr sz="2150" spc="5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Limpio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" marR="5080" indent="-9525">
              <a:lnSpc>
                <a:spcPct val="107000"/>
              </a:lnSpc>
            </a:pPr>
            <a:r>
              <a:rPr sz="2150" b="1" spc="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sz="2150" b="1" spc="-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150" spc="-2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sz="2150" spc="-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3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5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EUA,</a:t>
            </a:r>
            <a:r>
              <a:rPr sz="2150" spc="-14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6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150" spc="26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</a:t>
            </a:r>
            <a:r>
              <a:rPr lang="es-MX" sz="2150" spc="-1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150" spc="-1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50" spc="-8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6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sz="2150" spc="-1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150" spc="-12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4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 </a:t>
            </a:r>
            <a:r>
              <a:rPr sz="2150" spc="1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</a:t>
            </a:r>
            <a:r>
              <a:rPr sz="2150" spc="-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esferas </a:t>
            </a:r>
            <a:r>
              <a:rPr sz="2150" spc="4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150" spc="4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</a:t>
            </a:r>
            <a:r>
              <a:rPr sz="2150" spc="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(municipal, </a:t>
            </a:r>
            <a:r>
              <a:rPr sz="2150" spc="1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estatal, </a:t>
            </a:r>
            <a:r>
              <a:rPr sz="2150" spc="-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federal)  </a:t>
            </a:r>
            <a:r>
              <a:rPr sz="2150" spc="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</a:t>
            </a:r>
            <a:r>
              <a:rPr sz="2150" spc="-2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9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  <a:r>
              <a:rPr sz="2150" spc="-10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tal.</a:t>
            </a:r>
            <a:r>
              <a:rPr sz="2150" spc="-19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150" spc="-2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5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Canada,</a:t>
            </a:r>
            <a:r>
              <a:rPr sz="2150" spc="-11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r>
              <a:rPr sz="2150" spc="-14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6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150" spc="-19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</a:t>
            </a:r>
            <a:r>
              <a:rPr lang="es-MX" sz="2150" spc="-1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150" spc="-1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50" spc="4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3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 </a:t>
            </a:r>
            <a:r>
              <a:rPr sz="2250" spc="1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150" spc="6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150" spc="-1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</a:t>
            </a:r>
            <a:r>
              <a:rPr lang="es-MX" sz="2150" spc="-10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150" spc="-1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2150" spc="35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</a:t>
            </a:r>
            <a:r>
              <a:rPr lang="es-MX" sz="2150" spc="35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7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150" spc="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Alberta, </a:t>
            </a:r>
            <a:r>
              <a:rPr sz="2150" spc="3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Manitoba, </a:t>
            </a:r>
            <a:r>
              <a:rPr sz="2250" spc="1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sz="2150" spc="-5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Quebec.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">
              <a:lnSpc>
                <a:spcPct val="100000"/>
              </a:lnSpc>
            </a:pPr>
            <a:r>
              <a:rPr sz="2200" b="1" i="1" spc="-22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TMEC: </a:t>
            </a:r>
            <a:r>
              <a:rPr sz="2200" i="1" spc="-7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sz="2200" i="1" spc="-75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legislaci</a:t>
            </a:r>
            <a:r>
              <a:rPr lang="es-MX" sz="2200" i="1" spc="-75" dirty="0" err="1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200" i="1" spc="-75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200" i="1" spc="195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i="1" spc="-5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5"/>
          <p:cNvSpPr txBox="1">
            <a:spLocks noGrp="1"/>
          </p:cNvSpPr>
          <p:nvPr>
            <p:ph type="title"/>
          </p:nvPr>
        </p:nvSpPr>
        <p:spPr>
          <a:xfrm>
            <a:off x="3720084" y="301897"/>
            <a:ext cx="337947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7405" algn="l"/>
              </a:tabLst>
            </a:pPr>
            <a:r>
              <a:rPr sz="4000" b="1" spc="-114" dirty="0">
                <a:solidFill>
                  <a:srgbClr val="333333"/>
                </a:solidFill>
                <a:latin typeface="Arial"/>
                <a:cs typeface="Arial"/>
              </a:rPr>
              <a:t>96	</a:t>
            </a:r>
            <a:r>
              <a:rPr sz="4000" b="1" spc="-5" dirty="0">
                <a:solidFill>
                  <a:srgbClr val="333333"/>
                </a:solidFill>
                <a:latin typeface="Arial"/>
                <a:cs typeface="Arial"/>
              </a:rPr>
              <a:t>Peticiones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114463" y="5406651"/>
            <a:ext cx="6475730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 marR="5080" indent="-196850">
              <a:lnSpc>
                <a:spcPct val="110400"/>
              </a:lnSpc>
              <a:buChar char="•"/>
              <a:tabLst>
                <a:tab pos="222250" algn="l"/>
                <a:tab pos="1370330" algn="l"/>
              </a:tabLst>
            </a:pPr>
            <a:r>
              <a:rPr sz="2250" spc="-5" dirty="0">
                <a:solidFill>
                  <a:srgbClr val="333333"/>
                </a:solidFill>
                <a:latin typeface="Arial"/>
                <a:cs typeface="Arial"/>
              </a:rPr>
              <a:t>24</a:t>
            </a:r>
            <a:r>
              <a:rPr sz="2250" spc="-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333333"/>
                </a:solidFill>
                <a:latin typeface="Arial"/>
                <a:cs typeface="Arial"/>
              </a:rPr>
              <a:t>expedientes</a:t>
            </a:r>
            <a:r>
              <a:rPr sz="21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105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2150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30" dirty="0">
                <a:solidFill>
                  <a:srgbClr val="333333"/>
                </a:solidFill>
                <a:latin typeface="Arial"/>
                <a:cs typeface="Arial"/>
              </a:rPr>
              <a:t>hechos</a:t>
            </a:r>
            <a:r>
              <a:rPr sz="215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-70" dirty="0">
                <a:solidFill>
                  <a:srgbClr val="333333"/>
                </a:solidFill>
                <a:latin typeface="Arial"/>
                <a:cs typeface="Arial"/>
              </a:rPr>
              <a:t>(EH)</a:t>
            </a:r>
            <a:r>
              <a:rPr sz="2250" spc="-1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40" dirty="0">
                <a:solidFill>
                  <a:srgbClr val="333333"/>
                </a:solidFill>
                <a:latin typeface="Arial"/>
                <a:cs typeface="Arial"/>
              </a:rPr>
              <a:t>autorizados</a:t>
            </a:r>
            <a:r>
              <a:rPr sz="215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sz="2150" spc="-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333333"/>
                </a:solidFill>
                <a:latin typeface="Arial"/>
                <a:cs typeface="Arial"/>
              </a:rPr>
              <a:t>el  </a:t>
            </a:r>
            <a:r>
              <a:rPr sz="2150" spc="20" dirty="0">
                <a:solidFill>
                  <a:srgbClr val="333333"/>
                </a:solidFill>
                <a:latin typeface="Arial"/>
                <a:cs typeface="Arial"/>
              </a:rPr>
              <a:t>Consejo	</a:t>
            </a:r>
            <a:r>
              <a:rPr sz="2000" spc="15" dirty="0">
                <a:solidFill>
                  <a:srgbClr val="333333"/>
                </a:solidFill>
                <a:latin typeface="Arial"/>
                <a:cs typeface="Arial"/>
              </a:rPr>
              <a:t>(2 </a:t>
            </a:r>
            <a:r>
              <a:rPr sz="2150" spc="45" dirty="0">
                <a:solidFill>
                  <a:srgbClr val="333333"/>
                </a:solidFill>
                <a:latin typeface="Arial"/>
                <a:cs typeface="Arial"/>
              </a:rPr>
              <a:t>peticiones</a:t>
            </a:r>
            <a:r>
              <a:rPr sz="215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10" dirty="0">
                <a:solidFill>
                  <a:srgbClr val="333333"/>
                </a:solidFill>
                <a:latin typeface="Arial"/>
                <a:cs typeface="Arial"/>
              </a:rPr>
              <a:t>consolidadas)</a:t>
            </a:r>
            <a:endParaRPr sz="2150" dirty="0">
              <a:latin typeface="Arial"/>
              <a:cs typeface="Arial"/>
            </a:endParaRPr>
          </a:p>
          <a:p>
            <a:pPr marL="210185" indent="-197485">
              <a:lnSpc>
                <a:spcPct val="100000"/>
              </a:lnSpc>
              <a:spcBef>
                <a:spcPts val="250"/>
              </a:spcBef>
              <a:buChar char="•"/>
              <a:tabLst>
                <a:tab pos="210820" algn="l"/>
              </a:tabLst>
            </a:pPr>
            <a:r>
              <a:rPr sz="2250" spc="85" dirty="0">
                <a:solidFill>
                  <a:srgbClr val="333333"/>
                </a:solidFill>
                <a:latin typeface="Arial"/>
                <a:cs typeface="Arial"/>
              </a:rPr>
              <a:t>7</a:t>
            </a:r>
            <a:r>
              <a:rPr sz="2250" spc="-2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-5" dirty="0">
                <a:solidFill>
                  <a:srgbClr val="333333"/>
                </a:solidFill>
                <a:latin typeface="Arial"/>
                <a:cs typeface="Arial"/>
              </a:rPr>
              <a:t>EH</a:t>
            </a:r>
            <a:r>
              <a:rPr sz="225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2150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40" dirty="0">
                <a:solidFill>
                  <a:srgbClr val="333333"/>
                </a:solidFill>
                <a:latin typeface="Arial"/>
                <a:cs typeface="Arial"/>
              </a:rPr>
              <a:t>autorizados</a:t>
            </a:r>
            <a:r>
              <a:rPr sz="215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sz="215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215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20" dirty="0">
                <a:solidFill>
                  <a:srgbClr val="333333"/>
                </a:solidFill>
                <a:latin typeface="Arial"/>
                <a:cs typeface="Arial"/>
              </a:rPr>
              <a:t>Consejo</a:t>
            </a:r>
            <a:endParaRPr sz="2150" dirty="0">
              <a:latin typeface="Arial"/>
              <a:cs typeface="Arial"/>
            </a:endParaRPr>
          </a:p>
          <a:p>
            <a:pPr marL="217804" indent="-205104">
              <a:lnSpc>
                <a:spcPct val="100000"/>
              </a:lnSpc>
              <a:spcBef>
                <a:spcPts val="175"/>
              </a:spcBef>
              <a:buChar char="•"/>
              <a:tabLst>
                <a:tab pos="218440" algn="l"/>
              </a:tabLst>
            </a:pPr>
            <a:r>
              <a:rPr sz="2250" spc="45" dirty="0">
                <a:solidFill>
                  <a:srgbClr val="333333"/>
                </a:solidFill>
                <a:latin typeface="Arial"/>
                <a:cs typeface="Arial"/>
              </a:rPr>
              <a:t>5</a:t>
            </a:r>
            <a:r>
              <a:rPr sz="2250" spc="-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333333"/>
                </a:solidFill>
                <a:latin typeface="Arial"/>
                <a:cs typeface="Arial"/>
              </a:rPr>
              <a:t>peticiones</a:t>
            </a:r>
            <a:r>
              <a:rPr sz="215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333333"/>
                </a:solidFill>
                <a:latin typeface="Arial"/>
                <a:cs typeface="Arial"/>
              </a:rPr>
              <a:t>retiradas</a:t>
            </a:r>
            <a:r>
              <a:rPr sz="215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100" dirty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sz="215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333333"/>
                </a:solidFill>
                <a:latin typeface="Arial"/>
                <a:cs typeface="Arial"/>
              </a:rPr>
              <a:t>los</a:t>
            </a:r>
            <a:r>
              <a:rPr sz="2150" spc="-1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150" spc="45" dirty="0">
                <a:solidFill>
                  <a:srgbClr val="333333"/>
                </a:solidFill>
                <a:latin typeface="Arial"/>
                <a:cs typeface="Arial"/>
              </a:rPr>
              <a:t>peticionarios</a:t>
            </a:r>
            <a:endParaRPr sz="2150" dirty="0">
              <a:latin typeface="Arial"/>
              <a:cs typeface="Arial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134779"/>
              </p:ext>
            </p:extLst>
          </p:nvPr>
        </p:nvGraphicFramePr>
        <p:xfrm>
          <a:off x="952500" y="1066800"/>
          <a:ext cx="7772400" cy="433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1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9560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482600"/>
            <a:ext cx="7010400" cy="7010400"/>
          </a:xfrm>
          <a:prstGeom prst="ellipse">
            <a:avLst/>
          </a:prstGeom>
          <a:noFill/>
          <a:ln w="139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2"/>
          <p:cNvSpPr txBox="1">
            <a:spLocks noGrp="1"/>
          </p:cNvSpPr>
          <p:nvPr>
            <p:ph type="title"/>
          </p:nvPr>
        </p:nvSpPr>
        <p:spPr>
          <a:xfrm>
            <a:off x="1828800" y="2424461"/>
            <a:ext cx="4491990" cy="20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700" b="1" spc="-330" dirty="0" err="1" smtClean="0">
                <a:solidFill>
                  <a:srgbClr val="333333"/>
                </a:solidFill>
                <a:latin typeface="Arial"/>
                <a:cs typeface="Arial"/>
              </a:rPr>
              <a:t>Impacto</a:t>
            </a:r>
            <a:r>
              <a:rPr lang="en-US" sz="6700" b="1" spc="-330" dirty="0" smtClean="0">
                <a:solidFill>
                  <a:srgbClr val="333333"/>
                </a:solidFill>
                <a:latin typeface="Arial"/>
                <a:cs typeface="Arial"/>
              </a:rPr>
              <a:t> del SEM</a:t>
            </a:r>
            <a:endParaRPr sz="6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1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541844" y="503451"/>
            <a:ext cx="6479540" cy="104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6320" marR="5080" indent="-2294255">
              <a:lnSpc>
                <a:spcPct val="118800"/>
              </a:lnSpc>
            </a:pPr>
            <a:r>
              <a:rPr sz="2850" b="1" spc="120" dirty="0">
                <a:solidFill>
                  <a:srgbClr val="333333"/>
                </a:solidFill>
                <a:latin typeface="Arial"/>
                <a:cs typeface="Arial"/>
              </a:rPr>
              <a:t>lmpacto </a:t>
            </a:r>
            <a:r>
              <a:rPr sz="2850" b="1" spc="50" dirty="0">
                <a:solidFill>
                  <a:srgbClr val="333333"/>
                </a:solidFill>
                <a:latin typeface="Arial"/>
                <a:cs typeface="Arial"/>
              </a:rPr>
              <a:t>positivo del </a:t>
            </a:r>
            <a:r>
              <a:rPr sz="2850" b="1" spc="85" dirty="0">
                <a:solidFill>
                  <a:srgbClr val="333333"/>
                </a:solidFill>
                <a:latin typeface="Arial"/>
                <a:cs typeface="Arial"/>
              </a:rPr>
              <a:t>mecanismo</a:t>
            </a:r>
            <a:r>
              <a:rPr sz="2850" b="1" spc="-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50" b="1" spc="145" dirty="0">
                <a:solidFill>
                  <a:srgbClr val="333333"/>
                </a:solidFill>
                <a:latin typeface="Arial"/>
                <a:cs typeface="Arial"/>
              </a:rPr>
              <a:t>de  </a:t>
            </a:r>
            <a:r>
              <a:rPr sz="2850" b="1" spc="40" dirty="0">
                <a:solidFill>
                  <a:srgbClr val="333333"/>
                </a:solidFill>
                <a:latin typeface="Arial"/>
                <a:cs typeface="Arial"/>
              </a:rPr>
              <a:t>peticiones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1570283" y="2131423"/>
            <a:ext cx="6917832" cy="420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6854" indent="-197485">
              <a:buFont typeface="Arial"/>
              <a:buChar char="•"/>
              <a:tabLst>
                <a:tab pos="237490" algn="l"/>
              </a:tabLst>
            </a:pPr>
            <a:r>
              <a:rPr lang="es-ES" sz="2000" b="1" kern="0" spc="-85" dirty="0" smtClean="0">
                <a:solidFill>
                  <a:sysClr val="windowText" lastClr="000000"/>
                </a:solidFill>
              </a:rPr>
              <a:t>Cozumel</a:t>
            </a:r>
          </a:p>
          <a:p>
            <a:pPr marL="751840" lvl="1" indent="-221615">
              <a:spcBef>
                <a:spcPts val="355"/>
              </a:spcBef>
              <a:buFontTx/>
              <a:buChar char="•"/>
              <a:tabLst>
                <a:tab pos="752475" algn="l"/>
              </a:tabLst>
            </a:pPr>
            <a:r>
              <a:rPr lang="es-ES" sz="2300" kern="0" spc="55" dirty="0" smtClean="0">
                <a:solidFill>
                  <a:srgbClr val="333333"/>
                </a:solidFill>
                <a:latin typeface="Arial"/>
                <a:cs typeface="Arial"/>
              </a:rPr>
              <a:t>Primera</a:t>
            </a:r>
            <a:r>
              <a:rPr lang="es-ES" sz="2300" kern="0" spc="-1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05" dirty="0" smtClean="0">
                <a:solidFill>
                  <a:srgbClr val="333333"/>
                </a:solidFill>
                <a:latin typeface="Arial"/>
                <a:cs typeface="Arial"/>
              </a:rPr>
              <a:t>petición</a:t>
            </a:r>
            <a:r>
              <a:rPr lang="es-ES" sz="2300" kern="0" spc="-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10" dirty="0" smtClean="0">
                <a:solidFill>
                  <a:srgbClr val="333333"/>
                </a:solidFill>
                <a:latin typeface="Arial"/>
                <a:cs typeface="Arial"/>
              </a:rPr>
              <a:t>que</a:t>
            </a:r>
            <a:r>
              <a:rPr lang="es-ES" sz="2300" kern="0" spc="-11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85" dirty="0" smtClean="0">
                <a:solidFill>
                  <a:srgbClr val="333333"/>
                </a:solidFill>
                <a:latin typeface="Arial"/>
                <a:cs typeface="Arial"/>
              </a:rPr>
              <a:t>llegó</a:t>
            </a:r>
            <a:r>
              <a:rPr lang="es-ES" sz="2300" kern="0" spc="-17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25" dirty="0" smtClean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s-ES" sz="2300" kern="0" spc="-14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75" dirty="0" smtClean="0">
                <a:solidFill>
                  <a:srgbClr val="333333"/>
                </a:solidFill>
                <a:latin typeface="Arial"/>
                <a:cs typeface="Arial"/>
              </a:rPr>
              <a:t>EH.</a:t>
            </a:r>
            <a:endParaRPr lang="es-ES" sz="23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52475" lvl="1" indent="-222250">
              <a:spcBef>
                <a:spcPts val="375"/>
              </a:spcBef>
              <a:buFontTx/>
              <a:buChar char="•"/>
              <a:tabLst>
                <a:tab pos="753110" algn="l"/>
              </a:tabLst>
            </a:pPr>
            <a:r>
              <a:rPr lang="es-ES" sz="2300" kern="0" spc="65" dirty="0" smtClean="0">
                <a:solidFill>
                  <a:srgbClr val="333333"/>
                </a:solidFill>
                <a:latin typeface="Arial"/>
                <a:cs typeface="Arial"/>
              </a:rPr>
              <a:t>Llevó</a:t>
            </a:r>
            <a:r>
              <a:rPr lang="es-ES" sz="2300" kern="0" spc="-14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25" dirty="0" smtClean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s-ES" sz="2300" kern="0" spc="-26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85" dirty="0" smtClean="0">
                <a:solidFill>
                  <a:srgbClr val="333333"/>
                </a:solidFill>
                <a:latin typeface="Arial"/>
                <a:cs typeface="Arial"/>
              </a:rPr>
              <a:t>cambios</a:t>
            </a:r>
            <a:r>
              <a:rPr lang="es-ES" sz="2300" kern="0" spc="-3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85" dirty="0" smtClean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lang="es-ES" sz="2300" kern="0" spc="-9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60" dirty="0" smtClean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lang="es-ES" sz="2300" kern="0" spc="-7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05" dirty="0" smtClean="0">
                <a:solidFill>
                  <a:srgbClr val="333333"/>
                </a:solidFill>
                <a:latin typeface="Arial"/>
                <a:cs typeface="Arial"/>
              </a:rPr>
              <a:t>proyecto</a:t>
            </a:r>
            <a:r>
              <a:rPr lang="es-ES" sz="2300" kern="0" spc="-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90" dirty="0" smtClean="0">
                <a:solidFill>
                  <a:srgbClr val="333333"/>
                </a:solidFill>
                <a:latin typeface="Arial"/>
                <a:cs typeface="Arial"/>
              </a:rPr>
              <a:t>propuesto.</a:t>
            </a:r>
            <a:endParaRPr lang="es-ES" sz="23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6034" lvl="1">
              <a:spcBef>
                <a:spcPts val="35"/>
              </a:spcBef>
              <a:buClr>
                <a:srgbClr val="333333"/>
              </a:buClr>
              <a:buFont typeface="Arial"/>
              <a:buChar char="•"/>
            </a:pPr>
            <a:endParaRPr lang="es-ES" sz="285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220" indent="-196850">
              <a:buFont typeface="Arial"/>
              <a:buChar char="•"/>
              <a:tabLst>
                <a:tab pos="236854" algn="l"/>
              </a:tabLst>
            </a:pPr>
            <a:r>
              <a:rPr lang="es-ES" sz="2000" b="1" kern="0" spc="-75" dirty="0" smtClean="0">
                <a:solidFill>
                  <a:sysClr val="windowText" lastClr="000000"/>
                </a:solidFill>
              </a:rPr>
              <a:t>Metales y</a:t>
            </a:r>
            <a:r>
              <a:rPr lang="es-ES" sz="2000" b="1" kern="0" spc="-45" dirty="0" smtClean="0">
                <a:solidFill>
                  <a:sysClr val="windowText" lastClr="000000"/>
                </a:solidFill>
              </a:rPr>
              <a:t> </a:t>
            </a:r>
            <a:r>
              <a:rPr lang="es-ES" sz="2000" b="1" kern="0" spc="-50" dirty="0" smtClean="0">
                <a:solidFill>
                  <a:sysClr val="windowText" lastClr="000000"/>
                </a:solidFill>
              </a:rPr>
              <a:t>Derivados</a:t>
            </a:r>
            <a:endParaRPr lang="es-ES" sz="2000" b="1" kern="0" dirty="0" smtClean="0">
              <a:solidFill>
                <a:sysClr val="windowText" lastClr="000000"/>
              </a:solidFill>
            </a:endParaRPr>
          </a:p>
          <a:p>
            <a:pPr marL="751205" lvl="1" indent="-220979">
              <a:spcBef>
                <a:spcPts val="270"/>
              </a:spcBef>
              <a:buFontTx/>
              <a:buChar char="•"/>
              <a:tabLst>
                <a:tab pos="751840" algn="l"/>
              </a:tabLst>
            </a:pPr>
            <a:r>
              <a:rPr lang="es-ES" sz="2300" kern="0" spc="100" dirty="0" smtClean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lang="es-ES" sz="2300" kern="0" spc="-3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70" dirty="0" smtClean="0">
                <a:solidFill>
                  <a:srgbClr val="333333"/>
                </a:solidFill>
                <a:latin typeface="Arial"/>
                <a:cs typeface="Arial"/>
              </a:rPr>
              <a:t>sitio</a:t>
            </a:r>
            <a:r>
              <a:rPr lang="es-ES" sz="2300" kern="0" spc="-6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95" dirty="0" smtClean="0">
                <a:solidFill>
                  <a:srgbClr val="333333"/>
                </a:solidFill>
                <a:latin typeface="Arial"/>
                <a:cs typeface="Arial"/>
              </a:rPr>
              <a:t>fue</a:t>
            </a:r>
            <a:r>
              <a:rPr lang="es-ES" sz="2300" kern="0" spc="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95" dirty="0" smtClean="0">
                <a:solidFill>
                  <a:srgbClr val="333333"/>
                </a:solidFill>
                <a:latin typeface="Arial"/>
                <a:cs typeface="Arial"/>
              </a:rPr>
              <a:t>remediado</a:t>
            </a:r>
            <a:r>
              <a:rPr lang="es-ES" sz="2300" kern="0" spc="-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10" dirty="0" smtClean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lang="es-ES" sz="2300" kern="0" spc="-45" dirty="0" smtClean="0">
                <a:solidFill>
                  <a:srgbClr val="333333"/>
                </a:solidFill>
                <a:latin typeface="Arial"/>
                <a:cs typeface="Arial"/>
              </a:rPr>
              <a:t> la </a:t>
            </a:r>
            <a:r>
              <a:rPr lang="es-ES" sz="2300" kern="0" spc="85" dirty="0" err="1" smtClean="0">
                <a:solidFill>
                  <a:srgbClr val="333333"/>
                </a:solidFill>
                <a:latin typeface="Arial"/>
                <a:cs typeface="Arial"/>
              </a:rPr>
              <a:t>Semarnat</a:t>
            </a:r>
            <a:r>
              <a:rPr lang="es-ES" sz="2300" kern="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80" dirty="0" smtClean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lang="es-ES" sz="2300" kern="0" spc="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60" dirty="0" smtClean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lang="es-ES" sz="2300" kern="0" spc="-8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-110" dirty="0" smtClean="0">
                <a:solidFill>
                  <a:srgbClr val="333333"/>
                </a:solidFill>
                <a:latin typeface="Arial"/>
                <a:cs typeface="Arial"/>
              </a:rPr>
              <a:t>EPA.</a:t>
            </a:r>
            <a:endParaRPr lang="es-ES" sz="2300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6034" lvl="1">
              <a:spcBef>
                <a:spcPts val="20"/>
              </a:spcBef>
              <a:buClr>
                <a:srgbClr val="333333"/>
              </a:buClr>
              <a:buFont typeface="Arial"/>
              <a:buChar char="•"/>
            </a:pPr>
            <a:endParaRPr lang="es-ES" sz="295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4950" indent="-196215">
              <a:spcBef>
                <a:spcPts val="5"/>
              </a:spcBef>
              <a:buFont typeface="Arial"/>
              <a:buChar char="•"/>
              <a:tabLst>
                <a:tab pos="235585" algn="l"/>
              </a:tabLst>
            </a:pPr>
            <a:r>
              <a:rPr lang="es-ES" sz="2000" b="1" kern="0" spc="-85" dirty="0" smtClean="0">
                <a:solidFill>
                  <a:sysClr val="windowText" lastClr="000000"/>
                </a:solidFill>
              </a:rPr>
              <a:t>Minería </a:t>
            </a:r>
            <a:r>
              <a:rPr lang="es-ES" sz="2000" b="1" kern="0" spc="-160" dirty="0" smtClean="0">
                <a:solidFill>
                  <a:sysClr val="windowText" lastClr="000000"/>
                </a:solidFill>
              </a:rPr>
              <a:t>en</a:t>
            </a:r>
            <a:r>
              <a:rPr lang="es-ES" sz="2000" b="1" kern="0" spc="-180" dirty="0" smtClean="0">
                <a:solidFill>
                  <a:sysClr val="windowText" lastClr="000000"/>
                </a:solidFill>
              </a:rPr>
              <a:t> </a:t>
            </a:r>
            <a:r>
              <a:rPr lang="es-ES" sz="2000" b="1" kern="0" spc="-250" dirty="0" smtClean="0">
                <a:solidFill>
                  <a:sysClr val="windowText" lastClr="000000"/>
                </a:solidFill>
              </a:rPr>
              <a:t>BC</a:t>
            </a:r>
            <a:endParaRPr lang="es-ES" sz="2000" b="1" kern="0" dirty="0" smtClean="0">
              <a:solidFill>
                <a:sysClr val="windowText" lastClr="000000"/>
              </a:solidFill>
            </a:endParaRPr>
          </a:p>
          <a:p>
            <a:pPr marL="748030" marR="110489" lvl="1" indent="-217804">
              <a:lnSpc>
                <a:spcPts val="3090"/>
              </a:lnSpc>
              <a:spcBef>
                <a:spcPts val="105"/>
              </a:spcBef>
              <a:buFontTx/>
              <a:buChar char="•"/>
              <a:tabLst>
                <a:tab pos="751840" algn="l"/>
              </a:tabLst>
            </a:pPr>
            <a:r>
              <a:rPr lang="es-ES" sz="2300" kern="0" spc="100" dirty="0" smtClean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lang="es-ES" sz="2300" kern="0" spc="-3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70" dirty="0" smtClean="0">
                <a:solidFill>
                  <a:srgbClr val="333333"/>
                </a:solidFill>
                <a:latin typeface="Arial"/>
                <a:cs typeface="Arial"/>
              </a:rPr>
              <a:t>sitio</a:t>
            </a:r>
            <a:r>
              <a:rPr lang="es-ES" sz="2300" kern="0" spc="-6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95" dirty="0" smtClean="0">
                <a:solidFill>
                  <a:srgbClr val="333333"/>
                </a:solidFill>
                <a:latin typeface="Arial"/>
                <a:cs typeface="Arial"/>
              </a:rPr>
              <a:t>fue</a:t>
            </a:r>
            <a:r>
              <a:rPr lang="es-ES" sz="2300" kern="0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25" dirty="0" smtClean="0">
                <a:solidFill>
                  <a:srgbClr val="333333"/>
                </a:solidFill>
                <a:latin typeface="Arial"/>
                <a:cs typeface="Arial"/>
              </a:rPr>
              <a:t>finalmente</a:t>
            </a:r>
            <a:r>
              <a:rPr lang="es-ES" sz="2300" kern="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95" dirty="0" smtClean="0">
                <a:solidFill>
                  <a:srgbClr val="333333"/>
                </a:solidFill>
                <a:latin typeface="Arial"/>
                <a:cs typeface="Arial"/>
              </a:rPr>
              <a:t>remediado</a:t>
            </a:r>
            <a:r>
              <a:rPr lang="es-ES" sz="2300" kern="0" spc="2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85" dirty="0" smtClean="0">
                <a:solidFill>
                  <a:srgbClr val="333333"/>
                </a:solidFill>
                <a:latin typeface="Arial"/>
                <a:cs typeface="Arial"/>
              </a:rPr>
              <a:t>(hoy</a:t>
            </a:r>
            <a:r>
              <a:rPr lang="es-ES" sz="2300" kern="0" spc="-12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0" dirty="0" smtClean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lang="es-ES" sz="2300" kern="0" spc="-12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ES" sz="2300" kern="0" spc="10" dirty="0" smtClean="0">
                <a:solidFill>
                  <a:srgbClr val="333333"/>
                </a:solidFill>
                <a:latin typeface="Arial"/>
                <a:cs typeface="Arial"/>
              </a:rPr>
              <a:t>un  </a:t>
            </a:r>
            <a:r>
              <a:rPr lang="es-ES" sz="2300" kern="0" spc="50" dirty="0" smtClean="0">
                <a:solidFill>
                  <a:srgbClr val="333333"/>
                </a:solidFill>
                <a:latin typeface="Arial"/>
                <a:cs typeface="Arial"/>
              </a:rPr>
              <a:t>museo)</a:t>
            </a:r>
            <a:endParaRPr lang="es-ES" sz="23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8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467846" y="457200"/>
            <a:ext cx="7826375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4470" marR="5080" indent="-2732405">
              <a:lnSpc>
                <a:spcPct val="106700"/>
              </a:lnSpc>
            </a:pPr>
            <a:r>
              <a:rPr sz="2950" b="1" spc="-70" dirty="0" err="1" smtClean="0">
                <a:solidFill>
                  <a:srgbClr val="333333"/>
                </a:solidFill>
                <a:latin typeface="Arial"/>
                <a:cs typeface="Arial"/>
              </a:rPr>
              <a:t>Promoci</a:t>
            </a:r>
            <a:r>
              <a:rPr lang="es-MX" sz="2950" b="1" spc="-7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950" b="1" spc="-70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950" b="1" spc="-9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50" b="1" spc="65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2950" b="1" spc="-2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50" b="1" spc="45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2950" b="1" spc="-3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50" b="1" spc="-120" dirty="0" err="1" smtClean="0">
                <a:solidFill>
                  <a:srgbClr val="333333"/>
                </a:solidFill>
                <a:latin typeface="Arial"/>
                <a:cs typeface="Arial"/>
              </a:rPr>
              <a:t>participaci</a:t>
            </a:r>
            <a:r>
              <a:rPr lang="es-MX" sz="2950" b="1" spc="-12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950" b="1" spc="-120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950" b="1" spc="-114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50" b="1" spc="55" dirty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sz="2950" b="1" spc="-2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50" b="1" spc="-80" dirty="0" smtClean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lang="es-MX" sz="2950" b="1" spc="-80" dirty="0" smtClean="0">
                <a:solidFill>
                  <a:srgbClr val="333333"/>
                </a:solidFill>
                <a:latin typeface="Arial"/>
                <a:cs typeface="Arial"/>
              </a:rPr>
              <a:t>ú</a:t>
            </a:r>
            <a:r>
              <a:rPr sz="2950" b="1" spc="-80" dirty="0" err="1" smtClean="0">
                <a:solidFill>
                  <a:srgbClr val="333333"/>
                </a:solidFill>
                <a:latin typeface="Arial"/>
                <a:cs typeface="Arial"/>
              </a:rPr>
              <a:t>blico</a:t>
            </a:r>
            <a:r>
              <a:rPr sz="2950" b="1" spc="-10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050" b="1" spc="150" dirty="0">
                <a:solidFill>
                  <a:srgbClr val="333333"/>
                </a:solidFill>
                <a:latin typeface="Arial"/>
                <a:cs typeface="Arial"/>
              </a:rPr>
              <a:t>y</a:t>
            </a:r>
            <a:r>
              <a:rPr sz="3050" b="1" spc="-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950" b="1" spc="10" dirty="0">
                <a:solidFill>
                  <a:srgbClr val="333333"/>
                </a:solidFill>
                <a:latin typeface="Arial"/>
                <a:cs typeface="Arial"/>
              </a:rPr>
              <a:t>la  </a:t>
            </a:r>
            <a:r>
              <a:rPr sz="2950" b="1" spc="-110" dirty="0">
                <a:solidFill>
                  <a:srgbClr val="333333"/>
                </a:solidFill>
                <a:latin typeface="Arial"/>
                <a:cs typeface="Arial"/>
              </a:rPr>
              <a:t>transparencia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971346" y="2541403"/>
            <a:ext cx="7530465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69720" indent="1905">
              <a:lnSpc>
                <a:spcPct val="112100"/>
              </a:lnSpc>
            </a:pPr>
            <a:r>
              <a:rPr sz="2600" spc="125" dirty="0">
                <a:solidFill>
                  <a:srgbClr val="333333"/>
                </a:solidFill>
                <a:latin typeface="Arial"/>
                <a:cs typeface="Arial"/>
              </a:rPr>
              <a:t>Una</a:t>
            </a:r>
            <a:r>
              <a:rPr sz="2600" spc="-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85" dirty="0" err="1" smtClean="0">
                <a:solidFill>
                  <a:srgbClr val="333333"/>
                </a:solidFill>
                <a:latin typeface="Arial"/>
                <a:cs typeface="Arial"/>
              </a:rPr>
              <a:t>petici</a:t>
            </a:r>
            <a:r>
              <a:rPr lang="es-MX" sz="2600" spc="85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600" spc="85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600" spc="-1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333333"/>
                </a:solidFill>
                <a:latin typeface="Arial"/>
                <a:cs typeface="Arial"/>
              </a:rPr>
              <a:t>puede</a:t>
            </a:r>
            <a:r>
              <a:rPr sz="26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333333"/>
                </a:solidFill>
                <a:latin typeface="Arial"/>
                <a:cs typeface="Arial"/>
              </a:rPr>
              <a:t>presentarse</a:t>
            </a:r>
            <a:r>
              <a:rPr sz="26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110" dirty="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sz="26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125" dirty="0">
                <a:solidFill>
                  <a:srgbClr val="333333"/>
                </a:solidFill>
                <a:latin typeface="Arial"/>
                <a:cs typeface="Arial"/>
              </a:rPr>
              <a:t>un  </a:t>
            </a:r>
            <a:r>
              <a:rPr sz="2600" spc="90" dirty="0">
                <a:solidFill>
                  <a:srgbClr val="333333"/>
                </a:solidFill>
                <a:latin typeface="Arial"/>
                <a:cs typeface="Arial"/>
              </a:rPr>
              <a:t>individuo</a:t>
            </a:r>
            <a:r>
              <a:rPr sz="26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114" dirty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2600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55" dirty="0">
                <a:solidFill>
                  <a:srgbClr val="333333"/>
                </a:solidFill>
                <a:latin typeface="Arial"/>
                <a:cs typeface="Arial"/>
              </a:rPr>
              <a:t>una</a:t>
            </a:r>
            <a:r>
              <a:rPr sz="2600" spc="-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95" dirty="0">
                <a:solidFill>
                  <a:srgbClr val="333333"/>
                </a:solidFill>
                <a:latin typeface="Arial"/>
                <a:cs typeface="Arial"/>
              </a:rPr>
              <a:t>ONG</a:t>
            </a:r>
            <a:r>
              <a:rPr sz="26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333333"/>
                </a:solidFill>
                <a:latin typeface="Arial"/>
                <a:cs typeface="Arial"/>
              </a:rPr>
              <a:t>local: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100455" indent="-228600">
              <a:lnSpc>
                <a:spcPct val="100000"/>
              </a:lnSpc>
              <a:buFont typeface="Arial"/>
              <a:buChar char="•"/>
              <a:tabLst>
                <a:tab pos="1094740" algn="l"/>
              </a:tabLst>
            </a:pPr>
            <a:r>
              <a:rPr sz="2650" i="1" spc="-40" dirty="0">
                <a:solidFill>
                  <a:srgbClr val="333333"/>
                </a:solidFill>
                <a:latin typeface="Arial"/>
                <a:cs typeface="Arial"/>
              </a:rPr>
              <a:t>Ouema </a:t>
            </a:r>
            <a:r>
              <a:rPr sz="2650" i="1" spc="-4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2650" i="1" spc="-105" dirty="0" err="1">
                <a:solidFill>
                  <a:srgbClr val="333333"/>
                </a:solidFill>
                <a:latin typeface="Arial"/>
                <a:cs typeface="Arial"/>
              </a:rPr>
              <a:t>residuos</a:t>
            </a:r>
            <a:r>
              <a:rPr sz="2650" i="1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50" i="1" spc="-50" dirty="0" err="1" smtClean="0">
                <a:solidFill>
                  <a:srgbClr val="333333"/>
                </a:solidFill>
                <a:latin typeface="Arial"/>
                <a:cs typeface="Arial"/>
              </a:rPr>
              <a:t>agr</a:t>
            </a:r>
            <a:r>
              <a:rPr lang="es-MX" sz="2650" i="1" spc="-50" dirty="0" smtClean="0">
                <a:solidFill>
                  <a:srgbClr val="333333"/>
                </a:solidFill>
                <a:latin typeface="Arial"/>
                <a:cs typeface="Arial"/>
              </a:rPr>
              <a:t>í</a:t>
            </a:r>
            <a:r>
              <a:rPr sz="2650" i="1" spc="-50" dirty="0" smtClean="0">
                <a:solidFill>
                  <a:srgbClr val="333333"/>
                </a:solidFill>
                <a:latin typeface="Arial"/>
                <a:cs typeface="Arial"/>
              </a:rPr>
              <a:t>colas </a:t>
            </a:r>
            <a:r>
              <a:rPr sz="2650" i="1" spc="-105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2650" i="1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50" i="1" spc="-45" dirty="0">
                <a:solidFill>
                  <a:srgbClr val="333333"/>
                </a:solidFill>
                <a:latin typeface="Arial"/>
                <a:cs typeface="Arial"/>
              </a:rPr>
              <a:t>Sonora</a:t>
            </a:r>
            <a:endParaRPr sz="2650" dirty="0">
              <a:latin typeface="Arial"/>
              <a:cs typeface="Arial"/>
            </a:endParaRPr>
          </a:p>
          <a:p>
            <a:pPr marL="1100455" marR="577850" indent="-228600">
              <a:lnSpc>
                <a:spcPct val="108400"/>
              </a:lnSpc>
              <a:spcBef>
                <a:spcPts val="50"/>
              </a:spcBef>
              <a:buFont typeface="Arial"/>
              <a:buChar char="•"/>
              <a:tabLst>
                <a:tab pos="1111250" algn="l"/>
              </a:tabLst>
            </a:pPr>
            <a:r>
              <a:rPr sz="2650" i="1" spc="-150" dirty="0">
                <a:solidFill>
                  <a:srgbClr val="333333"/>
                </a:solidFill>
                <a:latin typeface="Arial"/>
                <a:cs typeface="Arial"/>
              </a:rPr>
              <a:t>Pozos </a:t>
            </a:r>
            <a:r>
              <a:rPr sz="2650" i="1" spc="-20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2650" i="1" spc="5" dirty="0" err="1" smtClean="0">
                <a:solidFill>
                  <a:srgbClr val="333333"/>
                </a:solidFill>
                <a:latin typeface="Arial"/>
                <a:cs typeface="Arial"/>
              </a:rPr>
              <a:t>infiltraci</a:t>
            </a:r>
            <a:r>
              <a:rPr lang="es-MX" sz="2650" i="1" spc="5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650" i="1" spc="5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2650" i="1" spc="-4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2650" i="1" spc="-60" dirty="0" err="1">
                <a:solidFill>
                  <a:srgbClr val="333333"/>
                </a:solidFill>
                <a:latin typeface="Arial"/>
                <a:cs typeface="Arial"/>
              </a:rPr>
              <a:t>aguas</a:t>
            </a:r>
            <a:r>
              <a:rPr sz="2650" i="1" spc="-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50" i="1" spc="-100" dirty="0" smtClean="0">
                <a:solidFill>
                  <a:srgbClr val="333333"/>
                </a:solidFill>
                <a:latin typeface="Arial"/>
                <a:cs typeface="Arial"/>
              </a:rPr>
              <a:t>residua</a:t>
            </a:r>
            <a:r>
              <a:rPr lang="es-MX" sz="2650" i="1" spc="-100" dirty="0" smtClean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650" i="1" spc="-100" dirty="0" err="1" smtClean="0">
                <a:solidFill>
                  <a:srgbClr val="333333"/>
                </a:solidFill>
                <a:latin typeface="Arial"/>
                <a:cs typeface="Arial"/>
              </a:rPr>
              <a:t>es</a:t>
            </a:r>
            <a:r>
              <a:rPr sz="2650" i="1" spc="-100" dirty="0" smtClean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650" i="1" spc="-40" dirty="0">
                <a:solidFill>
                  <a:srgbClr val="333333"/>
                </a:solidFill>
                <a:latin typeface="Arial"/>
                <a:cs typeface="Arial"/>
              </a:rPr>
              <a:t>municipales</a:t>
            </a:r>
            <a:endParaRPr sz="2650" dirty="0">
              <a:latin typeface="Arial"/>
              <a:cs typeface="Arial"/>
            </a:endParaRPr>
          </a:p>
          <a:p>
            <a:pPr marL="1094105" indent="-22225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094740" algn="l"/>
              </a:tabLst>
            </a:pPr>
            <a:r>
              <a:rPr sz="2650" i="1" spc="-65" dirty="0" smtClean="0">
                <a:solidFill>
                  <a:srgbClr val="333333"/>
                </a:solidFill>
                <a:latin typeface="Arial"/>
                <a:cs typeface="Arial"/>
              </a:rPr>
              <a:t>Ca</a:t>
            </a:r>
            <a:r>
              <a:rPr lang="es-MX" sz="2650" i="1" spc="-65" dirty="0" err="1" smtClean="0">
                <a:solidFill>
                  <a:srgbClr val="333333"/>
                </a:solidFill>
                <a:latin typeface="Arial"/>
                <a:cs typeface="Arial"/>
              </a:rPr>
              <a:t>ñ</a:t>
            </a:r>
            <a:r>
              <a:rPr lang="es-MX" sz="2650" i="1" spc="-65" dirty="0" err="1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650" i="1" spc="-65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2650" i="1" spc="-150" dirty="0" smtClean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lang="es-MX" sz="2650" i="1" spc="-150" dirty="0" smtClean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2650" i="1" spc="-1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50" i="1" spc="-60" dirty="0">
                <a:solidFill>
                  <a:srgbClr val="333333"/>
                </a:solidFill>
                <a:latin typeface="Arial"/>
                <a:cs typeface="Arial"/>
              </a:rPr>
              <a:t>Sumidero</a:t>
            </a:r>
            <a:r>
              <a:rPr sz="2650" i="1" spc="2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750" i="1" spc="-45" dirty="0">
                <a:solidFill>
                  <a:srgbClr val="333333"/>
                </a:solidFill>
                <a:latin typeface="Arial"/>
                <a:cs typeface="Arial"/>
              </a:rPr>
              <a:t>II</a:t>
            </a:r>
            <a:endParaRPr sz="2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45085" marR="5080" indent="1905">
              <a:lnSpc>
                <a:spcPct val="112100"/>
              </a:lnSpc>
            </a:pPr>
            <a:r>
              <a:rPr sz="2600" spc="125" dirty="0">
                <a:solidFill>
                  <a:srgbClr val="333333"/>
                </a:solidFill>
                <a:latin typeface="Arial"/>
                <a:cs typeface="Arial"/>
              </a:rPr>
              <a:t>Una </a:t>
            </a:r>
            <a:r>
              <a:rPr sz="2600" spc="10" dirty="0">
                <a:solidFill>
                  <a:srgbClr val="333333"/>
                </a:solidFill>
                <a:latin typeface="Arial"/>
                <a:cs typeface="Arial"/>
              </a:rPr>
              <a:t>Parte </a:t>
            </a:r>
            <a:r>
              <a:rPr sz="2600" spc="70" dirty="0">
                <a:solidFill>
                  <a:srgbClr val="333333"/>
                </a:solidFill>
                <a:latin typeface="Arial"/>
                <a:cs typeface="Arial"/>
              </a:rPr>
              <a:t>puede </a:t>
            </a:r>
            <a:r>
              <a:rPr sz="2600" spc="45" dirty="0" err="1">
                <a:solidFill>
                  <a:srgbClr val="333333"/>
                </a:solidFill>
                <a:latin typeface="Arial"/>
                <a:cs typeface="Arial"/>
              </a:rPr>
              <a:t>proporcionar</a:t>
            </a:r>
            <a:r>
              <a:rPr sz="26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95" dirty="0" err="1" smtClean="0">
                <a:solidFill>
                  <a:srgbClr val="333333"/>
                </a:solidFill>
                <a:latin typeface="Arial"/>
                <a:cs typeface="Arial"/>
              </a:rPr>
              <a:t>informaci</a:t>
            </a:r>
            <a:r>
              <a:rPr lang="es-MX" sz="2600" spc="95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600" spc="95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600" spc="-50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35" dirty="0" smtClean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lang="es-MX" sz="2600" spc="35" dirty="0" smtClean="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sz="2600" spc="35" dirty="0" err="1" smtClean="0">
                <a:solidFill>
                  <a:srgbClr val="333333"/>
                </a:solidFill>
                <a:latin typeface="Arial"/>
                <a:cs typeface="Arial"/>
              </a:rPr>
              <a:t>bre</a:t>
            </a:r>
            <a:r>
              <a:rPr sz="2600" spc="35" dirty="0" smtClean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600" spc="40" dirty="0">
                <a:solidFill>
                  <a:srgbClr val="333333"/>
                </a:solidFill>
                <a:latin typeface="Arial"/>
                <a:cs typeface="Arial"/>
              </a:rPr>
              <a:t>hechos</a:t>
            </a:r>
            <a:r>
              <a:rPr sz="26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333333"/>
                </a:solidFill>
                <a:latin typeface="Arial"/>
                <a:cs typeface="Arial"/>
              </a:rPr>
              <a:t>que</a:t>
            </a:r>
            <a:r>
              <a:rPr sz="2600" spc="-1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sz="26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35" dirty="0">
                <a:solidFill>
                  <a:srgbClr val="333333"/>
                </a:solidFill>
                <a:latin typeface="Arial"/>
                <a:cs typeface="Arial"/>
              </a:rPr>
              <a:t>eran</a:t>
            </a:r>
            <a:r>
              <a:rPr sz="26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30" dirty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sz="26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100" dirty="0" err="1">
                <a:solidFill>
                  <a:srgbClr val="333333"/>
                </a:solidFill>
                <a:latin typeface="Arial"/>
                <a:cs typeface="Arial"/>
              </a:rPr>
              <a:t>conocimiento</a:t>
            </a:r>
            <a:r>
              <a:rPr sz="26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600" spc="55" dirty="0" smtClean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lang="es-MX" sz="2600" spc="55" dirty="0">
                <a:solidFill>
                  <a:srgbClr val="333333"/>
                </a:solidFill>
                <a:latin typeface="Arial"/>
                <a:cs typeface="Arial"/>
              </a:rPr>
              <a:t>ú</a:t>
            </a:r>
            <a:r>
              <a:rPr sz="2600" spc="55" dirty="0" err="1" smtClean="0">
                <a:solidFill>
                  <a:srgbClr val="333333"/>
                </a:solidFill>
                <a:latin typeface="Arial"/>
                <a:cs typeface="Arial"/>
              </a:rPr>
              <a:t>blico</a:t>
            </a:r>
            <a:r>
              <a:rPr sz="2600" spc="55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0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1524000" y="381000"/>
            <a:ext cx="694944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="1" spc="-40" dirty="0">
                <a:solidFill>
                  <a:srgbClr val="333333"/>
                </a:solidFill>
                <a:latin typeface="Arial"/>
                <a:cs typeface="Arial"/>
              </a:rPr>
              <a:t>lmpacto</a:t>
            </a:r>
            <a:r>
              <a:rPr sz="3150" b="1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b="1" spc="35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3150" b="1" spc="-1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b="1" spc="-90" dirty="0">
                <a:solidFill>
                  <a:srgbClr val="333333"/>
                </a:solidFill>
                <a:latin typeface="Arial"/>
                <a:cs typeface="Arial"/>
              </a:rPr>
              <a:t>las</a:t>
            </a:r>
            <a:r>
              <a:rPr sz="3150" b="1" spc="-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b="1" spc="-135" dirty="0">
                <a:solidFill>
                  <a:srgbClr val="333333"/>
                </a:solidFill>
                <a:latin typeface="Arial"/>
                <a:cs typeface="Arial"/>
              </a:rPr>
              <a:t>decisiones</a:t>
            </a:r>
            <a:r>
              <a:rPr sz="3150" b="1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b="1" spc="55" dirty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sz="3150" b="1" spc="-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b="1" spc="-130" dirty="0">
                <a:solidFill>
                  <a:srgbClr val="333333"/>
                </a:solidFill>
                <a:latin typeface="Arial"/>
                <a:cs typeface="Arial"/>
              </a:rPr>
              <a:t>Consejo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669990" y="2233484"/>
            <a:ext cx="7041515" cy="438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1015365" indent="-211454">
              <a:lnSpc>
                <a:spcPct val="115500"/>
              </a:lnSpc>
              <a:buChar char="•"/>
              <a:tabLst>
                <a:tab pos="227329" algn="l"/>
              </a:tabLst>
            </a:pPr>
            <a:r>
              <a:rPr sz="2300" spc="100" dirty="0">
                <a:solidFill>
                  <a:srgbClr val="333333"/>
                </a:solidFill>
                <a:latin typeface="Arial"/>
                <a:cs typeface="Arial"/>
              </a:rPr>
              <a:t>El </a:t>
            </a:r>
            <a:r>
              <a:rPr sz="2300" spc="40" dirty="0">
                <a:solidFill>
                  <a:srgbClr val="333333"/>
                </a:solidFill>
                <a:latin typeface="Arial"/>
                <a:cs typeface="Arial"/>
              </a:rPr>
              <a:t>Consejo, </a:t>
            </a:r>
            <a:r>
              <a:rPr sz="2300" spc="50" dirty="0">
                <a:solidFill>
                  <a:srgbClr val="333333"/>
                </a:solidFill>
                <a:latin typeface="Arial"/>
                <a:cs typeface="Arial"/>
              </a:rPr>
              <a:t>en </a:t>
            </a:r>
            <a:r>
              <a:rPr sz="2300" spc="30" dirty="0">
                <a:solidFill>
                  <a:srgbClr val="333333"/>
                </a:solidFill>
                <a:latin typeface="Arial"/>
                <a:cs typeface="Arial"/>
              </a:rPr>
              <a:t>algunas </a:t>
            </a:r>
            <a:r>
              <a:rPr sz="2300" spc="40" dirty="0">
                <a:solidFill>
                  <a:srgbClr val="333333"/>
                </a:solidFill>
                <a:latin typeface="Arial"/>
                <a:cs typeface="Arial"/>
              </a:rPr>
              <a:t>ocasiones,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ha  </a:t>
            </a:r>
            <a:r>
              <a:rPr sz="2300" spc="135" dirty="0">
                <a:solidFill>
                  <a:srgbClr val="333333"/>
                </a:solidFill>
                <a:latin typeface="Arial"/>
                <a:cs typeface="Arial"/>
              </a:rPr>
              <a:t>limitado </a:t>
            </a:r>
            <a:r>
              <a:rPr sz="2300" spc="120" dirty="0">
                <a:solidFill>
                  <a:srgbClr val="333333"/>
                </a:solidFill>
                <a:latin typeface="Arial"/>
                <a:cs typeface="Arial"/>
              </a:rPr>
              <a:t>el </a:t>
            </a:r>
            <a:r>
              <a:rPr sz="2300" spc="55" dirty="0">
                <a:solidFill>
                  <a:srgbClr val="333333"/>
                </a:solidFill>
                <a:latin typeface="Arial"/>
                <a:cs typeface="Arial"/>
              </a:rPr>
              <a:t>alcance </a:t>
            </a:r>
            <a:r>
              <a:rPr sz="2300" spc="50" dirty="0">
                <a:solidFill>
                  <a:srgbClr val="333333"/>
                </a:solidFill>
                <a:latin typeface="Arial"/>
                <a:cs typeface="Arial"/>
              </a:rPr>
              <a:t>del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expediente </a:t>
            </a:r>
            <a:r>
              <a:rPr sz="2300" spc="125" dirty="0">
                <a:solidFill>
                  <a:srgbClr val="333333"/>
                </a:solidFill>
                <a:latin typeface="Arial"/>
                <a:cs typeface="Arial"/>
              </a:rPr>
              <a:t>de  </a:t>
            </a:r>
            <a:r>
              <a:rPr sz="2300" spc="70" dirty="0">
                <a:solidFill>
                  <a:srgbClr val="333333"/>
                </a:solidFill>
                <a:latin typeface="Arial"/>
                <a:cs typeface="Arial"/>
              </a:rPr>
              <a:t>hechos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recomendado </a:t>
            </a:r>
            <a:r>
              <a:rPr sz="2300" spc="95" dirty="0">
                <a:solidFill>
                  <a:srgbClr val="333333"/>
                </a:solidFill>
                <a:latin typeface="Arial"/>
                <a:cs typeface="Arial"/>
              </a:rPr>
              <a:t>por </a:t>
            </a:r>
            <a:r>
              <a:rPr sz="2300" spc="80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2300" spc="-3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50" dirty="0">
                <a:solidFill>
                  <a:srgbClr val="333333"/>
                </a:solidFill>
                <a:latin typeface="Arial"/>
                <a:cs typeface="Arial"/>
              </a:rPr>
              <a:t>Secretariado: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33"/>
              </a:buClr>
              <a:buFont typeface="Arial"/>
              <a:buChar char="•"/>
            </a:pPr>
            <a:endParaRPr sz="3050" dirty="0">
              <a:latin typeface="Times New Roman"/>
              <a:cs typeface="Times New Roman"/>
            </a:endParaRPr>
          </a:p>
          <a:p>
            <a:pPr marL="720090" lvl="1" indent="-212090">
              <a:lnSpc>
                <a:spcPct val="100000"/>
              </a:lnSpc>
              <a:buFont typeface="Arial"/>
              <a:buChar char="•"/>
              <a:tabLst>
                <a:tab pos="720725" algn="l"/>
              </a:tabLst>
            </a:pPr>
            <a:r>
              <a:rPr sz="2450" i="1" spc="-165" dirty="0">
                <a:solidFill>
                  <a:srgbClr val="333333"/>
                </a:solidFill>
                <a:latin typeface="Arial"/>
                <a:cs typeface="Arial"/>
              </a:rPr>
              <a:t>Aves</a:t>
            </a:r>
            <a:r>
              <a:rPr sz="2450" i="1" spc="-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MX" sz="2450" i="1" spc="-27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50" i="1" spc="-35" dirty="0" err="1" smtClean="0">
                <a:solidFill>
                  <a:srgbClr val="333333"/>
                </a:solidFill>
                <a:latin typeface="Arial"/>
                <a:cs typeface="Arial"/>
              </a:rPr>
              <a:t>Migratorias</a:t>
            </a:r>
            <a:endParaRPr sz="2450" dirty="0">
              <a:latin typeface="Arial"/>
              <a:cs typeface="Arial"/>
            </a:endParaRPr>
          </a:p>
          <a:p>
            <a:pPr marL="720090" lvl="1" indent="-21209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20725" algn="l"/>
              </a:tabLst>
            </a:pPr>
            <a:r>
              <a:rPr sz="2450" i="1" spc="-165" dirty="0">
                <a:solidFill>
                  <a:srgbClr val="333333"/>
                </a:solidFill>
                <a:latin typeface="Arial"/>
                <a:cs typeface="Arial"/>
              </a:rPr>
              <a:t>Especies </a:t>
            </a:r>
            <a:r>
              <a:rPr sz="2450" i="1" spc="-7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2450" i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50" i="1" spc="-155" dirty="0">
                <a:solidFill>
                  <a:srgbClr val="333333"/>
                </a:solidFill>
                <a:latin typeface="Arial"/>
                <a:cs typeface="Arial"/>
              </a:rPr>
              <a:t>Riesgo</a:t>
            </a:r>
            <a:endParaRPr sz="2450" dirty="0">
              <a:latin typeface="Arial"/>
              <a:cs typeface="Arial"/>
            </a:endParaRPr>
          </a:p>
          <a:p>
            <a:pPr marL="720090" lvl="1" indent="-21209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720725" algn="l"/>
              </a:tabLst>
            </a:pPr>
            <a:r>
              <a:rPr sz="2450" i="1" spc="-105" dirty="0">
                <a:solidFill>
                  <a:srgbClr val="333333"/>
                </a:solidFill>
                <a:latin typeface="Arial"/>
                <a:cs typeface="Arial"/>
              </a:rPr>
              <a:t>Estanques </a:t>
            </a:r>
            <a:r>
              <a:rPr sz="2450" i="1" spc="-4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2450" i="1" spc="-155" dirty="0">
                <a:solidFill>
                  <a:srgbClr val="333333"/>
                </a:solidFill>
                <a:latin typeface="Arial"/>
                <a:cs typeface="Arial"/>
              </a:rPr>
              <a:t>Residuos </a:t>
            </a:r>
            <a:r>
              <a:rPr sz="2450" i="1" spc="-70" dirty="0">
                <a:solidFill>
                  <a:srgbClr val="333333"/>
                </a:solidFill>
                <a:latin typeface="Arial"/>
                <a:cs typeface="Arial"/>
              </a:rPr>
              <a:t>en </a:t>
            </a:r>
            <a:r>
              <a:rPr sz="2450" i="1" spc="-25" dirty="0">
                <a:solidFill>
                  <a:srgbClr val="333333"/>
                </a:solidFill>
                <a:latin typeface="Arial"/>
                <a:cs typeface="Arial"/>
              </a:rPr>
              <a:t>Alberta</a:t>
            </a:r>
            <a:r>
              <a:rPr sz="2450" i="1" spc="1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50" i="1" spc="-10" dirty="0">
                <a:solidFill>
                  <a:srgbClr val="333333"/>
                </a:solidFill>
                <a:latin typeface="Arial"/>
                <a:cs typeface="Arial"/>
              </a:rPr>
              <a:t>II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283210" marR="5080" indent="-212090">
              <a:lnSpc>
                <a:spcPct val="114599"/>
              </a:lnSpc>
              <a:buChar char="•"/>
              <a:tabLst>
                <a:tab pos="288290" algn="l"/>
              </a:tabLst>
            </a:pPr>
            <a:r>
              <a:rPr sz="2300" spc="20" dirty="0">
                <a:solidFill>
                  <a:srgbClr val="333333"/>
                </a:solidFill>
                <a:latin typeface="Arial"/>
                <a:cs typeface="Arial"/>
              </a:rPr>
              <a:t>Los</a:t>
            </a:r>
            <a:r>
              <a:rPr sz="23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333333"/>
                </a:solidFill>
                <a:latin typeface="Arial"/>
                <a:cs typeface="Arial"/>
              </a:rPr>
              <a:t>Peticionarios</a:t>
            </a:r>
            <a:r>
              <a:rPr sz="23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han</a:t>
            </a:r>
            <a:r>
              <a:rPr sz="2300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manifestado</a:t>
            </a:r>
            <a:r>
              <a:rPr sz="23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que</a:t>
            </a:r>
            <a:r>
              <a:rPr sz="2300" spc="-1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333333"/>
                </a:solidFill>
                <a:latin typeface="Arial"/>
                <a:cs typeface="Arial"/>
              </a:rPr>
              <a:t>ello</a:t>
            </a:r>
            <a:r>
              <a:rPr sz="23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333333"/>
                </a:solidFill>
                <a:latin typeface="Arial"/>
                <a:cs typeface="Arial"/>
              </a:rPr>
              <a:t>tiene  </a:t>
            </a:r>
            <a:r>
              <a:rPr sz="2300" spc="165" dirty="0">
                <a:solidFill>
                  <a:srgbClr val="333333"/>
                </a:solidFill>
                <a:latin typeface="Arial"/>
                <a:cs typeface="Arial"/>
              </a:rPr>
              <a:t>un </a:t>
            </a:r>
            <a:r>
              <a:rPr sz="2300" spc="120" dirty="0">
                <a:solidFill>
                  <a:srgbClr val="333333"/>
                </a:solidFill>
                <a:latin typeface="Arial"/>
                <a:cs typeface="Arial"/>
              </a:rPr>
              <a:t>efecto </a:t>
            </a:r>
            <a:r>
              <a:rPr sz="2300" spc="95" dirty="0">
                <a:solidFill>
                  <a:srgbClr val="333333"/>
                </a:solidFill>
                <a:latin typeface="Arial"/>
                <a:cs typeface="Arial"/>
              </a:rPr>
              <a:t>negativo </a:t>
            </a:r>
            <a:r>
              <a:rPr sz="2300" spc="80" dirty="0">
                <a:solidFill>
                  <a:srgbClr val="333333"/>
                </a:solidFill>
                <a:latin typeface="Arial"/>
                <a:cs typeface="Arial"/>
              </a:rPr>
              <a:t>al </a:t>
            </a:r>
            <a:r>
              <a:rPr sz="2300" spc="50" dirty="0">
                <a:solidFill>
                  <a:srgbClr val="333333"/>
                </a:solidFill>
                <a:latin typeface="Arial"/>
                <a:cs typeface="Arial"/>
              </a:rPr>
              <a:t>considerar </a:t>
            </a:r>
            <a:r>
              <a:rPr sz="2300" spc="40" dirty="0">
                <a:solidFill>
                  <a:srgbClr val="333333"/>
                </a:solidFill>
                <a:latin typeface="Arial"/>
                <a:cs typeface="Arial"/>
              </a:rPr>
              <a:t>el </a:t>
            </a:r>
            <a:r>
              <a:rPr sz="2300" spc="70" dirty="0">
                <a:solidFill>
                  <a:srgbClr val="333333"/>
                </a:solidFill>
                <a:latin typeface="Arial"/>
                <a:cs typeface="Arial"/>
              </a:rPr>
              <a:t>uso </a:t>
            </a:r>
            <a:r>
              <a:rPr sz="2300" spc="60" dirty="0">
                <a:solidFill>
                  <a:srgbClr val="333333"/>
                </a:solidFill>
                <a:latin typeface="Arial"/>
                <a:cs typeface="Arial"/>
              </a:rPr>
              <a:t>del  </a:t>
            </a:r>
            <a:r>
              <a:rPr sz="2300" spc="114" dirty="0">
                <a:solidFill>
                  <a:srgbClr val="333333"/>
                </a:solidFill>
                <a:latin typeface="Arial"/>
                <a:cs typeface="Arial"/>
              </a:rPr>
              <a:t>mecanismo </a:t>
            </a:r>
            <a:r>
              <a:rPr sz="2300" spc="11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2300" spc="-1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333333"/>
                </a:solidFill>
                <a:latin typeface="Arial"/>
                <a:cs typeface="Arial"/>
              </a:rPr>
              <a:t>peticiones.</a:t>
            </a:r>
            <a:endParaRPr sz="2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4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9560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482600"/>
            <a:ext cx="7010400" cy="7010400"/>
          </a:xfrm>
          <a:prstGeom prst="ellipse">
            <a:avLst/>
          </a:prstGeom>
          <a:noFill/>
          <a:ln w="139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2"/>
          <p:cNvSpPr txBox="1">
            <a:spLocks noGrp="1"/>
          </p:cNvSpPr>
          <p:nvPr>
            <p:ph type="title"/>
          </p:nvPr>
        </p:nvSpPr>
        <p:spPr>
          <a:xfrm>
            <a:off x="2057400" y="2743200"/>
            <a:ext cx="4491990" cy="20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700" b="1" spc="-330" dirty="0" err="1" smtClean="0">
                <a:solidFill>
                  <a:srgbClr val="333333"/>
                </a:solidFill>
                <a:latin typeface="Arial"/>
                <a:cs typeface="Arial"/>
              </a:rPr>
              <a:t>Peticiones</a:t>
            </a:r>
            <a:r>
              <a:rPr lang="en-US" sz="6700" b="1" spc="-33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6700" b="1" spc="-330" dirty="0" err="1" smtClean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lang="en-US" sz="6700" b="1" spc="-33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6700" b="1" spc="-330" dirty="0" err="1" smtClean="0">
                <a:solidFill>
                  <a:srgbClr val="333333"/>
                </a:solidFill>
                <a:latin typeface="Arial"/>
                <a:cs typeface="Arial"/>
              </a:rPr>
              <a:t>curso</a:t>
            </a:r>
            <a:endParaRPr sz="6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8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4"/>
          <p:cNvSpPr txBox="1"/>
          <p:nvPr/>
        </p:nvSpPr>
        <p:spPr>
          <a:xfrm>
            <a:off x="649424" y="547733"/>
            <a:ext cx="205867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b="1" spc="-260" dirty="0" smtClean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lang="es-MX" sz="3350" b="1" spc="-260" dirty="0" smtClean="0">
                <a:solidFill>
                  <a:srgbClr val="333333"/>
                </a:solidFill>
                <a:latin typeface="Arial"/>
                <a:cs typeface="Arial"/>
              </a:rPr>
              <a:t>é</a:t>
            </a:r>
            <a:r>
              <a:rPr sz="3350" b="1" spc="-260" dirty="0" err="1" smtClean="0">
                <a:solidFill>
                  <a:srgbClr val="333333"/>
                </a:solidFill>
                <a:latin typeface="Arial"/>
                <a:cs typeface="Arial"/>
              </a:rPr>
              <a:t>xico</a:t>
            </a:r>
            <a:r>
              <a:rPr sz="3350" b="1" spc="-1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50" b="1" spc="-30" dirty="0">
                <a:solidFill>
                  <a:srgbClr val="333333"/>
                </a:solidFill>
                <a:latin typeface="Arial"/>
                <a:cs typeface="Arial"/>
              </a:rPr>
              <a:t>(5)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1118870" y="1157486"/>
            <a:ext cx="672973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5080" indent="-306070">
              <a:lnSpc>
                <a:spcPts val="4370"/>
              </a:lnSpc>
              <a:buFont typeface="Arial"/>
              <a:buChar char="•"/>
              <a:tabLst>
                <a:tab pos="299085" algn="l"/>
              </a:tabLst>
            </a:pPr>
            <a:r>
              <a:rPr sz="3500" b="1" i="1" spc="-225" dirty="0" err="1" smtClean="0">
                <a:solidFill>
                  <a:srgbClr val="333333"/>
                </a:solidFill>
                <a:latin typeface="Arial"/>
                <a:cs typeface="Arial"/>
              </a:rPr>
              <a:t>Metrob</a:t>
            </a:r>
            <a:r>
              <a:rPr lang="es-MX" sz="3500" b="1" i="1" spc="-225" dirty="0">
                <a:solidFill>
                  <a:srgbClr val="333333"/>
                </a:solidFill>
              </a:rPr>
              <a:t>ú</a:t>
            </a:r>
            <a:r>
              <a:rPr sz="3500" b="1" i="1" spc="-225" dirty="0" smtClean="0">
                <a:solidFill>
                  <a:srgbClr val="333333"/>
                </a:solidFill>
                <a:latin typeface="Arial"/>
                <a:cs typeface="Arial"/>
              </a:rPr>
              <a:t>s </a:t>
            </a:r>
            <a:r>
              <a:rPr sz="3500" b="1" i="1" spc="-145" dirty="0" err="1">
                <a:solidFill>
                  <a:srgbClr val="333333"/>
                </a:solidFill>
                <a:latin typeface="Arial"/>
                <a:cs typeface="Arial"/>
              </a:rPr>
              <a:t>Reforma</a:t>
            </a:r>
            <a:r>
              <a:rPr sz="3500" b="1" i="1" spc="-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MX" sz="3500" b="1" i="1" spc="-145" dirty="0" smtClean="0">
                <a:solidFill>
                  <a:srgbClr val="333333"/>
                </a:solidFill>
                <a:latin typeface="Arial"/>
                <a:cs typeface="Arial"/>
              </a:rPr>
              <a:t/>
            </a:r>
            <a:br>
              <a:rPr lang="es-MX" sz="3500" b="1" i="1" spc="-145" dirty="0" smtClean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s-MX" sz="3500" b="1" i="1" spc="-145" dirty="0" smtClean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lang="es-MX" sz="2000" spc="75" dirty="0" smtClean="0">
                <a:solidFill>
                  <a:srgbClr val="333333"/>
                </a:solidFill>
              </a:rPr>
              <a:t>En</a:t>
            </a:r>
            <a:r>
              <a:rPr sz="2000" spc="75" dirty="0" smtClean="0">
                <a:solidFill>
                  <a:srgbClr val="333333"/>
                </a:solidFill>
              </a:rPr>
              <a:t> </a:t>
            </a:r>
            <a:r>
              <a:rPr sz="2000" spc="80" dirty="0">
                <a:solidFill>
                  <a:srgbClr val="333333"/>
                </a:solidFill>
              </a:rPr>
              <a:t>espera </a:t>
            </a:r>
            <a:r>
              <a:rPr sz="2000" spc="65" dirty="0">
                <a:solidFill>
                  <a:srgbClr val="333333"/>
                </a:solidFill>
              </a:rPr>
              <a:t>del  </a:t>
            </a:r>
            <a:r>
              <a:rPr sz="2000" spc="235" dirty="0">
                <a:solidFill>
                  <a:srgbClr val="333333"/>
                </a:solidFill>
              </a:rPr>
              <a:t>voto</a:t>
            </a:r>
            <a:r>
              <a:rPr sz="2000" spc="-170" dirty="0">
                <a:solidFill>
                  <a:srgbClr val="333333"/>
                </a:solidFill>
              </a:rPr>
              <a:t> </a:t>
            </a:r>
            <a:r>
              <a:rPr sz="2000" spc="220" dirty="0">
                <a:solidFill>
                  <a:srgbClr val="333333"/>
                </a:solidFill>
              </a:rPr>
              <a:t>del</a:t>
            </a:r>
            <a:r>
              <a:rPr sz="2000" spc="-335" dirty="0">
                <a:solidFill>
                  <a:srgbClr val="333333"/>
                </a:solidFill>
              </a:rPr>
              <a:t> </a:t>
            </a:r>
            <a:r>
              <a:rPr sz="2000" spc="45" dirty="0" err="1" smtClean="0">
                <a:solidFill>
                  <a:srgbClr val="333333"/>
                </a:solidFill>
              </a:rPr>
              <a:t>Consejo</a:t>
            </a:r>
            <a:endParaRPr sz="2000" dirty="0"/>
          </a:p>
        </p:txBody>
      </p:sp>
      <p:sp>
        <p:nvSpPr>
          <p:cNvPr id="15" name="object 6"/>
          <p:cNvSpPr txBox="1"/>
          <p:nvPr/>
        </p:nvSpPr>
        <p:spPr>
          <a:xfrm>
            <a:off x="935355" y="2267744"/>
            <a:ext cx="6913245" cy="451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80010" indent="-457200">
              <a:lnSpc>
                <a:spcPts val="4370"/>
              </a:lnSpc>
              <a:buFont typeface="Arial" panose="020B0604020202020204" pitchFamily="34" charset="0"/>
              <a:buChar char="•"/>
              <a:tabLst>
                <a:tab pos="340995" algn="l"/>
                <a:tab pos="3279140" algn="l"/>
              </a:tabLst>
            </a:pPr>
            <a:r>
              <a:rPr sz="3500" b="1" i="1" spc="-160" dirty="0" err="1" smtClean="0">
                <a:solidFill>
                  <a:srgbClr val="333333"/>
                </a:solidFill>
                <a:latin typeface="Arial"/>
                <a:cs typeface="Arial"/>
              </a:rPr>
              <a:t>Fracturaci</a:t>
            </a:r>
            <a:r>
              <a:rPr lang="es-MX" sz="3500" b="1" i="1" spc="-16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3500" b="1" i="1" spc="-160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3500" b="1" i="1" spc="-195" dirty="0" err="1" smtClean="0">
                <a:solidFill>
                  <a:srgbClr val="333333"/>
                </a:solidFill>
                <a:latin typeface="Arial"/>
                <a:cs typeface="Arial"/>
              </a:rPr>
              <a:t>hidr</a:t>
            </a:r>
            <a:r>
              <a:rPr lang="es-MX" sz="3500" b="1" i="1" spc="-195" dirty="0" smtClean="0">
                <a:solidFill>
                  <a:srgbClr val="333333"/>
                </a:solidFill>
                <a:latin typeface="Arial"/>
                <a:cs typeface="Arial"/>
              </a:rPr>
              <a:t>á</a:t>
            </a:r>
            <a:r>
              <a:rPr sz="3500" b="1" i="1" spc="-195" dirty="0" err="1" smtClean="0">
                <a:solidFill>
                  <a:srgbClr val="333333"/>
                </a:solidFill>
                <a:latin typeface="Arial"/>
                <a:cs typeface="Arial"/>
              </a:rPr>
              <a:t>ulica</a:t>
            </a:r>
            <a:r>
              <a:rPr sz="3500" b="1" i="1" spc="-19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500" b="1" i="1" spc="-190" dirty="0">
                <a:solidFill>
                  <a:srgbClr val="333333"/>
                </a:solidFill>
                <a:latin typeface="Arial"/>
                <a:cs typeface="Arial"/>
              </a:rPr>
              <a:t>en </a:t>
            </a:r>
            <a:r>
              <a:rPr sz="3500" b="1" i="1" spc="-195" dirty="0">
                <a:solidFill>
                  <a:srgbClr val="333333"/>
                </a:solidFill>
                <a:latin typeface="Arial"/>
                <a:cs typeface="Arial"/>
              </a:rPr>
              <a:t>Nuevo  </a:t>
            </a:r>
            <a:r>
              <a:rPr sz="3500" b="1" i="1" spc="-229" dirty="0" smtClean="0">
                <a:solidFill>
                  <a:srgbClr val="333333"/>
                </a:solidFill>
                <a:latin typeface="Arial"/>
                <a:cs typeface="Arial"/>
              </a:rPr>
              <a:t>Le</a:t>
            </a:r>
            <a:r>
              <a:rPr lang="es-MX" sz="3500" b="1" i="1" spc="-229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3500" b="1" i="1" spc="-229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3550" spc="140" dirty="0">
                <a:solidFill>
                  <a:srgbClr val="333333"/>
                </a:solidFill>
                <a:latin typeface="Arial"/>
                <a:cs typeface="Arial"/>
              </a:rPr>
              <a:t>y </a:t>
            </a:r>
            <a:r>
              <a:rPr sz="3500" b="1" i="1" spc="-225" dirty="0" err="1" smtClean="0">
                <a:solidFill>
                  <a:srgbClr val="333333"/>
                </a:solidFill>
                <a:latin typeface="Arial"/>
                <a:cs typeface="Arial"/>
              </a:rPr>
              <a:t>Exposici</a:t>
            </a:r>
            <a:r>
              <a:rPr lang="es-MX" sz="3500" b="1" i="1" spc="-225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3500" b="1" i="1" spc="-225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3500" b="1" i="1" spc="-235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sz="3500" b="1" i="1" spc="40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3500" b="1" i="1" spc="-150" dirty="0" err="1" smtClean="0">
                <a:solidFill>
                  <a:srgbClr val="333333"/>
                </a:solidFill>
                <a:latin typeface="Arial"/>
                <a:cs typeface="Arial"/>
              </a:rPr>
              <a:t>Radiaci</a:t>
            </a:r>
            <a:r>
              <a:rPr lang="es-MX" sz="3500" b="1" i="1" spc="-15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3500" b="1" i="1" spc="-150" dirty="0" smtClean="0">
                <a:solidFill>
                  <a:srgbClr val="333333"/>
                </a:solidFill>
                <a:latin typeface="Arial"/>
                <a:cs typeface="Arial"/>
              </a:rPr>
              <a:t>n  </a:t>
            </a:r>
            <a:r>
              <a:rPr sz="3500" b="1" i="1" spc="-190" dirty="0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3500" b="1" i="1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500" b="1" i="1" spc="-355" dirty="0">
                <a:solidFill>
                  <a:srgbClr val="333333"/>
                </a:solidFill>
                <a:latin typeface="Arial"/>
                <a:cs typeface="Arial"/>
              </a:rPr>
              <a:t>Los</a:t>
            </a:r>
            <a:r>
              <a:rPr sz="3500" b="1" i="1" spc="-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500" b="1" i="1" spc="-155" dirty="0" smtClean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s-MX" sz="3500" b="1" i="1" spc="-155" dirty="0" smtClean="0">
                <a:solidFill>
                  <a:srgbClr val="333333"/>
                </a:solidFill>
                <a:latin typeface="Arial"/>
                <a:cs typeface="Arial"/>
              </a:rPr>
              <a:t>l</a:t>
            </a:r>
            <a:r>
              <a:rPr sz="3500" b="1" i="1" spc="-155" dirty="0" smtClean="0">
                <a:solidFill>
                  <a:srgbClr val="333333"/>
                </a:solidFill>
                <a:latin typeface="Arial"/>
                <a:cs typeface="Arial"/>
              </a:rPr>
              <a:t>tares</a:t>
            </a:r>
            <a:r>
              <a:rPr sz="3500" b="1" i="1" spc="-155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endParaRPr lang="es-MX" sz="3500" b="1" i="1" spc="-155" dirty="0">
              <a:solidFill>
                <a:srgbClr val="333333"/>
              </a:solidFill>
              <a:latin typeface="Arial"/>
              <a:cs typeface="Arial"/>
            </a:endParaRPr>
          </a:p>
          <a:p>
            <a:pPr marL="12700" marR="80010">
              <a:lnSpc>
                <a:spcPts val="4370"/>
              </a:lnSpc>
              <a:tabLst>
                <a:tab pos="340995" algn="l"/>
                <a:tab pos="3279140" algn="l"/>
              </a:tabLst>
            </a:pPr>
            <a:r>
              <a:rPr lang="es-MX" sz="3150" spc="75" dirty="0" smtClean="0">
                <a:solidFill>
                  <a:srgbClr val="333333"/>
                </a:solidFill>
                <a:latin typeface="Arial"/>
                <a:cs typeface="Arial"/>
              </a:rPr>
              <a:t> 	   </a:t>
            </a:r>
            <a:r>
              <a:rPr lang="es-MX" sz="2000" spc="75" dirty="0" smtClean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2000" spc="75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2000" spc="80" dirty="0" err="1">
                <a:solidFill>
                  <a:srgbClr val="333333"/>
                </a:solidFill>
                <a:latin typeface="Arial"/>
                <a:cs typeface="Arial"/>
              </a:rPr>
              <a:t>espera</a:t>
            </a:r>
            <a:r>
              <a:rPr sz="2000" spc="-43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s-MX" sz="2000" spc="-434" dirty="0" smtClean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2000" spc="85" dirty="0" smtClean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2000" spc="4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2000" spc="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333333"/>
                </a:solidFill>
                <a:latin typeface="Arial"/>
                <a:cs typeface="Arial"/>
              </a:rPr>
              <a:t>respuesta </a:t>
            </a:r>
            <a:r>
              <a:rPr sz="2000" spc="85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60" dirty="0" smtClean="0">
                <a:solidFill>
                  <a:srgbClr val="333333"/>
                </a:solidFill>
                <a:latin typeface="Arial"/>
                <a:cs typeface="Arial"/>
              </a:rPr>
              <a:t>Mexico</a:t>
            </a:r>
            <a:endParaRPr sz="2000" dirty="0">
              <a:latin typeface="Arial"/>
              <a:cs typeface="Arial"/>
            </a:endParaRPr>
          </a:p>
          <a:p>
            <a:pPr marL="344805" marR="5080" indent="-304165">
              <a:lnSpc>
                <a:spcPts val="4420"/>
              </a:lnSpc>
              <a:spcBef>
                <a:spcPts val="10"/>
              </a:spcBef>
              <a:buFont typeface="Arial"/>
              <a:buChar char="•"/>
              <a:tabLst>
                <a:tab pos="322580" algn="l"/>
              </a:tabLst>
            </a:pPr>
            <a:r>
              <a:rPr sz="3500" b="1" i="1" spc="-190" dirty="0">
                <a:solidFill>
                  <a:srgbClr val="333333"/>
                </a:solidFill>
                <a:latin typeface="Arial"/>
                <a:cs typeface="Arial"/>
              </a:rPr>
              <a:t>Chileno </a:t>
            </a:r>
            <a:r>
              <a:rPr sz="3500" b="1" i="1" spc="-130" dirty="0">
                <a:solidFill>
                  <a:srgbClr val="333333"/>
                </a:solidFill>
                <a:latin typeface="Arial"/>
                <a:cs typeface="Arial"/>
              </a:rPr>
              <a:t>Bay </a:t>
            </a:r>
            <a:r>
              <a:rPr sz="3500" b="1" i="1" spc="-180" dirty="0" smtClean="0">
                <a:solidFill>
                  <a:srgbClr val="333333"/>
                </a:solidFill>
                <a:latin typeface="Arial"/>
                <a:cs typeface="Arial"/>
              </a:rPr>
              <a:t>Club</a:t>
            </a:r>
            <a:endParaRPr lang="es-MX" sz="3500" b="1" i="1" spc="-18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40640" marR="5080">
              <a:lnSpc>
                <a:spcPts val="4420"/>
              </a:lnSpc>
              <a:spcBef>
                <a:spcPts val="10"/>
              </a:spcBef>
              <a:tabLst>
                <a:tab pos="322580" algn="l"/>
              </a:tabLst>
            </a:pPr>
            <a:r>
              <a:rPr lang="es-MX" sz="3500" b="1" i="1" spc="-180" dirty="0" smtClean="0">
                <a:solidFill>
                  <a:srgbClr val="333333"/>
                </a:solidFill>
                <a:latin typeface="Arial"/>
                <a:cs typeface="Arial"/>
              </a:rPr>
              <a:t>		</a:t>
            </a:r>
            <a:r>
              <a:rPr lang="es-MX" sz="2000" spc="75" dirty="0" smtClean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2000" spc="75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2000" spc="50" dirty="0" smtClean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lang="es-MX" sz="2000" spc="50" dirty="0" smtClean="0">
                <a:solidFill>
                  <a:srgbClr val="333333"/>
                </a:solidFill>
                <a:latin typeface="Arial"/>
                <a:cs typeface="Arial"/>
              </a:rPr>
              <a:t>á</a:t>
            </a:r>
            <a:r>
              <a:rPr sz="2000" spc="50" dirty="0" err="1" smtClean="0">
                <a:solidFill>
                  <a:srgbClr val="333333"/>
                </a:solidFill>
                <a:latin typeface="Arial"/>
                <a:cs typeface="Arial"/>
              </a:rPr>
              <a:t>lisis</a:t>
            </a:r>
            <a:r>
              <a:rPr sz="2000" spc="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2000" spc="45" dirty="0">
                <a:solidFill>
                  <a:srgbClr val="333333"/>
                </a:solidFill>
                <a:latin typeface="Arial"/>
                <a:cs typeface="Arial"/>
              </a:rPr>
              <a:t>la  </a:t>
            </a:r>
            <a:r>
              <a:rPr sz="2000" spc="75" dirty="0">
                <a:solidFill>
                  <a:srgbClr val="333333"/>
                </a:solidFill>
                <a:latin typeface="Arial"/>
                <a:cs typeface="Arial"/>
              </a:rPr>
              <a:t>respuesta </a:t>
            </a:r>
            <a:r>
              <a:rPr sz="2000" spc="85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60" dirty="0" smtClean="0">
                <a:solidFill>
                  <a:srgbClr val="333333"/>
                </a:solidFill>
                <a:latin typeface="Arial"/>
                <a:cs typeface="Arial"/>
              </a:rPr>
              <a:t>Mexico</a:t>
            </a:r>
            <a:endParaRPr lang="es-MX" sz="2000" spc="6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497840" marR="5080" indent="-457200">
              <a:lnSpc>
                <a:spcPts val="442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322580" algn="l"/>
              </a:tabLst>
            </a:pPr>
            <a:r>
              <a:rPr sz="3500" b="1" i="1" spc="-135" dirty="0" smtClean="0">
                <a:solidFill>
                  <a:srgbClr val="333333"/>
                </a:solidFill>
                <a:latin typeface="Arial"/>
                <a:cs typeface="Arial"/>
              </a:rPr>
              <a:t>City </a:t>
            </a:r>
            <a:r>
              <a:rPr sz="3500" b="1" i="1" spc="-155" dirty="0">
                <a:solidFill>
                  <a:srgbClr val="333333"/>
                </a:solidFill>
                <a:latin typeface="Arial"/>
                <a:cs typeface="Arial"/>
              </a:rPr>
              <a:t>Park </a:t>
            </a:r>
            <a:endParaRPr lang="es-MX" sz="3500" b="1" i="1" spc="-155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40640" marR="5080">
              <a:lnSpc>
                <a:spcPts val="4420"/>
              </a:lnSpc>
              <a:spcBef>
                <a:spcPts val="10"/>
              </a:spcBef>
              <a:tabLst>
                <a:tab pos="322580" algn="l"/>
              </a:tabLst>
            </a:pPr>
            <a:r>
              <a:rPr lang="es-MX" sz="2000" spc="75" dirty="0" smtClean="0">
                <a:solidFill>
                  <a:srgbClr val="333333"/>
                </a:solidFill>
                <a:latin typeface="Arial"/>
                <a:cs typeface="Arial"/>
              </a:rPr>
              <a:t>		</a:t>
            </a:r>
            <a:r>
              <a:rPr sz="2000" spc="75" dirty="0" err="1" smtClean="0">
                <a:solidFill>
                  <a:srgbClr val="333333"/>
                </a:solidFill>
                <a:latin typeface="Arial"/>
                <a:cs typeface="Arial"/>
              </a:rPr>
              <a:t>revisi</a:t>
            </a:r>
            <a:r>
              <a:rPr lang="es-MX" sz="2000" spc="75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000" spc="75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2000" spc="110" dirty="0" err="1">
                <a:solidFill>
                  <a:srgbClr val="333333"/>
                </a:solidFill>
                <a:latin typeface="Arial"/>
                <a:cs typeface="Arial"/>
              </a:rPr>
              <a:t>inicial</a:t>
            </a:r>
            <a:r>
              <a:rPr sz="200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000" spc="135" dirty="0" smtClean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lang="es-MX" sz="2000" spc="135" dirty="0" smtClean="0">
                <a:solidFill>
                  <a:srgbClr val="333333"/>
                </a:solidFill>
                <a:latin typeface="Arial"/>
                <a:cs typeface="Arial"/>
              </a:rPr>
              <a:t> Secretariado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8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9560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447800" y="482600"/>
            <a:ext cx="7010400" cy="70104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El </a:t>
            </a:r>
            <a:r>
              <a:rPr lang="en-US" sz="8000" b="1" dirty="0" err="1" smtClean="0">
                <a:solidFill>
                  <a:schemeClr val="bg2">
                    <a:lumMod val="25000"/>
                  </a:schemeClr>
                </a:solidFill>
              </a:rPr>
              <a:t>Proceso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 SEM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2"/>
          <p:cNvSpPr/>
          <p:nvPr/>
        </p:nvSpPr>
        <p:spPr>
          <a:xfrm>
            <a:off x="533400" y="706581"/>
            <a:ext cx="4519748" cy="630526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5159828" y="526473"/>
            <a:ext cx="4178136" cy="67056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807131" y="1188719"/>
            <a:ext cx="3775165" cy="214230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4819921" y="3403553"/>
            <a:ext cx="37623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30" dirty="0" err="1" smtClean="0">
                <a:solidFill>
                  <a:srgbClr val="363636"/>
                </a:solidFill>
                <a:latin typeface="Arial"/>
                <a:cs typeface="Arial"/>
              </a:rPr>
              <a:t>Exposici</a:t>
            </a:r>
            <a:r>
              <a:rPr lang="es-MX" sz="1600" b="1" spc="30" dirty="0" err="1" smtClean="0">
                <a:solidFill>
                  <a:srgbClr val="363636"/>
                </a:solidFill>
                <a:latin typeface="Arial"/>
                <a:cs typeface="Arial"/>
              </a:rPr>
              <a:t>ó</a:t>
            </a:r>
            <a:r>
              <a:rPr sz="1600" b="1" spc="30" dirty="0" smtClean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600" b="1" spc="-9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600" b="1" spc="-8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63636"/>
                </a:solidFill>
                <a:latin typeface="Arial"/>
                <a:cs typeface="Arial"/>
              </a:rPr>
              <a:t>la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5" dirty="0" err="1" smtClean="0">
                <a:solidFill>
                  <a:srgbClr val="363636"/>
                </a:solidFill>
                <a:latin typeface="Arial"/>
                <a:cs typeface="Arial"/>
              </a:rPr>
              <a:t>Radiaci</a:t>
            </a:r>
            <a:r>
              <a:rPr lang="es-MX" sz="1600" b="1" spc="5" dirty="0" err="1" smtClean="0">
                <a:solidFill>
                  <a:srgbClr val="363636"/>
                </a:solidFill>
                <a:latin typeface="Arial"/>
                <a:cs typeface="Arial"/>
              </a:rPr>
              <a:t>ó</a:t>
            </a:r>
            <a:r>
              <a:rPr sz="1600" b="1" spc="5" dirty="0" smtClean="0">
                <a:solidFill>
                  <a:srgbClr val="363636"/>
                </a:solidFill>
                <a:latin typeface="Arial"/>
                <a:cs typeface="Arial"/>
              </a:rPr>
              <a:t>n</a:t>
            </a:r>
            <a:r>
              <a:rPr sz="1600" b="1" spc="-45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363636"/>
                </a:solidFill>
                <a:latin typeface="Arial"/>
                <a:cs typeface="Arial"/>
              </a:rPr>
              <a:t>en</a:t>
            </a:r>
            <a:r>
              <a:rPr sz="1600" b="1" spc="-10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63636"/>
                </a:solidFill>
                <a:latin typeface="Arial"/>
                <a:cs typeface="Arial"/>
              </a:rPr>
              <a:t>Los</a:t>
            </a:r>
            <a:r>
              <a:rPr sz="1600" b="1" spc="-1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63636"/>
                </a:solidFill>
                <a:latin typeface="Arial"/>
                <a:cs typeface="Arial"/>
              </a:rPr>
              <a:t>Altares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5192485" y="6647802"/>
            <a:ext cx="22140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35" dirty="0">
                <a:solidFill>
                  <a:srgbClr val="363636"/>
                </a:solidFill>
                <a:latin typeface="Arial"/>
                <a:cs typeface="Arial"/>
              </a:rPr>
              <a:t>Proyecto </a:t>
            </a:r>
            <a:r>
              <a:rPr sz="1600" b="1" spc="50" dirty="0">
                <a:solidFill>
                  <a:srgbClr val="363636"/>
                </a:solidFill>
                <a:latin typeface="Arial"/>
                <a:cs typeface="Arial"/>
              </a:rPr>
              <a:t>City</a:t>
            </a:r>
            <a:r>
              <a:rPr sz="1600" b="1" spc="-1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363636"/>
                </a:solidFill>
                <a:latin typeface="Arial"/>
                <a:cs typeface="Arial"/>
              </a:rPr>
              <a:t>Park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762000" y="6752771"/>
            <a:ext cx="274864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45" dirty="0">
                <a:solidFill>
                  <a:srgbClr val="363636"/>
                </a:solidFill>
                <a:latin typeface="Arial"/>
                <a:cs typeface="Arial"/>
              </a:rPr>
              <a:t>Chileno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Bay</a:t>
            </a:r>
            <a:r>
              <a:rPr sz="1600" b="1" spc="-2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63636"/>
                </a:solidFill>
                <a:latin typeface="Arial"/>
                <a:cs typeface="Arial"/>
              </a:rPr>
              <a:t>Club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762000" y="3584041"/>
            <a:ext cx="37623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MX" sz="1600" b="1" spc="30" dirty="0" err="1" smtClean="0">
                <a:solidFill>
                  <a:srgbClr val="363636"/>
                </a:solidFill>
                <a:latin typeface="Arial"/>
                <a:cs typeface="Arial"/>
              </a:rPr>
              <a:t>Metrobús</a:t>
            </a:r>
            <a:r>
              <a:rPr lang="es-MX" sz="1600" b="1" spc="30" dirty="0" smtClean="0">
                <a:solidFill>
                  <a:srgbClr val="363636"/>
                </a:solidFill>
                <a:latin typeface="Arial"/>
                <a:cs typeface="Arial"/>
              </a:rPr>
              <a:t> Reforma</a:t>
            </a:r>
            <a:endParaRPr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4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8"/>
          <p:cNvSpPr txBox="1">
            <a:spLocks noGrp="1"/>
          </p:cNvSpPr>
          <p:nvPr>
            <p:ph type="title"/>
          </p:nvPr>
        </p:nvSpPr>
        <p:spPr>
          <a:xfrm>
            <a:off x="1267626" y="1100908"/>
            <a:ext cx="3551554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35" dirty="0" err="1" smtClean="0">
                <a:solidFill>
                  <a:srgbClr val="333333"/>
                </a:solidFill>
                <a:latin typeface="Arial"/>
                <a:cs typeface="Arial"/>
              </a:rPr>
              <a:t>Petici</a:t>
            </a:r>
            <a:r>
              <a:rPr lang="es-MX" sz="2800" b="1" spc="35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800" b="1" spc="35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800" b="1" spc="4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333333"/>
                </a:solidFill>
                <a:latin typeface="Arial"/>
                <a:cs typeface="Arial"/>
              </a:rPr>
              <a:t>Canadiense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1610264" y="1584819"/>
            <a:ext cx="6418580" cy="1174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100"/>
              </a:lnSpc>
              <a:tabLst>
                <a:tab pos="330200" algn="l"/>
                <a:tab pos="330835" algn="l"/>
              </a:tabLst>
            </a:pPr>
            <a:r>
              <a:rPr sz="2600" i="1" spc="-1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Estanques</a:t>
            </a:r>
            <a:r>
              <a:rPr sz="2600" i="1" spc="-1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i="1" spc="3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600" i="1" spc="-8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</a:t>
            </a:r>
            <a:r>
              <a:rPr sz="2600" i="1" spc="-8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i="1" spc="-4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600" i="1" spc="-4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i="1" spc="-9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 </a:t>
            </a:r>
            <a:r>
              <a:rPr sz="2600" i="1" spc="65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es-MX" sz="2600" i="1" spc="65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9100"/>
              </a:lnSpc>
              <a:tabLst>
                <a:tab pos="330200" algn="l"/>
                <a:tab pos="330835" algn="l"/>
              </a:tabLst>
            </a:pPr>
            <a:r>
              <a:rPr sz="2200" spc="25" dirty="0" smtClean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2200" spc="25" dirty="0" err="1">
                <a:solidFill>
                  <a:srgbClr val="333333"/>
                </a:solidFill>
                <a:latin typeface="Arial"/>
                <a:cs typeface="Arial"/>
              </a:rPr>
              <a:t>en</a:t>
            </a:r>
            <a:r>
              <a:rPr sz="22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00" spc="55" dirty="0" err="1" smtClean="0">
                <a:solidFill>
                  <a:srgbClr val="333333"/>
                </a:solidFill>
                <a:latin typeface="Arial"/>
                <a:cs typeface="Arial"/>
              </a:rPr>
              <a:t>preparaci</a:t>
            </a:r>
            <a:r>
              <a:rPr lang="en-US" sz="2200" spc="55" dirty="0" err="1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2200" spc="55" dirty="0" err="1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2200" spc="5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2200" spc="95" dirty="0">
                <a:solidFill>
                  <a:srgbClr val="333333"/>
                </a:solidFill>
                <a:latin typeface="Arial"/>
                <a:cs typeface="Arial"/>
              </a:rPr>
              <a:t>expediente </a:t>
            </a:r>
            <a:r>
              <a:rPr sz="2200" spc="140" dirty="0">
                <a:solidFill>
                  <a:srgbClr val="333333"/>
                </a:solidFill>
                <a:latin typeface="Arial"/>
                <a:cs typeface="Arial"/>
              </a:rPr>
              <a:t>de  </a:t>
            </a:r>
            <a:r>
              <a:rPr sz="2200" spc="45" dirty="0">
                <a:solidFill>
                  <a:srgbClr val="333333"/>
                </a:solidFill>
                <a:latin typeface="Arial"/>
                <a:cs typeface="Arial"/>
              </a:rPr>
              <a:t>hechos </a:t>
            </a:r>
            <a:r>
              <a:rPr sz="2200" spc="35" dirty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sz="22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333333"/>
                </a:solidFill>
                <a:latin typeface="Arial"/>
                <a:cs typeface="Arial"/>
              </a:rPr>
              <a:t>Secretariado)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1423851" y="3683726"/>
            <a:ext cx="3944983" cy="209005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5865223" y="3491345"/>
            <a:ext cx="3542013" cy="331123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4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9560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447800" y="482600"/>
            <a:ext cx="7010400" cy="70104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3622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2">
                    <a:lumMod val="25000"/>
                  </a:schemeClr>
                </a:solidFill>
              </a:rPr>
              <a:t>Hacia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el TMEC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3"/>
          <p:cNvSpPr txBox="1">
            <a:spLocks noGrp="1"/>
          </p:cNvSpPr>
          <p:nvPr>
            <p:ph type="title"/>
          </p:nvPr>
        </p:nvSpPr>
        <p:spPr>
          <a:xfrm>
            <a:off x="2222309" y="375919"/>
            <a:ext cx="56730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latin typeface="Arial" panose="020B0604020202020204" pitchFamily="34" charset="0"/>
                <a:cs typeface="Arial" panose="020B0604020202020204" pitchFamily="34" charset="0"/>
              </a:rPr>
              <a:t>Dentro del TMEC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973464" y="1418675"/>
            <a:ext cx="6409690" cy="596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5080" indent="-172720">
              <a:lnSpc>
                <a:spcPct val="115799"/>
              </a:lnSpc>
              <a:buChar char="•"/>
              <a:tabLst>
                <a:tab pos="189865" algn="l"/>
              </a:tabLst>
            </a:pP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El </a:t>
            </a:r>
            <a:r>
              <a:rPr sz="1850" spc="65" dirty="0">
                <a:solidFill>
                  <a:srgbClr val="343434"/>
                </a:solidFill>
                <a:latin typeface="Arial"/>
                <a:cs typeface="Arial"/>
              </a:rPr>
              <a:t>proceso SEM </a:t>
            </a:r>
            <a:r>
              <a:rPr sz="1850" spc="75" dirty="0" err="1" smtClean="0">
                <a:solidFill>
                  <a:srgbClr val="343434"/>
                </a:solidFill>
                <a:latin typeface="Arial"/>
                <a:cs typeface="Arial"/>
              </a:rPr>
              <a:t>est</a:t>
            </a:r>
            <a:r>
              <a:rPr lang="es-MX" sz="1850" spc="75" dirty="0" smtClean="0">
                <a:solidFill>
                  <a:srgbClr val="343434"/>
                </a:solidFill>
                <a:latin typeface="Arial"/>
                <a:cs typeface="Arial"/>
              </a:rPr>
              <a:t>á</a:t>
            </a:r>
            <a:r>
              <a:rPr sz="1850" spc="7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343434"/>
                </a:solidFill>
                <a:latin typeface="Arial"/>
                <a:cs typeface="Arial"/>
              </a:rPr>
              <a:t>incorporado </a:t>
            </a:r>
            <a:r>
              <a:rPr sz="1850" spc="130" dirty="0">
                <a:solidFill>
                  <a:srgbClr val="343434"/>
                </a:solidFill>
                <a:latin typeface="Arial"/>
                <a:cs typeface="Arial"/>
              </a:rPr>
              <a:t>dentro </a:t>
            </a:r>
            <a:r>
              <a:rPr sz="1850" spc="120" dirty="0">
                <a:solidFill>
                  <a:srgbClr val="343434"/>
                </a:solidFill>
                <a:latin typeface="Arial"/>
                <a:cs typeface="Arial"/>
              </a:rPr>
              <a:t>del </a:t>
            </a:r>
            <a:r>
              <a:rPr sz="1850" spc="95" dirty="0">
                <a:solidFill>
                  <a:srgbClr val="343434"/>
                </a:solidFill>
                <a:latin typeface="Arial"/>
                <a:cs typeface="Arial"/>
              </a:rPr>
              <a:t>tratado  </a:t>
            </a:r>
            <a:r>
              <a:rPr sz="1850" spc="85" dirty="0">
                <a:solidFill>
                  <a:srgbClr val="343434"/>
                </a:solidFill>
                <a:latin typeface="Arial"/>
                <a:cs typeface="Arial"/>
              </a:rPr>
              <a:t>comercial </a:t>
            </a:r>
            <a:r>
              <a:rPr sz="1850" spc="55" dirty="0">
                <a:solidFill>
                  <a:srgbClr val="343434"/>
                </a:solidFill>
                <a:latin typeface="Arial"/>
                <a:cs typeface="Arial"/>
              </a:rPr>
              <a:t>(</a:t>
            </a:r>
            <a:r>
              <a:rPr sz="1850" spc="55" dirty="0" smtClean="0">
                <a:solidFill>
                  <a:srgbClr val="343434"/>
                </a:solidFill>
                <a:latin typeface="Arial"/>
                <a:cs typeface="Arial"/>
              </a:rPr>
              <a:t>Cap</a:t>
            </a:r>
            <a:r>
              <a:rPr lang="es-MX" sz="1850" spc="55" dirty="0" smtClean="0">
                <a:solidFill>
                  <a:srgbClr val="343434"/>
                </a:solidFill>
                <a:latin typeface="Arial"/>
                <a:cs typeface="Arial"/>
              </a:rPr>
              <a:t>í</a:t>
            </a:r>
            <a:r>
              <a:rPr sz="1850" spc="55" dirty="0" err="1" smtClean="0">
                <a:solidFill>
                  <a:srgbClr val="343434"/>
                </a:solidFill>
                <a:latin typeface="Arial"/>
                <a:cs typeface="Arial"/>
              </a:rPr>
              <a:t>tulo</a:t>
            </a:r>
            <a:r>
              <a:rPr sz="1850" spc="5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343434"/>
                </a:solidFill>
                <a:latin typeface="Arial"/>
                <a:cs typeface="Arial"/>
              </a:rPr>
              <a:t>24-Medio </a:t>
            </a:r>
            <a:r>
              <a:rPr sz="1850" spc="75" dirty="0">
                <a:solidFill>
                  <a:srgbClr val="343434"/>
                </a:solidFill>
                <a:latin typeface="Arial"/>
                <a:cs typeface="Arial"/>
              </a:rPr>
              <a:t>Ambiente). </a:t>
            </a:r>
            <a:r>
              <a:rPr sz="1850" spc="45" dirty="0">
                <a:solidFill>
                  <a:srgbClr val="343434"/>
                </a:solidFill>
                <a:latin typeface="Arial"/>
                <a:cs typeface="Arial"/>
              </a:rPr>
              <a:t>Este </a:t>
            </a:r>
            <a:r>
              <a:rPr sz="1850" spc="75" dirty="0" smtClean="0">
                <a:solidFill>
                  <a:srgbClr val="343434"/>
                </a:solidFill>
                <a:latin typeface="Arial"/>
                <a:cs typeface="Arial"/>
              </a:rPr>
              <a:t>cap</a:t>
            </a:r>
            <a:r>
              <a:rPr lang="es-MX" sz="1850" spc="75" dirty="0" smtClean="0">
                <a:solidFill>
                  <a:srgbClr val="343434"/>
                </a:solidFill>
                <a:latin typeface="Arial"/>
                <a:cs typeface="Arial"/>
              </a:rPr>
              <a:t>í</a:t>
            </a:r>
            <a:r>
              <a:rPr sz="1850" spc="75" dirty="0" err="1" smtClean="0">
                <a:solidFill>
                  <a:srgbClr val="343434"/>
                </a:solidFill>
                <a:latin typeface="Arial"/>
                <a:cs typeface="Arial"/>
              </a:rPr>
              <a:t>tulo</a:t>
            </a:r>
            <a:r>
              <a:rPr sz="1850" spc="75" dirty="0" smtClean="0">
                <a:solidFill>
                  <a:srgbClr val="343434"/>
                </a:solidFill>
                <a:latin typeface="Arial"/>
                <a:cs typeface="Arial"/>
              </a:rPr>
              <a:t>  </a:t>
            </a:r>
            <a:r>
              <a:rPr sz="1850" spc="55" dirty="0" err="1" smtClean="0">
                <a:solidFill>
                  <a:srgbClr val="343434"/>
                </a:solidFill>
                <a:latin typeface="Arial"/>
                <a:cs typeface="Arial"/>
              </a:rPr>
              <a:t>es</a:t>
            </a:r>
            <a:r>
              <a:rPr lang="es-MX" sz="1850" spc="5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80" dirty="0" err="1" smtClean="0">
                <a:solidFill>
                  <a:srgbClr val="343434"/>
                </a:solidFill>
                <a:latin typeface="Arial"/>
                <a:cs typeface="Arial"/>
              </a:rPr>
              <a:t>nuevo</a:t>
            </a: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;</a:t>
            </a:r>
            <a:r>
              <a:rPr sz="1850" spc="-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343434"/>
                </a:solidFill>
                <a:latin typeface="Arial"/>
                <a:cs typeface="Arial"/>
              </a:rPr>
              <a:t>las</a:t>
            </a:r>
            <a:r>
              <a:rPr sz="1850" spc="-1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343434"/>
                </a:solidFill>
                <a:latin typeface="Arial"/>
                <a:cs typeface="Arial"/>
              </a:rPr>
              <a:t>disposiciones</a:t>
            </a:r>
            <a:r>
              <a:rPr sz="1850" spc="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343434"/>
                </a:solidFill>
                <a:latin typeface="Arial"/>
                <a:cs typeface="Arial"/>
              </a:rPr>
              <a:t>actuales</a:t>
            </a:r>
            <a:r>
              <a:rPr sz="1850" spc="-1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343434"/>
                </a:solidFill>
                <a:latin typeface="Arial"/>
                <a:cs typeface="Arial"/>
              </a:rPr>
              <a:t>estan</a:t>
            </a:r>
            <a:r>
              <a:rPr sz="1850" spc="-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343434"/>
                </a:solidFill>
                <a:latin typeface="Arial"/>
                <a:cs typeface="Arial"/>
              </a:rPr>
              <a:t>en</a:t>
            </a:r>
            <a:r>
              <a:rPr sz="1850" spc="-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343434"/>
                </a:solidFill>
                <a:latin typeface="Arial"/>
                <a:cs typeface="Arial"/>
              </a:rPr>
              <a:t>el</a:t>
            </a:r>
            <a:r>
              <a:rPr sz="1850" spc="-9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343434"/>
                </a:solidFill>
                <a:latin typeface="Arial"/>
                <a:cs typeface="Arial"/>
              </a:rPr>
              <a:t>acuerdo  paralelo </a:t>
            </a:r>
            <a:r>
              <a:rPr sz="1850" spc="50" dirty="0">
                <a:solidFill>
                  <a:srgbClr val="343434"/>
                </a:solidFill>
                <a:latin typeface="Arial"/>
                <a:cs typeface="Arial"/>
              </a:rPr>
              <a:t>al </a:t>
            </a:r>
            <a:r>
              <a:rPr sz="1850" spc="20" dirty="0">
                <a:solidFill>
                  <a:srgbClr val="343434"/>
                </a:solidFill>
                <a:latin typeface="Arial"/>
                <a:cs typeface="Arial"/>
              </a:rPr>
              <a:t>TLCAN,</a:t>
            </a:r>
            <a:r>
              <a:rPr sz="1850" spc="-3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343434"/>
                </a:solidFill>
                <a:latin typeface="Arial"/>
                <a:cs typeface="Arial"/>
              </a:rPr>
              <a:t>el </a:t>
            </a:r>
            <a:r>
              <a:rPr sz="1850" spc="30" dirty="0">
                <a:solidFill>
                  <a:srgbClr val="343434"/>
                </a:solidFill>
                <a:latin typeface="Arial"/>
                <a:cs typeface="Arial"/>
              </a:rPr>
              <a:t>ACAAN.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43434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190500" marR="1106805" indent="-177800">
              <a:lnSpc>
                <a:spcPct val="113500"/>
              </a:lnSpc>
              <a:spcBef>
                <a:spcPts val="5"/>
              </a:spcBef>
              <a:buChar char="•"/>
              <a:tabLst>
                <a:tab pos="189865" algn="l"/>
              </a:tabLst>
            </a:pP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El</a:t>
            </a:r>
            <a:r>
              <a:rPr sz="1850" spc="-2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343434"/>
                </a:solidFill>
                <a:latin typeface="Arial"/>
                <a:cs typeface="Arial"/>
              </a:rPr>
              <a:t>SEM</a:t>
            </a:r>
            <a:r>
              <a:rPr sz="1850" spc="-1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5" dirty="0" err="1" smtClean="0">
                <a:solidFill>
                  <a:srgbClr val="343434"/>
                </a:solidFill>
                <a:latin typeface="Arial"/>
                <a:cs typeface="Arial"/>
              </a:rPr>
              <a:t>continuar</a:t>
            </a:r>
            <a:r>
              <a:rPr lang="es-MX" sz="1850" spc="75" dirty="0" smtClean="0">
                <a:solidFill>
                  <a:srgbClr val="343434"/>
                </a:solidFill>
                <a:latin typeface="Arial"/>
                <a:cs typeface="Arial"/>
              </a:rPr>
              <a:t>á</a:t>
            </a:r>
            <a:r>
              <a:rPr sz="1850" spc="-4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343434"/>
                </a:solidFill>
                <a:latin typeface="Arial"/>
                <a:cs typeface="Arial"/>
              </a:rPr>
              <a:t>siendo</a:t>
            </a:r>
            <a:r>
              <a:rPr sz="1850" spc="-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95" dirty="0">
                <a:solidFill>
                  <a:srgbClr val="343434"/>
                </a:solidFill>
                <a:latin typeface="Arial"/>
                <a:cs typeface="Arial"/>
              </a:rPr>
              <a:t>administrado</a:t>
            </a:r>
            <a:r>
              <a:rPr sz="1850" spc="-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95" dirty="0">
                <a:solidFill>
                  <a:srgbClr val="343434"/>
                </a:solidFill>
                <a:latin typeface="Arial"/>
                <a:cs typeface="Arial"/>
              </a:rPr>
              <a:t>por</a:t>
            </a:r>
            <a:r>
              <a:rPr sz="1850" spc="-4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343434"/>
                </a:solidFill>
                <a:latin typeface="Arial"/>
                <a:cs typeface="Arial"/>
              </a:rPr>
              <a:t>el  </a:t>
            </a:r>
            <a:r>
              <a:rPr sz="1850" spc="50" dirty="0" err="1" smtClean="0">
                <a:solidFill>
                  <a:srgbClr val="343434"/>
                </a:solidFill>
                <a:latin typeface="Arial"/>
                <a:cs typeface="Arial"/>
              </a:rPr>
              <a:t>Secretariado</a:t>
            </a:r>
            <a:r>
              <a:rPr lang="es-MX" sz="1850" spc="50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43434"/>
              </a:buClr>
              <a:buFont typeface="Arial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sz="1850" spc="55" dirty="0">
                <a:solidFill>
                  <a:srgbClr val="343434"/>
                </a:solidFill>
                <a:latin typeface="Arial"/>
                <a:cs typeface="Arial"/>
              </a:rPr>
              <a:t>Papel</a:t>
            </a:r>
            <a:r>
              <a:rPr sz="1850" spc="-16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343434"/>
                </a:solidFill>
                <a:latin typeface="Arial"/>
                <a:cs typeface="Arial"/>
              </a:rPr>
              <a:t>del</a:t>
            </a:r>
            <a:r>
              <a:rPr sz="1850" spc="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10" dirty="0" err="1">
                <a:solidFill>
                  <a:srgbClr val="343434"/>
                </a:solidFill>
                <a:latin typeface="Arial"/>
                <a:cs typeface="Arial"/>
              </a:rPr>
              <a:t>nuevo</a:t>
            </a:r>
            <a:r>
              <a:rPr sz="1850" spc="-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5" dirty="0" err="1" smtClean="0">
                <a:solidFill>
                  <a:srgbClr val="343434"/>
                </a:solidFill>
                <a:latin typeface="Arial"/>
                <a:cs typeface="Arial"/>
              </a:rPr>
              <a:t>Comit</a:t>
            </a:r>
            <a:r>
              <a:rPr lang="es-MX" sz="1850" spc="105" dirty="0" smtClean="0">
                <a:solidFill>
                  <a:srgbClr val="343434"/>
                </a:solidFill>
                <a:latin typeface="Arial"/>
                <a:cs typeface="Arial"/>
              </a:rPr>
              <a:t>é</a:t>
            </a:r>
            <a:r>
              <a:rPr sz="1850" spc="-9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5" dirty="0" smtClean="0">
                <a:solidFill>
                  <a:srgbClr val="343434"/>
                </a:solidFill>
                <a:latin typeface="Arial"/>
                <a:cs typeface="Arial"/>
              </a:rPr>
              <a:t>Ambiental</a:t>
            </a:r>
            <a:r>
              <a:rPr lang="es-MX" sz="1850" spc="105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43434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185420" marR="353695" indent="-172720">
              <a:lnSpc>
                <a:spcPct val="115500"/>
              </a:lnSpc>
              <a:buChar char="•"/>
              <a:tabLst>
                <a:tab pos="189865" algn="l"/>
              </a:tabLst>
            </a:pP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Recomendaciones</a:t>
            </a:r>
            <a:r>
              <a:rPr sz="1850" spc="-1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2000" spc="-1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seguimiento</a:t>
            </a:r>
            <a:r>
              <a:rPr sz="1850" spc="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343434"/>
                </a:solidFill>
                <a:latin typeface="Arial"/>
                <a:cs typeface="Arial"/>
              </a:rPr>
              <a:t>de</a:t>
            </a:r>
            <a:r>
              <a:rPr sz="1850" spc="-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343434"/>
                </a:solidFill>
                <a:latin typeface="Arial"/>
                <a:cs typeface="Arial"/>
              </a:rPr>
              <a:t>expedientes</a:t>
            </a:r>
            <a:r>
              <a:rPr sz="1850" spc="2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de  </a:t>
            </a:r>
            <a:r>
              <a:rPr sz="1850" spc="65" dirty="0" err="1" smtClean="0">
                <a:solidFill>
                  <a:srgbClr val="343434"/>
                </a:solidFill>
                <a:latin typeface="Arial"/>
                <a:cs typeface="Arial"/>
              </a:rPr>
              <a:t>hechos</a:t>
            </a:r>
            <a:r>
              <a:rPr lang="es-MX" sz="1850" spc="65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43434"/>
              </a:buClr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186690" marR="734695" indent="-173990">
              <a:lnSpc>
                <a:spcPct val="111300"/>
              </a:lnSpc>
              <a:buChar char="•"/>
              <a:tabLst>
                <a:tab pos="189865" algn="l"/>
              </a:tabLst>
            </a:pPr>
            <a:r>
              <a:rPr sz="1850" spc="55" dirty="0" err="1" smtClean="0">
                <a:solidFill>
                  <a:srgbClr val="343434"/>
                </a:solidFill>
                <a:latin typeface="Arial"/>
                <a:cs typeface="Arial"/>
              </a:rPr>
              <a:t>Reducci</a:t>
            </a:r>
            <a:r>
              <a:rPr lang="es-MX" sz="1850" spc="55" dirty="0" err="1" smtClean="0">
                <a:solidFill>
                  <a:srgbClr val="343434"/>
                </a:solidFill>
                <a:latin typeface="Arial"/>
                <a:cs typeface="Arial"/>
              </a:rPr>
              <a:t>ó</a:t>
            </a:r>
            <a:r>
              <a:rPr sz="1850" spc="55" dirty="0" smtClean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850" spc="-8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343434"/>
                </a:solidFill>
                <a:latin typeface="Arial"/>
                <a:cs typeface="Arial"/>
              </a:rPr>
              <a:t>de</a:t>
            </a:r>
            <a:r>
              <a:rPr sz="1850" spc="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343434"/>
                </a:solidFill>
                <a:latin typeface="Arial"/>
                <a:cs typeface="Arial"/>
              </a:rPr>
              <a:t>los</a:t>
            </a:r>
            <a:r>
              <a:rPr sz="1850" spc="-14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343434"/>
                </a:solidFill>
                <a:latin typeface="Arial"/>
                <a:cs typeface="Arial"/>
              </a:rPr>
              <a:t>tiempos</a:t>
            </a:r>
            <a:r>
              <a:rPr sz="1850" spc="-1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5" dirty="0">
                <a:solidFill>
                  <a:srgbClr val="343434"/>
                </a:solidFill>
                <a:latin typeface="Arial"/>
                <a:cs typeface="Arial"/>
              </a:rPr>
              <a:t>del</a:t>
            </a:r>
            <a:r>
              <a:rPr sz="1850" spc="-9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343434"/>
                </a:solidFill>
                <a:latin typeface="Arial"/>
                <a:cs typeface="Arial"/>
              </a:rPr>
              <a:t>Secretariado</a:t>
            </a:r>
            <a:r>
              <a:rPr sz="1850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343434"/>
                </a:solidFill>
                <a:latin typeface="Arial"/>
                <a:cs typeface="Arial"/>
              </a:rPr>
              <a:t>y</a:t>
            </a:r>
            <a:r>
              <a:rPr sz="2000" spc="-8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0" dirty="0" err="1">
                <a:solidFill>
                  <a:srgbClr val="343434"/>
                </a:solidFill>
                <a:latin typeface="Arial"/>
                <a:cs typeface="Arial"/>
              </a:rPr>
              <a:t>una</a:t>
            </a:r>
            <a:r>
              <a:rPr sz="1850" spc="100" dirty="0">
                <a:solidFill>
                  <a:srgbClr val="343434"/>
                </a:solidFill>
                <a:latin typeface="Arial"/>
                <a:cs typeface="Arial"/>
              </a:rPr>
              <a:t>  </a:t>
            </a:r>
            <a:r>
              <a:rPr sz="1850" spc="90" dirty="0" err="1" smtClean="0">
                <a:solidFill>
                  <a:srgbClr val="343434"/>
                </a:solidFill>
                <a:latin typeface="Arial"/>
                <a:cs typeface="Arial"/>
              </a:rPr>
              <a:t>definici</a:t>
            </a:r>
            <a:r>
              <a:rPr lang="es-MX" sz="1850" spc="90" dirty="0" err="1" smtClean="0">
                <a:solidFill>
                  <a:srgbClr val="343434"/>
                </a:solidFill>
                <a:latin typeface="Arial"/>
                <a:cs typeface="Arial"/>
              </a:rPr>
              <a:t>ó</a:t>
            </a:r>
            <a:r>
              <a:rPr sz="1850" spc="90" dirty="0" smtClean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850" spc="-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343434"/>
                </a:solidFill>
                <a:latin typeface="Arial"/>
                <a:cs typeface="Arial"/>
              </a:rPr>
              <a:t>mas</a:t>
            </a:r>
            <a:r>
              <a:rPr sz="1850" spc="-1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343434"/>
                </a:solidFill>
                <a:latin typeface="Arial"/>
                <a:cs typeface="Arial"/>
              </a:rPr>
              <a:t>limitada</a:t>
            </a:r>
            <a:r>
              <a:rPr sz="1850" spc="-15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30" dirty="0">
                <a:solidFill>
                  <a:srgbClr val="343434"/>
                </a:solidFill>
                <a:latin typeface="Arial"/>
                <a:cs typeface="Arial"/>
              </a:rPr>
              <a:t>de</a:t>
            </a:r>
            <a:r>
              <a:rPr sz="1850" spc="-7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45" dirty="0" err="1" smtClean="0">
                <a:solidFill>
                  <a:srgbClr val="343434"/>
                </a:solidFill>
                <a:latin typeface="Arial"/>
                <a:cs typeface="Arial"/>
              </a:rPr>
              <a:t>legislaci</a:t>
            </a:r>
            <a:r>
              <a:rPr lang="es-MX" sz="1850" spc="45" dirty="0" err="1" smtClean="0">
                <a:solidFill>
                  <a:srgbClr val="343434"/>
                </a:solidFill>
                <a:latin typeface="Arial"/>
                <a:cs typeface="Arial"/>
              </a:rPr>
              <a:t>ó</a:t>
            </a:r>
            <a:r>
              <a:rPr sz="1850" spc="45" dirty="0" smtClean="0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sz="1850" spc="-3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5" dirty="0" err="1" smtClean="0">
                <a:solidFill>
                  <a:srgbClr val="343434"/>
                </a:solidFill>
                <a:latin typeface="Arial"/>
                <a:cs typeface="Arial"/>
              </a:rPr>
              <a:t>ambiental</a:t>
            </a:r>
            <a:r>
              <a:rPr lang="es-MX" sz="1850" spc="105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43434"/>
              </a:buClr>
              <a:buFont typeface="Arial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186055" marR="690880" indent="-173355">
              <a:lnSpc>
                <a:spcPct val="113500"/>
              </a:lnSpc>
              <a:buChar char="•"/>
              <a:tabLst>
                <a:tab pos="189865" algn="l"/>
              </a:tabLst>
            </a:pPr>
            <a:r>
              <a:rPr sz="1850" spc="80" dirty="0">
                <a:solidFill>
                  <a:srgbClr val="343434"/>
                </a:solidFill>
                <a:latin typeface="Arial"/>
                <a:cs typeface="Arial"/>
              </a:rPr>
              <a:t>El</a:t>
            </a:r>
            <a:r>
              <a:rPr sz="1850" spc="-2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343434"/>
                </a:solidFill>
                <a:latin typeface="Arial"/>
                <a:cs typeface="Arial"/>
              </a:rPr>
              <a:t>SEM</a:t>
            </a:r>
            <a:r>
              <a:rPr sz="1850" spc="-10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30" dirty="0">
                <a:solidFill>
                  <a:srgbClr val="343434"/>
                </a:solidFill>
                <a:latin typeface="Arial"/>
                <a:cs typeface="Arial"/>
              </a:rPr>
              <a:t>tambien</a:t>
            </a:r>
            <a:r>
              <a:rPr sz="1850" spc="-8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343434"/>
                </a:solidFill>
                <a:latin typeface="Arial"/>
                <a:cs typeface="Arial"/>
              </a:rPr>
              <a:t>se</a:t>
            </a:r>
            <a:r>
              <a:rPr sz="1850" spc="-1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343434"/>
                </a:solidFill>
                <a:latin typeface="Arial"/>
                <a:cs typeface="Arial"/>
              </a:rPr>
              <a:t>menciona</a:t>
            </a:r>
            <a:r>
              <a:rPr sz="1850" spc="-3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343434"/>
                </a:solidFill>
                <a:latin typeface="Arial"/>
                <a:cs typeface="Arial"/>
              </a:rPr>
              <a:t>en</a:t>
            </a:r>
            <a:r>
              <a:rPr sz="1850" spc="-114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343434"/>
                </a:solidFill>
                <a:latin typeface="Arial"/>
                <a:cs typeface="Arial"/>
              </a:rPr>
              <a:t>el</a:t>
            </a:r>
            <a:r>
              <a:rPr sz="1850" spc="-8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20" dirty="0">
                <a:solidFill>
                  <a:srgbClr val="343434"/>
                </a:solidFill>
                <a:latin typeface="Arial"/>
                <a:cs typeface="Arial"/>
              </a:rPr>
              <a:t>ACA,</a:t>
            </a:r>
            <a:r>
              <a:rPr sz="1850" spc="-15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343434"/>
                </a:solidFill>
                <a:latin typeface="Arial"/>
                <a:cs typeface="Arial"/>
              </a:rPr>
              <a:t>el</a:t>
            </a:r>
            <a:r>
              <a:rPr sz="1850" spc="2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100" dirty="0">
                <a:solidFill>
                  <a:srgbClr val="343434"/>
                </a:solidFill>
                <a:latin typeface="Arial"/>
                <a:cs typeface="Arial"/>
              </a:rPr>
              <a:t>nuevo  </a:t>
            </a:r>
            <a:r>
              <a:rPr sz="1850" spc="55" dirty="0">
                <a:solidFill>
                  <a:srgbClr val="343434"/>
                </a:solidFill>
                <a:latin typeface="Arial"/>
                <a:cs typeface="Arial"/>
              </a:rPr>
              <a:t>acuerdo </a:t>
            </a:r>
            <a:r>
              <a:rPr sz="1850" spc="120" dirty="0" err="1">
                <a:solidFill>
                  <a:srgbClr val="343434"/>
                </a:solidFill>
                <a:latin typeface="Arial"/>
                <a:cs typeface="Arial"/>
              </a:rPr>
              <a:t>ambiental</a:t>
            </a:r>
            <a:r>
              <a:rPr sz="1850" spc="-30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850" spc="55" dirty="0" err="1" smtClean="0">
                <a:solidFill>
                  <a:srgbClr val="343434"/>
                </a:solidFill>
                <a:latin typeface="Arial"/>
                <a:cs typeface="Arial"/>
              </a:rPr>
              <a:t>paralelo</a:t>
            </a:r>
            <a:r>
              <a:rPr lang="es-MX" sz="1850" spc="55" dirty="0" smtClean="0">
                <a:solidFill>
                  <a:srgbClr val="343434"/>
                </a:solidFill>
                <a:latin typeface="Arial"/>
                <a:cs typeface="Arial"/>
              </a:rPr>
              <a:t>.</a:t>
            </a:r>
            <a:endParaRPr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9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04503"/>
            <a:ext cx="10045336" cy="154141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8153400" y="6264724"/>
            <a:ext cx="1053053" cy="111687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 txBox="1">
            <a:spLocks noGrp="1"/>
          </p:cNvSpPr>
          <p:nvPr>
            <p:ph type="title"/>
          </p:nvPr>
        </p:nvSpPr>
        <p:spPr>
          <a:xfrm>
            <a:off x="842667" y="2830103"/>
            <a:ext cx="8310880" cy="203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marR="5080" indent="-140970">
              <a:lnSpc>
                <a:spcPct val="105600"/>
              </a:lnSpc>
            </a:pPr>
            <a:r>
              <a:rPr sz="6250" b="1" spc="-140" dirty="0">
                <a:solidFill>
                  <a:srgbClr val="333333"/>
                </a:solidFill>
                <a:latin typeface="Arial"/>
                <a:cs typeface="Arial"/>
              </a:rPr>
              <a:t>25 </a:t>
            </a:r>
            <a:r>
              <a:rPr sz="5650" b="1" spc="70" dirty="0" smtClean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lang="es-MX" sz="5650" b="1" spc="70" dirty="0" smtClean="0">
                <a:solidFill>
                  <a:srgbClr val="333333"/>
                </a:solidFill>
                <a:latin typeface="Arial"/>
                <a:cs typeface="Arial"/>
              </a:rPr>
              <a:t>ñ</a:t>
            </a:r>
            <a:r>
              <a:rPr sz="5650" b="1" spc="70" dirty="0" err="1" smtClean="0">
                <a:solidFill>
                  <a:srgbClr val="333333"/>
                </a:solidFill>
                <a:latin typeface="Arial"/>
                <a:cs typeface="Arial"/>
              </a:rPr>
              <a:t>os</a:t>
            </a:r>
            <a:r>
              <a:rPr sz="5650" b="1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650" b="1" spc="75" dirty="0">
                <a:solidFill>
                  <a:srgbClr val="333333"/>
                </a:solidFill>
                <a:latin typeface="Arial"/>
                <a:cs typeface="Arial"/>
              </a:rPr>
              <a:t>del</a:t>
            </a:r>
            <a:r>
              <a:rPr sz="5650" b="1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5650" b="1" spc="100" dirty="0">
                <a:solidFill>
                  <a:srgbClr val="333333"/>
                </a:solidFill>
                <a:latin typeface="Arial"/>
                <a:cs typeface="Arial"/>
              </a:rPr>
              <a:t>mecanismo  </a:t>
            </a:r>
            <a:r>
              <a:rPr sz="5650" b="1" spc="325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5650" b="1" spc="80" dirty="0">
                <a:solidFill>
                  <a:srgbClr val="333333"/>
                </a:solidFill>
                <a:latin typeface="Arial"/>
                <a:cs typeface="Arial"/>
              </a:rPr>
              <a:t>peticiones</a:t>
            </a:r>
            <a:r>
              <a:rPr sz="5650" b="1" spc="-5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6250" b="1" spc="-290" dirty="0">
                <a:solidFill>
                  <a:srgbClr val="333333"/>
                </a:solidFill>
                <a:latin typeface="Arial"/>
                <a:cs typeface="Arial"/>
              </a:rPr>
              <a:t>(SEM)</a:t>
            </a:r>
            <a:endParaRPr sz="625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292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bject 6"/>
          <p:cNvSpPr txBox="1">
            <a:spLocks noGrp="1"/>
          </p:cNvSpPr>
          <p:nvPr>
            <p:ph type="title"/>
          </p:nvPr>
        </p:nvSpPr>
        <p:spPr>
          <a:xfrm>
            <a:off x="2060320" y="2962896"/>
            <a:ext cx="5267325" cy="156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2900"/>
              </a:lnSpc>
              <a:tabLst>
                <a:tab pos="951230" algn="l"/>
              </a:tabLst>
            </a:pPr>
            <a:r>
              <a:rPr sz="3000" spc="160" dirty="0"/>
              <a:t>Una	</a:t>
            </a:r>
            <a:r>
              <a:rPr sz="3000" spc="125" dirty="0" err="1" smtClean="0"/>
              <a:t>petici</a:t>
            </a:r>
            <a:r>
              <a:rPr lang="es-MX" sz="3000" spc="125" dirty="0" err="1" smtClean="0"/>
              <a:t>ó</a:t>
            </a:r>
            <a:r>
              <a:rPr sz="3000" spc="125" dirty="0" smtClean="0"/>
              <a:t>n </a:t>
            </a:r>
            <a:r>
              <a:rPr sz="3000" spc="15" dirty="0"/>
              <a:t>se</a:t>
            </a:r>
            <a:r>
              <a:rPr sz="3000" spc="-430" dirty="0"/>
              <a:t> </a:t>
            </a:r>
            <a:r>
              <a:rPr sz="3000" spc="85" dirty="0"/>
              <a:t>presenta</a:t>
            </a:r>
            <a:r>
              <a:rPr sz="3000" spc="-135" dirty="0"/>
              <a:t> </a:t>
            </a:r>
            <a:r>
              <a:rPr sz="3000" spc="140" dirty="0"/>
              <a:t>por </a:t>
            </a:r>
            <a:r>
              <a:rPr sz="3000" spc="80" dirty="0"/>
              <a:t> </a:t>
            </a:r>
            <a:r>
              <a:rPr sz="3000" spc="114" dirty="0"/>
              <a:t>una</a:t>
            </a:r>
            <a:r>
              <a:rPr sz="3000" spc="-250" dirty="0"/>
              <a:t> </a:t>
            </a:r>
            <a:r>
              <a:rPr sz="3000" spc="90" dirty="0"/>
              <a:t>persona</a:t>
            </a:r>
            <a:r>
              <a:rPr sz="3000" spc="-155" dirty="0"/>
              <a:t> </a:t>
            </a:r>
            <a:r>
              <a:rPr sz="3000" spc="95" dirty="0"/>
              <a:t>u</a:t>
            </a:r>
            <a:r>
              <a:rPr sz="3000" spc="-110" dirty="0"/>
              <a:t> </a:t>
            </a:r>
            <a:r>
              <a:rPr sz="3000" spc="130" dirty="0"/>
              <a:t>ONG</a:t>
            </a:r>
            <a:endParaRPr sz="3000" dirty="0"/>
          </a:p>
          <a:p>
            <a:pPr marR="8890" algn="ctr">
              <a:lnSpc>
                <a:spcPct val="100000"/>
              </a:lnSpc>
              <a:spcBef>
                <a:spcPts val="459"/>
              </a:spcBef>
            </a:pPr>
            <a:r>
              <a:rPr sz="3000" spc="100" dirty="0"/>
              <a:t>(no </a:t>
            </a:r>
            <a:r>
              <a:rPr sz="3000" spc="80" dirty="0"/>
              <a:t>el</a:t>
            </a:r>
            <a:r>
              <a:rPr sz="3000" spc="-400" dirty="0"/>
              <a:t> </a:t>
            </a:r>
            <a:r>
              <a:rPr sz="3000" spc="50" dirty="0"/>
              <a:t>gobierno).</a:t>
            </a:r>
            <a:endParaRPr sz="3000" dirty="0"/>
          </a:p>
        </p:txBody>
      </p:sp>
      <p:sp>
        <p:nvSpPr>
          <p:cNvPr id="32" name="object 7"/>
          <p:cNvSpPr txBox="1"/>
          <p:nvPr/>
        </p:nvSpPr>
        <p:spPr>
          <a:xfrm>
            <a:off x="3252665" y="5392026"/>
            <a:ext cx="139319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>
              <a:lnSpc>
                <a:spcPct val="109100"/>
              </a:lnSpc>
            </a:pPr>
            <a:r>
              <a:rPr sz="2200" spc="25" dirty="0">
                <a:solidFill>
                  <a:srgbClr val="343434"/>
                </a:solidFill>
                <a:latin typeface="Arial"/>
                <a:cs typeface="Arial"/>
              </a:rPr>
              <a:t>lndividuos:  </a:t>
            </a:r>
            <a:r>
              <a:rPr sz="2200" spc="-15" dirty="0">
                <a:solidFill>
                  <a:srgbClr val="343434"/>
                </a:solidFill>
                <a:latin typeface="Arial"/>
                <a:cs typeface="Arial"/>
              </a:rPr>
              <a:t>ONGs:</a:t>
            </a:r>
            <a:endParaRPr sz="22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240"/>
              </a:spcBef>
            </a:pPr>
            <a:r>
              <a:rPr sz="2200" spc="35" dirty="0">
                <a:solidFill>
                  <a:srgbClr val="343434"/>
                </a:solidFill>
                <a:latin typeface="Arial"/>
                <a:cs typeface="Arial"/>
              </a:rPr>
              <a:t>Ambos: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5049189" y="5397820"/>
            <a:ext cx="116912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ct val="100000"/>
              </a:lnSpc>
            </a:pPr>
            <a:r>
              <a:rPr lang="es-MX" sz="220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  <a:p>
            <a:pPr marL="71120">
              <a:lnSpc>
                <a:spcPct val="100000"/>
              </a:lnSpc>
            </a:pPr>
            <a:r>
              <a:rPr lang="es-MX" sz="220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  <a:p>
            <a:pPr marL="71120">
              <a:lnSpc>
                <a:spcPct val="100000"/>
              </a:lnSpc>
            </a:pPr>
            <a:r>
              <a:rPr lang="es-MX" sz="2200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685800"/>
            <a:ext cx="2839367" cy="19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6"/>
          <p:cNvSpPr txBox="1"/>
          <p:nvPr/>
        </p:nvSpPr>
        <p:spPr>
          <a:xfrm>
            <a:off x="811413" y="3090326"/>
            <a:ext cx="8417560" cy="387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875" algn="ctr">
              <a:lnSpc>
                <a:spcPct val="114900"/>
              </a:lnSpc>
            </a:pPr>
            <a:r>
              <a:rPr sz="4400" spc="45" dirty="0">
                <a:solidFill>
                  <a:srgbClr val="333333"/>
                </a:solidFill>
                <a:latin typeface="Arial"/>
                <a:cs typeface="Arial"/>
              </a:rPr>
              <a:t>Asevera </a:t>
            </a:r>
            <a:r>
              <a:rPr sz="4400" spc="215" dirty="0">
                <a:solidFill>
                  <a:srgbClr val="333333"/>
                </a:solidFill>
                <a:latin typeface="Arial"/>
                <a:cs typeface="Arial"/>
              </a:rPr>
              <a:t>que </a:t>
            </a:r>
            <a:r>
              <a:rPr sz="4400" spc="195" dirty="0">
                <a:solidFill>
                  <a:srgbClr val="333333"/>
                </a:solidFill>
                <a:latin typeface="Arial"/>
                <a:cs typeface="Arial"/>
              </a:rPr>
              <a:t>una </a:t>
            </a:r>
            <a:r>
              <a:rPr sz="4400" spc="80" dirty="0">
                <a:solidFill>
                  <a:srgbClr val="333333"/>
                </a:solidFill>
                <a:latin typeface="Arial"/>
                <a:cs typeface="Arial"/>
              </a:rPr>
              <a:t>Parte </a:t>
            </a:r>
            <a:r>
              <a:rPr sz="4400" spc="100" dirty="0">
                <a:solidFill>
                  <a:srgbClr val="333333"/>
                </a:solidFill>
                <a:latin typeface="Arial"/>
                <a:cs typeface="Arial"/>
              </a:rPr>
              <a:t>esta  </a:t>
            </a:r>
            <a:r>
              <a:rPr sz="4400" spc="270" dirty="0">
                <a:solidFill>
                  <a:srgbClr val="333333"/>
                </a:solidFill>
                <a:latin typeface="Arial"/>
                <a:cs typeface="Arial"/>
              </a:rPr>
              <a:t>omitiendo </a:t>
            </a:r>
            <a:r>
              <a:rPr sz="4400" spc="150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4400" spc="114" dirty="0" err="1" smtClean="0">
                <a:solidFill>
                  <a:srgbClr val="333333"/>
                </a:solidFill>
                <a:latin typeface="Arial"/>
                <a:cs typeface="Arial"/>
              </a:rPr>
              <a:t>aplicaci</a:t>
            </a:r>
            <a:r>
              <a:rPr lang="es-MX" sz="4400" spc="114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4400" spc="114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4400" spc="-59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400" spc="165" dirty="0">
                <a:solidFill>
                  <a:srgbClr val="333333"/>
                </a:solidFill>
                <a:latin typeface="Arial"/>
                <a:cs typeface="Arial"/>
              </a:rPr>
              <a:t>efectiva  </a:t>
            </a:r>
            <a:r>
              <a:rPr sz="4400" spc="240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4400" spc="100" dirty="0">
                <a:solidFill>
                  <a:srgbClr val="333333"/>
                </a:solidFill>
                <a:latin typeface="Arial"/>
                <a:cs typeface="Arial"/>
              </a:rPr>
              <a:t>disposiciones </a:t>
            </a:r>
            <a:r>
              <a:rPr sz="4400" spc="120" dirty="0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sz="4400" spc="-5" dirty="0" err="1">
                <a:solidFill>
                  <a:srgbClr val="333333"/>
                </a:solidFill>
                <a:latin typeface="Arial"/>
                <a:cs typeface="Arial"/>
              </a:rPr>
              <a:t>su</a:t>
            </a:r>
            <a:r>
              <a:rPr sz="4400" spc="-5" dirty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sz="4400" spc="90" dirty="0" err="1" smtClean="0">
                <a:solidFill>
                  <a:srgbClr val="333333"/>
                </a:solidFill>
                <a:latin typeface="Arial"/>
                <a:cs typeface="Arial"/>
              </a:rPr>
              <a:t>legislaci</a:t>
            </a:r>
            <a:r>
              <a:rPr lang="es-MX" sz="4400" spc="9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4400" spc="90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4400" spc="229" dirty="0">
                <a:solidFill>
                  <a:srgbClr val="333333"/>
                </a:solidFill>
                <a:latin typeface="Arial"/>
                <a:cs typeface="Arial"/>
              </a:rPr>
              <a:t>ambiental</a:t>
            </a:r>
            <a:r>
              <a:rPr sz="4400" spc="-3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400" spc="75" dirty="0">
                <a:solidFill>
                  <a:srgbClr val="333333"/>
                </a:solidFill>
                <a:latin typeface="Arial"/>
                <a:cs typeface="Arial"/>
              </a:rPr>
              <a:t>aplicables  </a:t>
            </a:r>
            <a:r>
              <a:rPr sz="4400" spc="19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4400" spc="-40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400" spc="195" dirty="0" err="1">
                <a:solidFill>
                  <a:srgbClr val="333333"/>
                </a:solidFill>
                <a:latin typeface="Arial"/>
                <a:cs typeface="Arial"/>
              </a:rPr>
              <a:t>una</a:t>
            </a:r>
            <a:r>
              <a:rPr sz="4400" spc="-2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400" spc="130" dirty="0" err="1" smtClean="0">
                <a:solidFill>
                  <a:srgbClr val="333333"/>
                </a:solidFill>
                <a:latin typeface="Arial"/>
                <a:cs typeface="Arial"/>
              </a:rPr>
              <a:t>situaci</a:t>
            </a:r>
            <a:r>
              <a:rPr lang="es-MX" sz="4400" spc="13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4400" spc="130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4400" spc="-1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400" spc="55" dirty="0">
                <a:solidFill>
                  <a:srgbClr val="333333"/>
                </a:solidFill>
                <a:latin typeface="Arial"/>
                <a:cs typeface="Arial"/>
              </a:rPr>
              <a:t>especifica.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685800"/>
            <a:ext cx="2839367" cy="19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6"/>
          <p:cNvSpPr txBox="1"/>
          <p:nvPr/>
        </p:nvSpPr>
        <p:spPr>
          <a:xfrm>
            <a:off x="1031552" y="2685680"/>
            <a:ext cx="7870190" cy="287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 algn="ctr">
              <a:lnSpc>
                <a:spcPct val="111700"/>
              </a:lnSpc>
            </a:pPr>
            <a:r>
              <a:rPr sz="4050" spc="175" dirty="0">
                <a:solidFill>
                  <a:srgbClr val="333333"/>
                </a:solidFill>
                <a:latin typeface="Arial"/>
                <a:cs typeface="Arial"/>
              </a:rPr>
              <a:t>El </a:t>
            </a:r>
            <a:r>
              <a:rPr sz="4050" spc="110" dirty="0">
                <a:solidFill>
                  <a:srgbClr val="333333"/>
                </a:solidFill>
                <a:latin typeface="Arial"/>
                <a:cs typeface="Arial"/>
              </a:rPr>
              <a:t>Secretariado </a:t>
            </a:r>
            <a:r>
              <a:rPr sz="4050" spc="105" dirty="0">
                <a:solidFill>
                  <a:srgbClr val="333333"/>
                </a:solidFill>
                <a:latin typeface="Arial"/>
                <a:cs typeface="Arial"/>
              </a:rPr>
              <a:t>analiza </a:t>
            </a:r>
            <a:r>
              <a:rPr sz="4050" spc="140" dirty="0">
                <a:solidFill>
                  <a:srgbClr val="333333"/>
                </a:solidFill>
                <a:latin typeface="Arial"/>
                <a:cs typeface="Arial"/>
              </a:rPr>
              <a:t>la  </a:t>
            </a:r>
            <a:r>
              <a:rPr sz="4050" spc="225" dirty="0" err="1" smtClean="0">
                <a:solidFill>
                  <a:srgbClr val="333333"/>
                </a:solidFill>
                <a:latin typeface="Arial"/>
                <a:cs typeface="Arial"/>
              </a:rPr>
              <a:t>petici</a:t>
            </a:r>
            <a:r>
              <a:rPr lang="es-MX" sz="4050" spc="225" dirty="0" err="1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4050" spc="225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lang="es-MX" sz="4050" spc="225" dirty="0" smtClean="0">
                <a:solidFill>
                  <a:srgbClr val="333333"/>
                </a:solidFill>
                <a:latin typeface="Arial"/>
                <a:cs typeface="Arial"/>
              </a:rPr>
              <a:t> y</a:t>
            </a:r>
            <a:r>
              <a:rPr sz="4600" spc="-36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135" dirty="0">
                <a:solidFill>
                  <a:srgbClr val="333333"/>
                </a:solidFill>
                <a:latin typeface="Arial"/>
                <a:cs typeface="Arial"/>
              </a:rPr>
              <a:t>solicita</a:t>
            </a:r>
            <a:r>
              <a:rPr sz="4050" spc="-2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22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4050" spc="-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155" dirty="0">
                <a:solidFill>
                  <a:srgbClr val="333333"/>
                </a:solidFill>
                <a:latin typeface="Arial"/>
                <a:cs typeface="Arial"/>
              </a:rPr>
              <a:t>la</a:t>
            </a:r>
            <a:r>
              <a:rPr sz="4050" spc="-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95" dirty="0">
                <a:solidFill>
                  <a:srgbClr val="333333"/>
                </a:solidFill>
                <a:latin typeface="Arial"/>
                <a:cs typeface="Arial"/>
              </a:rPr>
              <a:t>Parte</a:t>
            </a:r>
            <a:r>
              <a:rPr sz="4050" spc="-1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200" dirty="0">
                <a:solidFill>
                  <a:srgbClr val="333333"/>
                </a:solidFill>
                <a:latin typeface="Arial"/>
                <a:cs typeface="Arial"/>
              </a:rPr>
              <a:t>una  </a:t>
            </a:r>
            <a:r>
              <a:rPr sz="4050" spc="114" dirty="0">
                <a:solidFill>
                  <a:srgbClr val="333333"/>
                </a:solidFill>
                <a:latin typeface="Arial"/>
                <a:cs typeface="Arial"/>
              </a:rPr>
              <a:t>respuesta </a:t>
            </a:r>
            <a:r>
              <a:rPr sz="4050" spc="25" dirty="0">
                <a:solidFill>
                  <a:srgbClr val="333333"/>
                </a:solidFill>
                <a:latin typeface="Arial"/>
                <a:cs typeface="Arial"/>
              </a:rPr>
              <a:t>si </a:t>
            </a:r>
            <a:r>
              <a:rPr sz="4050" spc="30" dirty="0">
                <a:solidFill>
                  <a:srgbClr val="333333"/>
                </a:solidFill>
                <a:latin typeface="Arial"/>
                <a:cs typeface="Arial"/>
              </a:rPr>
              <a:t>la </a:t>
            </a:r>
            <a:r>
              <a:rPr sz="4050" spc="204" dirty="0" err="1" smtClean="0">
                <a:solidFill>
                  <a:srgbClr val="333333"/>
                </a:solidFill>
                <a:latin typeface="Arial"/>
                <a:cs typeface="Arial"/>
              </a:rPr>
              <a:t>petici</a:t>
            </a:r>
            <a:r>
              <a:rPr lang="es-MX" sz="4050" spc="204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4050" spc="204" dirty="0" smtClean="0">
                <a:solidFill>
                  <a:srgbClr val="333333"/>
                </a:solidFill>
                <a:latin typeface="Arial"/>
                <a:cs typeface="Arial"/>
              </a:rPr>
              <a:t>n</a:t>
            </a:r>
            <a:r>
              <a:rPr sz="4050" spc="-43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80" dirty="0">
                <a:solidFill>
                  <a:srgbClr val="333333"/>
                </a:solidFill>
                <a:latin typeface="Arial"/>
                <a:cs typeface="Arial"/>
              </a:rPr>
              <a:t>satisface  </a:t>
            </a:r>
            <a:r>
              <a:rPr sz="4050" spc="110" dirty="0" err="1">
                <a:solidFill>
                  <a:srgbClr val="333333"/>
                </a:solidFill>
                <a:latin typeface="Arial"/>
                <a:cs typeface="Arial"/>
              </a:rPr>
              <a:t>diversos</a:t>
            </a:r>
            <a:r>
              <a:rPr sz="4050" spc="-11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4050" spc="125" dirty="0" err="1" smtClean="0">
                <a:solidFill>
                  <a:srgbClr val="333333"/>
                </a:solidFill>
                <a:latin typeface="Arial"/>
                <a:cs typeface="Arial"/>
              </a:rPr>
              <a:t>criterios</a:t>
            </a:r>
            <a:r>
              <a:rPr lang="es-MX" sz="4050" spc="125" dirty="0" smtClean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4050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685800"/>
            <a:ext cx="2839367" cy="19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2"/>
          <p:cNvSpPr txBox="1"/>
          <p:nvPr/>
        </p:nvSpPr>
        <p:spPr>
          <a:xfrm>
            <a:off x="1930587" y="2457381"/>
            <a:ext cx="5981700" cy="2190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300"/>
              </a:lnSpc>
            </a:pPr>
            <a:r>
              <a:rPr sz="3150" dirty="0">
                <a:solidFill>
                  <a:srgbClr val="333333"/>
                </a:solidFill>
                <a:latin typeface="Arial"/>
                <a:cs typeface="Arial"/>
              </a:rPr>
              <a:t>Luego de la respuesta de Parte, 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el Secretariado determina si  </a:t>
            </a:r>
            <a:r>
              <a:rPr sz="3150" dirty="0">
                <a:solidFill>
                  <a:srgbClr val="333333"/>
                </a:solidFill>
                <a:latin typeface="Arial"/>
                <a:cs typeface="Arial"/>
              </a:rPr>
              <a:t>recomienda la </a:t>
            </a:r>
            <a:r>
              <a:rPr sz="3150" dirty="0" err="1" smtClean="0">
                <a:solidFill>
                  <a:srgbClr val="333333"/>
                </a:solidFill>
                <a:latin typeface="Arial"/>
                <a:cs typeface="Arial"/>
              </a:rPr>
              <a:t>preparaci</a:t>
            </a:r>
            <a:r>
              <a:rPr lang="es-MX" sz="3150" dirty="0" err="1" smtClean="0">
                <a:solidFill>
                  <a:srgbClr val="333333"/>
                </a:solidFill>
                <a:latin typeface="Arial"/>
                <a:cs typeface="Arial"/>
              </a:rPr>
              <a:t>ó</a:t>
            </a:r>
            <a:r>
              <a:rPr sz="3150" dirty="0" smtClean="0">
                <a:solidFill>
                  <a:srgbClr val="333333"/>
                </a:solidFill>
                <a:latin typeface="Arial"/>
                <a:cs typeface="Arial"/>
              </a:rPr>
              <a:t>n </a:t>
            </a:r>
            <a:r>
              <a:rPr sz="3150" dirty="0">
                <a:solidFill>
                  <a:srgbClr val="333333"/>
                </a:solidFill>
                <a:latin typeface="Arial"/>
                <a:cs typeface="Arial"/>
              </a:rPr>
              <a:t>de  un expediente de hechos.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2202507" y="5256193"/>
            <a:ext cx="5463540" cy="168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3599"/>
              </a:lnSpc>
            </a:pPr>
            <a:r>
              <a:rPr sz="3150" spc="65" dirty="0">
                <a:solidFill>
                  <a:srgbClr val="333333"/>
                </a:solidFill>
                <a:latin typeface="Arial"/>
                <a:cs typeface="Arial"/>
              </a:rPr>
              <a:t>El</a:t>
            </a:r>
            <a:r>
              <a:rPr sz="3150" spc="-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spc="95" dirty="0">
                <a:solidFill>
                  <a:srgbClr val="333333"/>
                </a:solidFill>
                <a:latin typeface="Arial"/>
                <a:cs typeface="Arial"/>
              </a:rPr>
              <a:t>Consejo</a:t>
            </a:r>
            <a:r>
              <a:rPr sz="315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spc="204" dirty="0">
                <a:solidFill>
                  <a:srgbClr val="333333"/>
                </a:solidFill>
                <a:latin typeface="Arial"/>
                <a:cs typeface="Arial"/>
              </a:rPr>
              <a:t>vota</a:t>
            </a:r>
            <a:r>
              <a:rPr sz="3150" spc="-2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spc="-5" dirty="0">
                <a:solidFill>
                  <a:srgbClr val="333333"/>
                </a:solidFill>
                <a:latin typeface="Arial"/>
                <a:cs typeface="Arial"/>
              </a:rPr>
              <a:t>si</a:t>
            </a:r>
            <a:r>
              <a:rPr sz="3150" spc="-3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spc="125" dirty="0">
                <a:solidFill>
                  <a:srgbClr val="333333"/>
                </a:solidFill>
                <a:latin typeface="Arial"/>
                <a:cs typeface="Arial"/>
              </a:rPr>
              <a:t>autoriza</a:t>
            </a:r>
            <a:r>
              <a:rPr sz="3150" spc="-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spc="105" dirty="0">
                <a:solidFill>
                  <a:srgbClr val="333333"/>
                </a:solidFill>
                <a:latin typeface="Arial"/>
                <a:cs typeface="Arial"/>
              </a:rPr>
              <a:t>al  </a:t>
            </a:r>
            <a:r>
              <a:rPr sz="3300" spc="-105" dirty="0">
                <a:solidFill>
                  <a:srgbClr val="333333"/>
                </a:solidFill>
                <a:latin typeface="Arial"/>
                <a:cs typeface="Arial"/>
              </a:rPr>
              <a:t>Secretariado </a:t>
            </a:r>
            <a:r>
              <a:rPr sz="3300" spc="70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sz="3300" spc="-85" dirty="0">
                <a:solidFill>
                  <a:srgbClr val="333333"/>
                </a:solidFill>
                <a:latin typeface="Arial"/>
                <a:cs typeface="Arial"/>
              </a:rPr>
              <a:t>elaborar </a:t>
            </a:r>
            <a:r>
              <a:rPr sz="3300" spc="-25" dirty="0">
                <a:solidFill>
                  <a:srgbClr val="333333"/>
                </a:solidFill>
                <a:latin typeface="Arial"/>
                <a:cs typeface="Arial"/>
              </a:rPr>
              <a:t>un  </a:t>
            </a:r>
            <a:r>
              <a:rPr sz="3150" spc="150" dirty="0">
                <a:solidFill>
                  <a:srgbClr val="333333"/>
                </a:solidFill>
                <a:latin typeface="Arial"/>
                <a:cs typeface="Arial"/>
              </a:rPr>
              <a:t>expediente </a:t>
            </a:r>
            <a:r>
              <a:rPr sz="3150" spc="170" dirty="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sz="3150" spc="-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150" spc="75" dirty="0">
                <a:solidFill>
                  <a:srgbClr val="333333"/>
                </a:solidFill>
                <a:latin typeface="Arial"/>
                <a:cs typeface="Arial"/>
              </a:rPr>
              <a:t>hechos.</a:t>
            </a:r>
            <a:endParaRPr sz="3150" dirty="0">
              <a:latin typeface="Arial"/>
              <a:cs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753" y="354245"/>
            <a:ext cx="2839367" cy="19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9560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482600"/>
            <a:ext cx="7010400" cy="7010400"/>
          </a:xfrm>
          <a:prstGeom prst="ellipse">
            <a:avLst/>
          </a:prstGeom>
          <a:noFill/>
          <a:ln w="139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12"/>
          <p:cNvSpPr txBox="1">
            <a:spLocks noGrp="1"/>
          </p:cNvSpPr>
          <p:nvPr>
            <p:ph type="title"/>
          </p:nvPr>
        </p:nvSpPr>
        <p:spPr>
          <a:xfrm>
            <a:off x="1828800" y="3048000"/>
            <a:ext cx="4491990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00" b="1" spc="-330" dirty="0" err="1" smtClean="0">
                <a:solidFill>
                  <a:srgbClr val="333333"/>
                </a:solidFill>
                <a:latin typeface="Arial"/>
                <a:cs typeface="Arial"/>
              </a:rPr>
              <a:t>Estad</a:t>
            </a:r>
            <a:r>
              <a:rPr lang="es-MX" sz="6700" b="1" spc="-330" dirty="0" smtClean="0">
                <a:solidFill>
                  <a:srgbClr val="333333"/>
                </a:solidFill>
                <a:latin typeface="Arial"/>
                <a:cs typeface="Arial"/>
              </a:rPr>
              <a:t>í</a:t>
            </a:r>
            <a:r>
              <a:rPr sz="6700" b="1" spc="-330" dirty="0" err="1" smtClean="0">
                <a:solidFill>
                  <a:srgbClr val="333333"/>
                </a:solidFill>
                <a:latin typeface="Arial"/>
                <a:cs typeface="Arial"/>
              </a:rPr>
              <a:t>sticas</a:t>
            </a:r>
            <a:endParaRPr sz="6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1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08631979"/>
              </p:ext>
            </p:extLst>
          </p:nvPr>
        </p:nvGraphicFramePr>
        <p:xfrm>
          <a:off x="228600" y="1504568"/>
          <a:ext cx="5937250" cy="359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11"/>
          <p:cNvSpPr txBox="1">
            <a:spLocks noGrp="1"/>
          </p:cNvSpPr>
          <p:nvPr>
            <p:ph type="title"/>
          </p:nvPr>
        </p:nvSpPr>
        <p:spPr>
          <a:xfrm>
            <a:off x="2886030" y="330743"/>
            <a:ext cx="4070985" cy="467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120" dirty="0" smtClean="0">
                <a:solidFill>
                  <a:srgbClr val="313131"/>
                </a:solidFill>
                <a:latin typeface="Arial"/>
                <a:cs typeface="Arial"/>
              </a:rPr>
              <a:t>N</a:t>
            </a:r>
            <a:r>
              <a:rPr lang="es-MX" sz="2950" b="1" spc="120" dirty="0" smtClean="0">
                <a:solidFill>
                  <a:srgbClr val="313131"/>
                </a:solidFill>
                <a:latin typeface="Arial"/>
                <a:cs typeface="Arial"/>
              </a:rPr>
              <a:t>ú</a:t>
            </a:r>
            <a:r>
              <a:rPr sz="2950" b="1" spc="120" dirty="0" err="1" smtClean="0">
                <a:solidFill>
                  <a:srgbClr val="313131"/>
                </a:solidFill>
                <a:latin typeface="Arial"/>
                <a:cs typeface="Arial"/>
              </a:rPr>
              <a:t>mero</a:t>
            </a:r>
            <a:r>
              <a:rPr sz="2950" b="1" spc="1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950" b="1" spc="150" dirty="0">
                <a:solidFill>
                  <a:srgbClr val="313131"/>
                </a:solidFill>
                <a:latin typeface="Arial"/>
                <a:cs typeface="Arial"/>
              </a:rPr>
              <a:t>de</a:t>
            </a:r>
            <a:r>
              <a:rPr sz="2950" b="1" spc="-4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950" b="1" spc="25" dirty="0">
                <a:solidFill>
                  <a:srgbClr val="313131"/>
                </a:solidFill>
                <a:latin typeface="Arial"/>
                <a:cs typeface="Arial"/>
              </a:rPr>
              <a:t>peticiones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6777507" y="3515359"/>
            <a:ext cx="56515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95" dirty="0">
                <a:solidFill>
                  <a:srgbClr val="313131"/>
                </a:solidFill>
                <a:latin typeface="Arial"/>
                <a:cs typeface="Arial"/>
              </a:rPr>
              <a:t>EUA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6777507" y="4227284"/>
            <a:ext cx="118935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313131"/>
                </a:solidFill>
                <a:latin typeface="Arial"/>
                <a:cs typeface="Arial"/>
              </a:rPr>
              <a:t>EUA/Can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8773665" y="2104390"/>
            <a:ext cx="2990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20" dirty="0">
                <a:solidFill>
                  <a:srgbClr val="313131"/>
                </a:solidFill>
                <a:latin typeface="Arial"/>
                <a:cs typeface="Arial"/>
              </a:rPr>
              <a:t>51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8734774" y="2765515"/>
            <a:ext cx="6378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solidFill>
                  <a:srgbClr val="313131"/>
                </a:solidFill>
                <a:latin typeface="Arial"/>
                <a:cs typeface="Arial"/>
              </a:rPr>
              <a:t>32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8753805" y="3515359"/>
            <a:ext cx="302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0" dirty="0">
                <a:solidFill>
                  <a:srgbClr val="313131"/>
                </a:solidFill>
                <a:latin typeface="Arial"/>
                <a:cs typeface="Arial"/>
              </a:rPr>
              <a:t>12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8835894" y="4227104"/>
            <a:ext cx="174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313131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14"/>
          <p:cNvSpPr txBox="1"/>
          <p:nvPr/>
        </p:nvSpPr>
        <p:spPr>
          <a:xfrm>
            <a:off x="6772093" y="2098040"/>
            <a:ext cx="89281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5" dirty="0" smtClean="0">
                <a:solidFill>
                  <a:srgbClr val="313131"/>
                </a:solidFill>
                <a:latin typeface="Arial"/>
                <a:cs typeface="Arial"/>
              </a:rPr>
              <a:t>M</a:t>
            </a:r>
            <a:r>
              <a:rPr lang="es-MX" sz="2200" spc="-25" dirty="0" smtClean="0">
                <a:solidFill>
                  <a:srgbClr val="313131"/>
                </a:solidFill>
                <a:latin typeface="Arial"/>
                <a:cs typeface="Arial"/>
              </a:rPr>
              <a:t>é</a:t>
            </a:r>
            <a:r>
              <a:rPr sz="2200" spc="-25" dirty="0" err="1" smtClean="0">
                <a:solidFill>
                  <a:srgbClr val="313131"/>
                </a:solidFill>
                <a:latin typeface="Arial"/>
                <a:cs typeface="Arial"/>
              </a:rPr>
              <a:t>xico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6779078" y="2809965"/>
            <a:ext cx="94551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80" dirty="0" err="1" smtClean="0">
                <a:solidFill>
                  <a:srgbClr val="313131"/>
                </a:solidFill>
                <a:latin typeface="Arial"/>
                <a:cs typeface="Arial"/>
              </a:rPr>
              <a:t>Canad</a:t>
            </a:r>
            <a:r>
              <a:rPr lang="es-MX" sz="2200" spc="-80" dirty="0" smtClean="0">
                <a:solidFill>
                  <a:srgbClr val="313131"/>
                </a:solidFill>
                <a:latin typeface="Arial"/>
                <a:cs typeface="Arial"/>
              </a:rPr>
              <a:t>á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8"/>
          <p:cNvSpPr txBox="1"/>
          <p:nvPr/>
        </p:nvSpPr>
        <p:spPr>
          <a:xfrm>
            <a:off x="6780090" y="4932679"/>
            <a:ext cx="63373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5" dirty="0">
                <a:solidFill>
                  <a:srgbClr val="313131"/>
                </a:solidFill>
                <a:latin typeface="Arial"/>
                <a:cs typeface="Arial"/>
              </a:rPr>
              <a:t>Total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8753805" y="4932679"/>
            <a:ext cx="3676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20" dirty="0">
                <a:solidFill>
                  <a:srgbClr val="313131"/>
                </a:solidFill>
                <a:latin typeface="Arial"/>
                <a:cs typeface="Arial"/>
              </a:rPr>
              <a:t>96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3408218" y="6096000"/>
            <a:ext cx="328993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5080" indent="-40640">
              <a:lnSpc>
                <a:spcPct val="103200"/>
              </a:lnSpc>
            </a:pPr>
            <a:r>
              <a:rPr sz="2200" spc="-35" dirty="0">
                <a:solidFill>
                  <a:srgbClr val="313131"/>
                </a:solidFill>
                <a:latin typeface="Arial"/>
                <a:cs typeface="Arial"/>
              </a:rPr>
              <a:t>Expedientes </a:t>
            </a:r>
            <a:r>
              <a:rPr sz="2200" spc="45" dirty="0">
                <a:solidFill>
                  <a:srgbClr val="313131"/>
                </a:solidFill>
                <a:latin typeface="Arial"/>
                <a:cs typeface="Arial"/>
              </a:rPr>
              <a:t>de </a:t>
            </a:r>
            <a:r>
              <a:rPr sz="2200" spc="-45" dirty="0">
                <a:solidFill>
                  <a:srgbClr val="313131"/>
                </a:solidFill>
                <a:latin typeface="Arial"/>
                <a:cs typeface="Arial"/>
              </a:rPr>
              <a:t>hechos:</a:t>
            </a:r>
            <a:r>
              <a:rPr sz="2200" spc="-40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13131"/>
                </a:solidFill>
                <a:latin typeface="Arial"/>
                <a:cs typeface="Arial"/>
              </a:rPr>
              <a:t>24  </a:t>
            </a:r>
            <a:r>
              <a:rPr sz="2200" spc="-114" dirty="0">
                <a:solidFill>
                  <a:srgbClr val="313131"/>
                </a:solidFill>
                <a:latin typeface="Arial"/>
                <a:cs typeface="Arial"/>
              </a:rPr>
              <a:t>MEX </a:t>
            </a:r>
            <a:r>
              <a:rPr sz="2200" spc="-150" dirty="0">
                <a:solidFill>
                  <a:srgbClr val="313131"/>
                </a:solidFill>
                <a:latin typeface="Arial"/>
                <a:cs typeface="Arial"/>
              </a:rPr>
              <a:t>(14), </a:t>
            </a:r>
            <a:r>
              <a:rPr sz="2200" spc="-80" dirty="0">
                <a:solidFill>
                  <a:srgbClr val="313131"/>
                </a:solidFill>
                <a:latin typeface="Arial"/>
                <a:cs typeface="Arial"/>
              </a:rPr>
              <a:t>CAN </a:t>
            </a:r>
            <a:r>
              <a:rPr sz="2200" spc="-45" dirty="0">
                <a:solidFill>
                  <a:srgbClr val="313131"/>
                </a:solidFill>
                <a:latin typeface="Arial"/>
                <a:cs typeface="Arial"/>
              </a:rPr>
              <a:t>(8), </a:t>
            </a:r>
            <a:r>
              <a:rPr sz="2200" spc="-95" dirty="0">
                <a:solidFill>
                  <a:srgbClr val="313131"/>
                </a:solidFill>
                <a:latin typeface="Arial"/>
                <a:cs typeface="Arial"/>
              </a:rPr>
              <a:t>EUA</a:t>
            </a:r>
            <a:r>
              <a:rPr sz="2200" spc="-24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313131"/>
                </a:solidFill>
                <a:latin typeface="Arial"/>
                <a:cs typeface="Arial"/>
              </a:rPr>
              <a:t>(2)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311331"/>
            <a:ext cx="1143000" cy="7156269"/>
            <a:chOff x="381000" y="311331"/>
            <a:chExt cx="1143000" cy="715626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10800000">
            <a:off x="8458200" y="311330"/>
            <a:ext cx="1143000" cy="7156269"/>
            <a:chOff x="381000" y="311331"/>
            <a:chExt cx="1143000" cy="71562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7200" y="311331"/>
              <a:ext cx="0" cy="7156269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1000" y="311331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" y="7467600"/>
              <a:ext cx="1143000" cy="0"/>
            </a:xfrm>
            <a:prstGeom prst="line">
              <a:avLst/>
            </a:prstGeom>
            <a:ln w="165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bject 22"/>
          <p:cNvSpPr txBox="1"/>
          <p:nvPr/>
        </p:nvSpPr>
        <p:spPr>
          <a:xfrm>
            <a:off x="3309298" y="525915"/>
            <a:ext cx="339026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b="1" spc="-15" dirty="0">
                <a:solidFill>
                  <a:srgbClr val="363636"/>
                </a:solidFill>
                <a:latin typeface="Arial"/>
                <a:cs typeface="Arial"/>
              </a:rPr>
              <a:t>Peticiones</a:t>
            </a:r>
            <a:r>
              <a:rPr sz="2550" b="1" spc="-26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2550" b="1" spc="120" dirty="0">
                <a:solidFill>
                  <a:srgbClr val="363636"/>
                </a:solidFill>
                <a:latin typeface="Arial"/>
                <a:cs typeface="Arial"/>
              </a:rPr>
              <a:t>1994-2019</a:t>
            </a:r>
            <a:endParaRPr sz="2550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1524000"/>
            <a:ext cx="7566024" cy="53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0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706</Words>
  <Application>Microsoft Office PowerPoint</Application>
  <PresentationFormat>Custom</PresentationFormat>
  <Paragraphs>122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Una petición se presenta por  una persona u ONG (no el gobierno).</vt:lpstr>
      <vt:lpstr>PowerPoint Presentation</vt:lpstr>
      <vt:lpstr>PowerPoint Presentation</vt:lpstr>
      <vt:lpstr>PowerPoint Presentation</vt:lpstr>
      <vt:lpstr>Estadísticas</vt:lpstr>
      <vt:lpstr>Número de peticiones</vt:lpstr>
      <vt:lpstr>PowerPoint Presentation</vt:lpstr>
      <vt:lpstr>PowerPoint Presentation</vt:lpstr>
      <vt:lpstr>Origen de los peticionarios</vt:lpstr>
      <vt:lpstr>PowerPoint Presentation</vt:lpstr>
      <vt:lpstr>96 Peticiones</vt:lpstr>
      <vt:lpstr>Impacto del SEM</vt:lpstr>
      <vt:lpstr>lmpacto positivo del mecanismo de  peticiones</vt:lpstr>
      <vt:lpstr>Promoción de la participación del público y la  transparencia</vt:lpstr>
      <vt:lpstr>lmpacto de las decisiones del Consejo</vt:lpstr>
      <vt:lpstr>Peticiones en curso</vt:lpstr>
      <vt:lpstr>Metrobús Reforma   En espera del  voto del Consejo</vt:lpstr>
      <vt:lpstr>PowerPoint Presentation</vt:lpstr>
      <vt:lpstr>Petición Canadiense</vt:lpstr>
      <vt:lpstr>PowerPoint Presentation</vt:lpstr>
      <vt:lpstr>Dentro del TMEC</vt:lpstr>
      <vt:lpstr>25 años del mecanismo  de peticiones (SEM)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Solano</dc:creator>
  <cp:lastModifiedBy>ps</cp:lastModifiedBy>
  <cp:revision>28</cp:revision>
  <cp:lastPrinted>2019-06-18T19:10:21Z</cp:lastPrinted>
  <dcterms:created xsi:type="dcterms:W3CDTF">2019-06-17T16:45:47Z</dcterms:created>
  <dcterms:modified xsi:type="dcterms:W3CDTF">2019-06-19T20:31:40Z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2019-06-17T00:00:00Z</vt:filetime>
  </property>
  <property fmtid="{D5CDD505-2E9C-101B-9397-08002B2CF9AE}" pid="3" name="LastSaved">
    <vt:filetime>2019-06-17T00:00:00Z</vt:filetime>
  </property>
</Properties>
</file>