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58" r:id="rId5"/>
    <p:sldId id="261" r:id="rId6"/>
    <p:sldId id="260" r:id="rId7"/>
    <p:sldId id="264" r:id="rId8"/>
    <p:sldId id="263" r:id="rId9"/>
    <p:sldId id="266" r:id="rId10"/>
    <p:sldId id="265" r:id="rId11"/>
    <p:sldId id="267" r:id="rId12"/>
    <p:sldId id="270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5"/>
    <p:restoredTop sz="94643"/>
  </p:normalViewPr>
  <p:slideViewPr>
    <p:cSldViewPr snapToGrid="0" snapToObjects="1">
      <p:cViewPr varScale="1">
        <p:scale>
          <a:sx n="102" d="100"/>
          <a:sy n="102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52E25-2FCD-1E44-811C-69FDB7C78FFA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65C34-83A4-FE48-8C72-B7C7F60C2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1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gcrops.osu.edu/newsletter/corn-newsletter/2018-23/cover-crop-survey-quick-and-painles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rm.ewg.org/region.php?fips=00000&amp;regionname=theUnitedState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rs.usda.gov/webdocs/publications/43789/40008_eib-117_summary.pdf?v=0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ssrn.com/sol3/papers.cfm?abstract_id=310470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eats.com/2018/11/21/native-american-farmers-are-growing-a-sustainable-market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cyclopediaofalabama.org/article/m-6698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tterites.org/day-to-day/structur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foodeconomy.org/tanka-bar-general-mills-epic-provisions-bison-bar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https://agcrops.osu.edu/newsletter/corn-newsletter/2018-23/cover-crop-survey-quick-and-painless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5C34-83A4-FE48-8C72-B7C7F60C2F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4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Environmental Working Group, </a:t>
            </a:r>
            <a:r>
              <a:rPr lang="en-US" dirty="0">
                <a:hlinkClick r:id="rId3"/>
              </a:rPr>
              <a:t>https://farm.ewg.org/region.php?fips=00000&amp;regionname=theUnitedStates</a:t>
            </a:r>
            <a:r>
              <a:rPr lang="en-US" dirty="0"/>
              <a:t>; </a:t>
            </a:r>
            <a:r>
              <a:rPr lang="en-US" dirty="0">
                <a:hlinkClick r:id="rId4"/>
              </a:rPr>
              <a:t>https://www.ers.usda.gov/webdocs/publications/43789/40008_eib-117_summary.pdf?v=0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5C34-83A4-FE48-8C72-B7C7F60C2F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14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Farmers Who Don’t Farm: The Curious Rise of the Zero-Sales Farmer https://papers.ssrn.com/sol3/papers.cfm?abstract_id=3104703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5C34-83A4-FE48-8C72-B7C7F60C2F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https://civileats.com/2018/11/21/native-american-farmers-are-growing-a-sustainable-market/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5C34-83A4-FE48-8C72-B7C7F60C2F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7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  <a:r>
              <a:rPr lang="en-US" dirty="0">
                <a:hlinkClick r:id="rId3"/>
              </a:rPr>
              <a:t>http://www.encyclopediaofalabama.org/article/m-6698</a:t>
            </a:r>
            <a:r>
              <a:rPr lang="en-US" dirty="0"/>
              <a:t>, Soul Fire Farm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5C34-83A4-FE48-8C72-B7C7F60C2F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6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http://www.hutterites.org/day-to-day/structure/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5C34-83A4-FE48-8C72-B7C7F60C2F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https://newfoodeconomy.org/tanka-bar-general-mills-epic-provisions-bison-bars/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65C34-83A4-FE48-8C72-B7C7F60C2F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4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1712-C868-194D-A995-226035349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39C75-B336-4B4A-9814-BECB93A76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353D-A93C-D649-BF5E-0B2DA92A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5D992-B66E-A84C-866A-8339A9BC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8FFE8-3F7D-B64D-8247-1618B391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7DD8-96C0-7D40-A823-64F44CAD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29FCC-3393-9D48-8D6C-86172DA1D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41E3-F434-6C4D-BF47-9B7C1DC6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2E39-7719-A141-B05F-A772E4B3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B1AC9-FA57-8D4E-B4DE-D2AE33DF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1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8B850-1BF7-134E-BE4A-49AA16CBB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C766D-02E5-FC4D-86E6-6D399EBE7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A994-5452-AA49-A987-C6C1904A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5D98D-3337-E345-A92E-93EE921E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30407-5472-7949-B53A-2760D88A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6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1ADA-3C33-764A-9A3F-C2042966F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D27F2-E758-D342-A592-D768D1629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6C76-176D-B043-BB80-E9D688CD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0663D-DD7D-124D-AE81-29326DE5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03B76-E58A-914F-B6C6-791588B6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2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9E60B-3991-3044-B618-EB508920D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3FD0B-B2B7-9043-8165-600FF2355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06C2D-E86E-D44E-BF34-C91590AA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D7A3B-4698-9B48-896F-6BBC1075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C6012-0547-2A40-9473-7D757C1D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BBC8-7FC6-E944-8C66-66AC08ADA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04C25-2CC1-0146-BABD-9E7D9C902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30EBF-5BEF-1E43-8791-8CA071D89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D61D5-7C86-2748-8BB5-E2B7DDEA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830D4-63EF-7F47-A14C-9490D64F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A6F83-C548-FC4E-A28C-41FBA9FB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94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8392-7AD0-5E4F-B809-55DC0438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03645-8913-FE43-B61C-E50720C8A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6585D-A831-2C45-BE44-957C7989D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441E9-C4D0-D244-BA5D-76B2C8DDF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530AE2-EE95-B54A-A632-FEFCE657F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56B41-2A34-6149-BE21-BCBF5450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046C6A-F819-1A40-892A-01907DDB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9A8AF-EA6C-1F4D-964D-2385C82F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9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5CD1-F9B8-4643-AFE7-57BE6D32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447BB-8E4B-4B4F-BD66-B06CAD34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2C7C2-1578-304A-9E8D-73E1BC62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0FA81-097C-8946-B103-53D1F1F5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F328D-36CA-774E-B57E-4269B7B9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1835B-AB5A-0448-82A4-D59B1980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DEBE4-1C55-1347-A337-5346D9D0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0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650D-F9D5-494D-A193-EF528DC7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F3E7-937C-EB48-89EB-895BCA226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28B17-4F0D-E348-AFDD-5EAB5B16A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180B0-5DD8-5148-9540-CD523BEB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9E9D8-6B40-A64C-AB40-96DACD5C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CA6A3-2E1B-104E-8304-12C57CD5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3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914B-6702-D346-AE44-684375A9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8AEA7B-3228-514C-A04F-48DF81E7F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D1C76-1E18-B147-9881-89C86367F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FF848-685F-7647-B683-641BD015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D3256-776A-844A-AC2E-39CFE780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45794-999D-4946-903D-6B00219E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2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F76E8A-A34E-A74A-AD8E-6591EF7C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32A07-279A-484F-A682-2F67783F7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C4E34-D02A-B141-8D3B-552EB87C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F173F-87C6-9C42-BF45-D16571EC3963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3D0B-716E-D941-BA4E-43A838818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891D-5C32-0F4B-9285-DA994A9B3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8BC41-C66E-034F-8401-655D7E0CE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www.edf.org/sites/default/files/documents/farm-finance-report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AF117-18D7-5042-B09D-FF221D4A1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681" y="1122363"/>
            <a:ext cx="9996616" cy="2387600"/>
          </a:xfrm>
        </p:spPr>
        <p:txBody>
          <a:bodyPr>
            <a:normAutofit/>
          </a:bodyPr>
          <a:lstStyle/>
          <a:p>
            <a:r>
              <a:rPr lang="en-US" dirty="0"/>
              <a:t>Climate change resilience for agriculture in the United 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747B3-20ED-9149-9F73-19B47818F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1896"/>
            <a:ext cx="9144000" cy="7359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JPAC June 2019</a:t>
            </a:r>
            <a:br>
              <a:rPr lang="en-US" dirty="0"/>
            </a:br>
            <a:r>
              <a:rPr lang="en-US" dirty="0"/>
              <a:t>Dr. Sarah Taber</a:t>
            </a:r>
          </a:p>
        </p:txBody>
      </p:sp>
    </p:spTree>
    <p:extLst>
      <p:ext uri="{BB962C8B-B14F-4D97-AF65-F5344CB8AC3E}">
        <p14:creationId xmlns:p14="http://schemas.microsoft.com/office/powerpoint/2010/main" val="2203547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6F84-2904-F040-9E66-50C0A23D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07" y="177235"/>
            <a:ext cx="10515600" cy="824847"/>
          </a:xfrm>
        </p:spPr>
        <p:txBody>
          <a:bodyPr/>
          <a:lstStyle/>
          <a:p>
            <a:r>
              <a:rPr lang="en-US" b="1" dirty="0"/>
              <a:t>Human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B6E0A-D925-EA45-9044-20C54A7DB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86" y="1240077"/>
            <a:ext cx="6986897" cy="5549030"/>
          </a:xfrm>
        </p:spPr>
        <p:txBody>
          <a:bodyPr>
            <a:normAutofit/>
          </a:bodyPr>
          <a:lstStyle/>
          <a:p>
            <a:r>
              <a:rPr lang="en-US" dirty="0"/>
              <a:t>Up to 1/5 of American farms don’t actually grow anything, but appear to be registered as farms for tax purposes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Government assistance for US farms is mostly tied to number of acres farmed (or “farmed”)</a:t>
            </a:r>
          </a:p>
          <a:p>
            <a:endParaRPr lang="en-US" dirty="0"/>
          </a:p>
          <a:p>
            <a:r>
              <a:rPr lang="en-US" dirty="0"/>
              <a:t>This is a legacy of early US colonialism- a political strategy of occupying land with pro-colonial landowners &amp; rewarding them with public funds in exchange for political support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7031D-E7D5-634F-AD27-5AAB4CA88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361" y="1055785"/>
            <a:ext cx="4644902" cy="47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8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60AA-2942-CD47-93F3-01E0B6E6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84" y="352599"/>
            <a:ext cx="11372923" cy="1325563"/>
          </a:xfrm>
        </p:spPr>
        <p:txBody>
          <a:bodyPr/>
          <a:lstStyle/>
          <a:p>
            <a:r>
              <a:rPr lang="en-US" b="1" dirty="0"/>
              <a:t>Decolonizing US agriculture: Gila River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AE103-DE98-5142-93EF-3617BD226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96" y="1737942"/>
            <a:ext cx="5746314" cy="4813171"/>
          </a:xfrm>
        </p:spPr>
        <p:txBody>
          <a:bodyPr/>
          <a:lstStyle/>
          <a:p>
            <a:r>
              <a:rPr lang="en-US" dirty="0"/>
              <a:t>US also has lots of non-colonial agriculture!</a:t>
            </a:r>
          </a:p>
          <a:p>
            <a:r>
              <a:rPr lang="en-US" dirty="0"/>
              <a:t>Not well known because they don’t have the publicity that family farms, corporate farms, &amp; other pro-colonial forms of agriculture have</a:t>
            </a:r>
          </a:p>
          <a:p>
            <a:r>
              <a:rPr lang="en-US" dirty="0"/>
              <a:t>Indigenous agriculture- traditional + modern</a:t>
            </a:r>
          </a:p>
          <a:p>
            <a:r>
              <a:rPr lang="en-US" dirty="0"/>
              <a:t>Hutterites – European immigrants who don’t follow traditional colonial playbook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3758B-AF58-294A-8B05-0E907669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06" y="2004164"/>
            <a:ext cx="5862494" cy="391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66095-4DC6-9043-AC2B-0E55B6982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61324" cy="1325563"/>
          </a:xfrm>
        </p:spPr>
        <p:txBody>
          <a:bodyPr/>
          <a:lstStyle/>
          <a:p>
            <a:r>
              <a:rPr lang="en-US" b="1" dirty="0"/>
              <a:t>Decolonizing US agriculture: Black cooperative case study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E1F1D-E922-1742-BD95-86DED7F6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5241"/>
            <a:ext cx="5742496" cy="4303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13B29-1CC7-1440-9F56-FFB397033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299" y="1945241"/>
            <a:ext cx="6457702" cy="42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74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786B-EFA2-7448-ADCB-6BC7FBD63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18255"/>
            <a:ext cx="11670792" cy="1325563"/>
          </a:xfrm>
        </p:spPr>
        <p:txBody>
          <a:bodyPr/>
          <a:lstStyle/>
          <a:p>
            <a:r>
              <a:rPr lang="en-US" b="1" dirty="0"/>
              <a:t>Decolonizing US agriculture: Hutterite case study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E819A-7DC1-9149-B403-F24D8F5C5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3" y="1343818"/>
            <a:ext cx="10991854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F5B88-50E2-D84D-B513-BBF1C889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2" y="277442"/>
            <a:ext cx="10966830" cy="1325563"/>
          </a:xfrm>
        </p:spPr>
        <p:txBody>
          <a:bodyPr/>
          <a:lstStyle/>
          <a:p>
            <a:r>
              <a:rPr lang="en-US" b="1" dirty="0"/>
              <a:t>Decolonizing US agriculture: Tanka 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83ABE-A5BB-FD47-9FD5-D37706F9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0" r="11389"/>
          <a:stretch/>
        </p:blipFill>
        <p:spPr>
          <a:xfrm>
            <a:off x="6663870" y="1817889"/>
            <a:ext cx="5519637" cy="455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763AC-6415-ED4A-821D-1F8F66AB3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4" r="7080" b="3016"/>
          <a:stretch/>
        </p:blipFill>
        <p:spPr>
          <a:xfrm>
            <a:off x="0" y="1817890"/>
            <a:ext cx="6675120" cy="45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8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DCCD-10EB-5548-B94A-D41F9717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5" y="288688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Tools for resilience:</a:t>
            </a:r>
            <a:br>
              <a:rPr lang="en-US" sz="4200" b="1" dirty="0"/>
            </a:br>
            <a:r>
              <a:rPr lang="en-US" sz="4200" b="1" dirty="0"/>
              <a:t> cover crops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11949-8E07-D746-8FC4-700BBDA5A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" y="2092992"/>
            <a:ext cx="4333499" cy="43695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Cover crops help soil absorb water, reducing damage from both floods &amp; droughts</a:t>
            </a:r>
            <a:br>
              <a:rPr lang="en-US" dirty="0"/>
            </a:br>
            <a:endParaRPr lang="en-US" dirty="0"/>
          </a:p>
          <a:p>
            <a:r>
              <a:rPr lang="en-US" sz="4000" b="1" dirty="0"/>
              <a:t>Cover crops make money!</a:t>
            </a:r>
            <a:br>
              <a:rPr lang="en-US" sz="4000" b="1" dirty="0"/>
            </a:br>
            <a:br>
              <a:rPr lang="en-US" dirty="0"/>
            </a:br>
            <a:br>
              <a:rPr lang="en-US" dirty="0"/>
            </a:br>
            <a:r>
              <a:rPr lang="en-US" sz="2000" dirty="0">
                <a:hlinkClick r:id="rId2"/>
              </a:rPr>
              <a:t>https://www.edf.org/sites/default/files/documents/farm-finance-report.pdf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382E9-93B5-BD4E-8040-FBE683FF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53" y="0"/>
            <a:ext cx="8176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7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EC53-F82D-4843-931B-9777B1C3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0"/>
            <a:ext cx="10515600" cy="1325563"/>
          </a:xfrm>
        </p:spPr>
        <p:txBody>
          <a:bodyPr/>
          <a:lstStyle/>
          <a:p>
            <a:r>
              <a:rPr lang="en-US" b="1" dirty="0"/>
              <a:t>Cover crops &amp; profit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12070-C19D-834B-A3B1-31B626B1F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5" y="1318848"/>
            <a:ext cx="11711353" cy="5750169"/>
          </a:xfrm>
        </p:spPr>
        <p:txBody>
          <a:bodyPr>
            <a:normAutofit/>
          </a:bodyPr>
          <a:lstStyle/>
          <a:p>
            <a:r>
              <a:rPr lang="en-US" sz="3200" dirty="0"/>
              <a:t>Cover crops add expenses in some categories (seed, herbicides to kill cover crop)</a:t>
            </a:r>
          </a:p>
          <a:p>
            <a:r>
              <a:rPr lang="en-US" sz="3200" dirty="0"/>
              <a:t>But savings in others (fuel, labor, equipment)</a:t>
            </a:r>
          </a:p>
          <a:p>
            <a:r>
              <a:rPr lang="en-US" sz="3200" dirty="0"/>
              <a:t>The added costs/savings tend to balance out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Cover crop profits mostly come from </a:t>
            </a:r>
            <a:r>
              <a:rPr lang="en-US" sz="3200" b="1" dirty="0"/>
              <a:t>increased yield: </a:t>
            </a:r>
          </a:p>
          <a:p>
            <a:pPr lvl="1"/>
            <a:r>
              <a:rPr lang="en-US" sz="2800" b="1" dirty="0"/>
              <a:t>$5-50/acre  ($12-125/hectare)</a:t>
            </a:r>
            <a:br>
              <a:rPr lang="en-US" sz="2800" b="1" dirty="0"/>
            </a:br>
            <a:endParaRPr lang="en-US" sz="2800" b="1" dirty="0"/>
          </a:p>
          <a:p>
            <a:r>
              <a:rPr lang="en-US" sz="3200" dirty="0"/>
              <a:t>Better soil means farms can also retire one tractor per farm on average </a:t>
            </a:r>
            <a:r>
              <a:rPr lang="en-US" sz="3200" b="1" dirty="0"/>
              <a:t>($54,000 savings/year)</a:t>
            </a:r>
          </a:p>
        </p:txBody>
      </p:sp>
    </p:spTree>
    <p:extLst>
      <p:ext uri="{BB962C8B-B14F-4D97-AF65-F5344CB8AC3E}">
        <p14:creationId xmlns:p14="http://schemas.microsoft.com/office/powerpoint/2010/main" val="197847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D39D-886D-E94F-A72C-CC17101C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" y="839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However, US farmers are slow to adopt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58B35E-BB0F-4F4B-B651-761B0BF92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85" y="1162328"/>
            <a:ext cx="12100246" cy="5374395"/>
          </a:xfrm>
        </p:spPr>
      </p:pic>
    </p:spTree>
    <p:extLst>
      <p:ext uri="{BB962C8B-B14F-4D97-AF65-F5344CB8AC3E}">
        <p14:creationId xmlns:p14="http://schemas.microsoft.com/office/powerpoint/2010/main" val="167260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D39D-886D-E94F-A72C-CC17101C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" y="839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Success story: Maryland?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F2166-B09A-3645-9A4B-4A8C90E9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4" y="0"/>
            <a:ext cx="5911846" cy="430094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58B35E-BB0F-4F4B-B651-761B0BF92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749" r="29572" b="11413"/>
          <a:stretch/>
        </p:blipFill>
        <p:spPr>
          <a:xfrm>
            <a:off x="0" y="2557054"/>
            <a:ext cx="8134672" cy="430094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0510DB-A67B-6841-8BEC-FAA04889C645}"/>
              </a:ext>
            </a:extLst>
          </p:cNvPr>
          <p:cNvSpPr/>
          <p:nvPr/>
        </p:nvSpPr>
        <p:spPr>
          <a:xfrm>
            <a:off x="195649" y="3187877"/>
            <a:ext cx="5476102" cy="345991"/>
          </a:xfrm>
          <a:prstGeom prst="rect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3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2FC4B-9E3E-1640-9321-4E0154C7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3" y="243205"/>
            <a:ext cx="10515600" cy="1325563"/>
          </a:xfrm>
        </p:spPr>
        <p:txBody>
          <a:bodyPr/>
          <a:lstStyle/>
          <a:p>
            <a:r>
              <a:rPr lang="en-US" b="1" dirty="0"/>
              <a:t>Why is Maryland #1 in the US for cover cropping?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DD45D-1257-E046-8485-5C188FC87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456" y="1297858"/>
            <a:ext cx="4303776" cy="55601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Because it pays farmers $45-90/acre ($112-225) to do it</a:t>
            </a:r>
          </a:p>
          <a:p>
            <a:r>
              <a:rPr lang="en-US" dirty="0"/>
              <a:t>This is on top of the $5-50/acre ($12-125/hectare) that cover cropping makes</a:t>
            </a:r>
          </a:p>
          <a:p>
            <a:r>
              <a:rPr lang="en-US" dirty="0"/>
              <a:t>Paying farmers to do something that already pays for itself is very controversial!</a:t>
            </a:r>
          </a:p>
          <a:p>
            <a:r>
              <a:rPr lang="en-US" dirty="0"/>
              <a:t>But few US farmers will cover crop unless paid to…</a:t>
            </a:r>
            <a:br>
              <a:rPr lang="en-US" dirty="0"/>
            </a:br>
            <a:r>
              <a:rPr lang="en-US" dirty="0"/>
              <a:t>even though they’re profitable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BF675-0BE6-C340-B275-14E08E5C6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3" y="1816608"/>
            <a:ext cx="7587803" cy="39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936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1226-933F-B947-B2CF-6136C8D2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57" y="294787"/>
            <a:ext cx="10515600" cy="1325563"/>
          </a:xfrm>
        </p:spPr>
        <p:txBody>
          <a:bodyPr/>
          <a:lstStyle/>
          <a:p>
            <a:r>
              <a:rPr lang="en-US" b="1" dirty="0"/>
              <a:t>Human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AFE6D-E825-D843-B8B9-3784E2CA1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57" y="1620349"/>
            <a:ext cx="4457378" cy="4942863"/>
          </a:xfrm>
        </p:spPr>
        <p:txBody>
          <a:bodyPr>
            <a:normAutofit/>
          </a:bodyPr>
          <a:lstStyle/>
          <a:p>
            <a:r>
              <a:rPr lang="en-US" sz="3600" dirty="0"/>
              <a:t>US farmers are slow to adopt cover cropping</a:t>
            </a:r>
          </a:p>
          <a:p>
            <a:pPr lvl="1"/>
            <a:r>
              <a:rPr lang="en-US" sz="3200" dirty="0"/>
              <a:t>Even though it’s profitable</a:t>
            </a:r>
          </a:p>
          <a:p>
            <a:pPr lvl="1"/>
            <a:r>
              <a:rPr lang="en-US" sz="3200" dirty="0"/>
              <a:t>Even when offered extra money to do it!</a:t>
            </a:r>
            <a:br>
              <a:rPr lang="en-US" dirty="0"/>
            </a:br>
            <a:endParaRPr lang="en-US" dirty="0"/>
          </a:p>
          <a:p>
            <a:r>
              <a:rPr lang="en-US" sz="3600" b="1" dirty="0"/>
              <a:t>Why?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DB02A-46ED-754F-9351-8955AD080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533" y="855406"/>
            <a:ext cx="6653980" cy="49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8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1226-933F-B947-B2CF-6136C8D2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57" y="294787"/>
            <a:ext cx="10515600" cy="1325563"/>
          </a:xfrm>
        </p:spPr>
        <p:txBody>
          <a:bodyPr/>
          <a:lstStyle/>
          <a:p>
            <a:r>
              <a:rPr lang="en-US" b="1" dirty="0"/>
              <a:t>Human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AFE6D-E825-D843-B8B9-3784E2CA1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9758" y="339216"/>
            <a:ext cx="4029675" cy="6223819"/>
          </a:xfrm>
        </p:spPr>
        <p:txBody>
          <a:bodyPr>
            <a:normAutofit/>
          </a:bodyPr>
          <a:lstStyle/>
          <a:p>
            <a:r>
              <a:rPr lang="en-US" sz="3200" dirty="0"/>
              <a:t>91% of US farmers work off the farm- more important to minimize labor than maximize profits</a:t>
            </a:r>
          </a:p>
          <a:p>
            <a:endParaRPr lang="en-US" sz="3200" dirty="0"/>
          </a:p>
          <a:p>
            <a:r>
              <a:rPr lang="en-US" sz="3200" dirty="0"/>
              <a:t>The core business model behind US agriculture is not making food. It’s real estate speculation, subsidies, &amp; tax evasion.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35E5F-2CD0-4545-98DC-48C6E38E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3" y="2037090"/>
            <a:ext cx="80772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27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477</Words>
  <Application>Microsoft Macintosh PowerPoint</Application>
  <PresentationFormat>Widescreen</PresentationFormat>
  <Paragraphs>55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Climate change resilience for agriculture in the United States</vt:lpstr>
      <vt:lpstr>Tools for resilience:  cover crops</vt:lpstr>
      <vt:lpstr>Cover crops &amp; profit</vt:lpstr>
      <vt:lpstr>However, US farmers are slow to adopt</vt:lpstr>
      <vt:lpstr>Success story: Maryland?</vt:lpstr>
      <vt:lpstr>Why is Maryland #1 in the US for cover cropping?</vt:lpstr>
      <vt:lpstr>PowerPoint Presentation</vt:lpstr>
      <vt:lpstr>Human systems</vt:lpstr>
      <vt:lpstr>Human systems</vt:lpstr>
      <vt:lpstr>Human systems</vt:lpstr>
      <vt:lpstr>Decolonizing US agriculture: Gila River case study</vt:lpstr>
      <vt:lpstr>Decolonizing US agriculture: Black cooperative case study</vt:lpstr>
      <vt:lpstr>Decolonizing US agriculture: Hutterite case study</vt:lpstr>
      <vt:lpstr>Decolonizing US agriculture: Tanka case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resilience for agriculture in the United States</dc:title>
  <dc:creator>Taber, Robert D</dc:creator>
  <cp:lastModifiedBy>Taber, Robert D</cp:lastModifiedBy>
  <cp:revision>63</cp:revision>
  <dcterms:created xsi:type="dcterms:W3CDTF">2019-06-17T15:46:40Z</dcterms:created>
  <dcterms:modified xsi:type="dcterms:W3CDTF">2019-06-21T21:11:28Z</dcterms:modified>
</cp:coreProperties>
</file>