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403" r:id="rId3"/>
    <p:sldId id="404" r:id="rId4"/>
    <p:sldId id="406" r:id="rId5"/>
    <p:sldId id="408" r:id="rId6"/>
    <p:sldId id="411" r:id="rId7"/>
    <p:sldId id="407" r:id="rId8"/>
    <p:sldId id="417" r:id="rId9"/>
    <p:sldId id="410" r:id="rId10"/>
    <p:sldId id="421" r:id="rId11"/>
    <p:sldId id="387" r:id="rId12"/>
    <p:sldId id="389" r:id="rId13"/>
    <p:sldId id="384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C1C1C1"/>
    <a:srgbClr val="76D6FF"/>
    <a:srgbClr val="D5FC79"/>
    <a:srgbClr val="73FEFF"/>
    <a:srgbClr val="008F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1" autoAdjust="0"/>
    <p:restoredTop sz="9484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144" d="100"/>
          <a:sy n="144" d="100"/>
        </p:scale>
        <p:origin x="-359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77B874-217E-4171-8FDC-034E7A6AC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76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F5D974-003B-4913-9F6B-53F4D49BA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86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C4E17-C2E6-4FF3-85C6-5A8A1F701B0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3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rgbClr val="36383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839200" y="0"/>
            <a:ext cx="304800" cy="5257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5181600"/>
            <a:ext cx="80772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791200"/>
            <a:ext cx="8077200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62000" y="6248400"/>
            <a:ext cx="259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May 2007</a:t>
            </a:r>
          </a:p>
        </p:txBody>
      </p:sp>
      <p:pic>
        <p:nvPicPr>
          <p:cNvPr id="8" name="Picture 10" descr="SFU_colour_wht-b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343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will be repeated on every slide. Go to View &gt; Header and Footer to edit or remove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2579-7678-4612-9E33-5D4DAB12E876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914400"/>
            <a:ext cx="203835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96265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will be repeated on every slide. Go to View &gt; Header and Footer to edit or remove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09AC7-6AFB-4CD1-8BC7-0A5FF3AFA9A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1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49A1-3EC0-4F26-9193-09E7A76E1D9D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1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2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/>
              <a:t>Water Security REM660 / ENV499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149A9-B727-4A09-94B2-5B7C84BF516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/>
              <a:t>Water Security REM660 / ENV499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2100-0733-49D3-96C6-A43A6BB8B90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will be repeated on every slide. Go to View &gt; Header and Footer to edit or remove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E1E8-E803-4B93-B6BD-5BB44BE7D380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/>
              <a:t>Water Security REM660 / ENV499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CB198-C0CA-41EE-AEB2-DBEFD38A0376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/>
              <a:t>Water Security REM660 / ENV499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0A5-84FA-460C-A874-0B956652664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will be repeated on every slide. Go to View &gt; Header and Footer to edit or remove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708A0-00D2-4D9B-8651-FD0844152A46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6934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information will be repeated on every slide. Go to View &gt; Header and Footer to edit or remove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F52B-CC40-4716-9C11-7295138D8C7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839200" y="0"/>
            <a:ext cx="304800" cy="5791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5791200"/>
            <a:ext cx="9144000" cy="1077432"/>
          </a:xfrm>
          <a:prstGeom prst="rect">
            <a:avLst/>
          </a:prstGeom>
          <a:solidFill>
            <a:srgbClr val="36383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8" name="Picture 10" descr="SFU_colour_wht-b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"/>
            <a:ext cx="2590800" cy="3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912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551059"/>
            <a:ext cx="8153400" cy="501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4008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fld id="{959F3588-59B6-490A-9B91-70B21ACD6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38100"/>
            <a:ext cx="1331136" cy="322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4002" r:id="rId17"/>
    <p:sldLayoutId id="2147484010" r:id="rId18"/>
    <p:sldLayoutId id="2147484011" r:id="rId19"/>
    <p:sldLayoutId id="2147484012" r:id="rId20"/>
    <p:sldLayoutId id="214748401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venir Book" charset="0"/>
          <a:ea typeface="Avenir Book" charset="0"/>
          <a:cs typeface="Avenir 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68" charset="0"/>
          <a:ea typeface="ＭＳ Ｐゴシック" pitchFamily="6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4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F3F053-4ADB-D14A-886D-736D22037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70"/>
            <a:ext cx="9144000" cy="5261870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5627767"/>
            <a:ext cx="6172200" cy="8382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Dr. Zafar Adeel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Professor of Professional Practice, School of Resources &amp; Environmental Management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Executive Director, Pacific Water Research Centre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24 June 2019, CEC JPAC Meeting </a:t>
            </a:r>
            <a:endParaRPr lang="en-US" sz="1200" dirty="0">
              <a:solidFill>
                <a:srgbClr val="FFC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9560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dirty="0"/>
              <a:t>Sea-Level Rise &amp; Coastal Food Security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CA" sz="2400" i="1" dirty="0">
                <a:solidFill>
                  <a:srgbClr val="FFD579"/>
                </a:solidFill>
              </a:rPr>
              <a:t>Fostering Resilience through Indigenous Innovation</a:t>
            </a:r>
            <a:endParaRPr lang="en-US" sz="3200" i="1" dirty="0">
              <a:solidFill>
                <a:srgbClr val="FFD57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860"/>
            <a:ext cx="2971800" cy="417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A7760F-D7F5-B245-B3C1-1417E71B47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745" y="5627767"/>
            <a:ext cx="304800" cy="30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8494EC3-B100-F441-A570-1BD4E49AA202}"/>
              </a:ext>
            </a:extLst>
          </p:cNvPr>
          <p:cNvSpPr txBox="1">
            <a:spLocks/>
          </p:cNvSpPr>
          <p:nvPr/>
        </p:nvSpPr>
        <p:spPr bwMode="auto">
          <a:xfrm>
            <a:off x="7010400" y="5627767"/>
            <a:ext cx="1676400" cy="40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68" charset="0"/>
                <a:ea typeface="ＭＳ Ｐゴシック" pitchFamily="68" charset="-128"/>
              </a:defRPr>
            </a:lvl9pPr>
          </a:lstStyle>
          <a:p>
            <a:r>
              <a:rPr lang="en-US" sz="1200" b="0" kern="0" cap="non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@</a:t>
            </a:r>
            <a:r>
              <a:rPr lang="en-US" sz="1200" b="0" kern="0" cap="none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Zafar_Adeel</a:t>
            </a:r>
            <a:r>
              <a:rPr lang="en-US" sz="1200" b="0" kern="0" cap="non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_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AF0A7-9ABD-5944-A4E5-DDD59EF5C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6250"/>
            <a:ext cx="1752600" cy="410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92DDE-C554-E94B-8EFD-F8997132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15" y="5943600"/>
            <a:ext cx="8153400" cy="457200"/>
          </a:xfrm>
        </p:spPr>
        <p:txBody>
          <a:bodyPr/>
          <a:lstStyle/>
          <a:p>
            <a:r>
              <a:rPr lang="en-US" dirty="0"/>
              <a:t>Re-Engineering Our Thinking – </a:t>
            </a:r>
            <a:r>
              <a:rPr lang="en-US" sz="2200" i="1" dirty="0">
                <a:solidFill>
                  <a:srgbClr val="FFD579"/>
                </a:solidFill>
              </a:rPr>
              <a:t>Low Carbon Resilience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8EFB5-9546-0C4A-9617-21635F16C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10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18BF1D-80DD-8A48-A32E-DFBD3DE2F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0"/>
            <a:ext cx="44103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CFADB2-55A7-C842-B83A-96DFB35A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5851358"/>
            <a:ext cx="8153400" cy="685800"/>
          </a:xfrm>
        </p:spPr>
        <p:txBody>
          <a:bodyPr/>
          <a:lstStyle/>
          <a:p>
            <a:r>
              <a:rPr lang="en-US" dirty="0"/>
              <a:t>Indigenous Food Security – </a:t>
            </a:r>
            <a:r>
              <a:rPr lang="en-US" sz="2400" i="1" dirty="0">
                <a:solidFill>
                  <a:srgbClr val="FFD579"/>
                </a:solidFill>
              </a:rPr>
              <a:t>Resilience &amp; Sustainability </a:t>
            </a:r>
            <a:endParaRPr lang="en-US" i="1" dirty="0">
              <a:solidFill>
                <a:srgbClr val="FFD57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FA760A-8DF6-5C4B-AFC4-2C725E682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8200"/>
            <a:ext cx="8153400" cy="4648200"/>
          </a:xfrm>
        </p:spPr>
        <p:txBody>
          <a:bodyPr/>
          <a:lstStyle/>
          <a:p>
            <a:r>
              <a:rPr lang="en-US" sz="1800" dirty="0"/>
              <a:t>Context for sustainability:</a:t>
            </a:r>
            <a:endParaRPr lang="en-US" sz="1600" dirty="0"/>
          </a:p>
          <a:p>
            <a:pPr lvl="1"/>
            <a:r>
              <a:rPr lang="en-US" sz="1400" dirty="0"/>
              <a:t>Coping with emerging threats to ecosystems</a:t>
            </a:r>
          </a:p>
          <a:p>
            <a:pPr lvl="1"/>
            <a:r>
              <a:rPr lang="en-US" sz="1400" dirty="0"/>
              <a:t>Indigenous self determination (per UNDRIP)</a:t>
            </a:r>
          </a:p>
          <a:p>
            <a:pPr lvl="1"/>
            <a:r>
              <a:rPr lang="en-US" sz="1400" dirty="0"/>
              <a:t>Prior informed consent as a key principle</a:t>
            </a:r>
          </a:p>
          <a:p>
            <a:pPr lvl="1"/>
            <a:r>
              <a:rPr lang="en-US" sz="1400" dirty="0"/>
              <a:t>Indigenous perspectives on environment versus activism</a:t>
            </a:r>
          </a:p>
          <a:p>
            <a:r>
              <a:rPr lang="en-US" sz="1800" dirty="0"/>
              <a:t>Consideration of long-term health and wellbeing</a:t>
            </a:r>
          </a:p>
          <a:p>
            <a:pPr lvl="1"/>
            <a:r>
              <a:rPr lang="en-US" sz="1400" dirty="0"/>
              <a:t>Food security as a key ingredient</a:t>
            </a:r>
          </a:p>
          <a:p>
            <a:pPr lvl="1"/>
            <a:r>
              <a:rPr lang="en-US" sz="1400" dirty="0"/>
              <a:t>Impact of cultural threats</a:t>
            </a:r>
          </a:p>
          <a:p>
            <a:r>
              <a:rPr lang="en-US" sz="1800" dirty="0"/>
              <a:t>Incorporation of Traditional Ecological Knowledge (TEK)</a:t>
            </a:r>
          </a:p>
          <a:p>
            <a:pPr lvl="1"/>
            <a:r>
              <a:rPr lang="en-US" sz="1400" dirty="0"/>
              <a:t>Some loss in fidelity in food security due to colonial history</a:t>
            </a:r>
          </a:p>
          <a:p>
            <a:pPr lvl="1"/>
            <a:r>
              <a:rPr lang="en-US" sz="1400" dirty="0"/>
              <a:t>Adverse health and wellbeing outcomes</a:t>
            </a:r>
          </a:p>
          <a:p>
            <a:r>
              <a:rPr lang="en-US" sz="1800" dirty="0"/>
              <a:t>Accommodating tremendous diversity in indigenous perspectives </a:t>
            </a:r>
          </a:p>
          <a:p>
            <a:pPr lvl="1"/>
            <a:r>
              <a:rPr lang="en-US" sz="1400" dirty="0"/>
              <a:t>Indigenous communities not to be treated as a monolith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3F6F9C-BA90-A240-BC19-4331DF6EA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11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05D41-30C4-7E4B-8EB0-C2F2B7CC3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Challenge, Common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046A3-0881-2F4B-ADB9-A48750C1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14400"/>
            <a:ext cx="8305800" cy="4572000"/>
          </a:xfrm>
        </p:spPr>
        <p:txBody>
          <a:bodyPr/>
          <a:lstStyle/>
          <a:p>
            <a:r>
              <a:rPr lang="en-US" sz="1800" dirty="0"/>
              <a:t>Explore the interface between traditional knowledge &amp; contemporary challenges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►► </a:t>
            </a:r>
            <a:r>
              <a:rPr lang="en-US" sz="1800" dirty="0"/>
              <a:t>innovative solutions</a:t>
            </a:r>
          </a:p>
          <a:p>
            <a:pPr lvl="1"/>
            <a:r>
              <a:rPr lang="en-US" sz="1400" dirty="0"/>
              <a:t>Mitigation through energy innovations </a:t>
            </a:r>
            <a:r>
              <a:rPr lang="en-US" sz="1100" dirty="0">
                <a:solidFill>
                  <a:srgbClr val="0070C0"/>
                </a:solidFill>
              </a:rPr>
              <a:t>►►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Clean energy and grid independence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Adaptation through community-engaged food security solutions</a:t>
            </a:r>
            <a:endParaRPr lang="en-US" sz="1400" dirty="0"/>
          </a:p>
          <a:p>
            <a:r>
              <a:rPr lang="en-US" sz="1800" dirty="0"/>
              <a:t>Engage communities in action-oriented research</a:t>
            </a:r>
          </a:p>
          <a:p>
            <a:pPr lvl="1"/>
            <a:r>
              <a:rPr lang="en-US" sz="1400" dirty="0"/>
              <a:t>Incorporation of traditional food knowledge (as part of TEK)</a:t>
            </a:r>
          </a:p>
          <a:p>
            <a:r>
              <a:rPr lang="en-US" sz="1800" dirty="0"/>
              <a:t>Build capacity at various levels</a:t>
            </a:r>
          </a:p>
          <a:p>
            <a:r>
              <a:rPr lang="en-US" sz="1800" dirty="0"/>
              <a:t>Facilitate informed policymaking based on scientific evidence</a:t>
            </a:r>
          </a:p>
          <a:p>
            <a:pPr lvl="1"/>
            <a:r>
              <a:rPr lang="en-US" sz="1400" dirty="0"/>
              <a:t>Provide a safe space for dialogue on food security and green economy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A6BF8E-F257-F143-ADA7-BC46C43C9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12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BC7AEC2-BEB0-A64A-963A-3DA60872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N-EAT</a:t>
            </a:r>
            <a:r>
              <a:rPr lang="en-US" dirty="0"/>
              <a:t> Conceptual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1C05EC1-2B43-0446-8759-D93AF0D42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85800"/>
            <a:ext cx="8153400" cy="4572000"/>
          </a:xfrm>
        </p:spPr>
        <p:txBody>
          <a:bodyPr/>
          <a:lstStyle/>
          <a:p>
            <a:r>
              <a:rPr lang="en-CA" sz="1800" dirty="0"/>
              <a:t>Focused on BC First Nations communities </a:t>
            </a:r>
          </a:p>
          <a:p>
            <a:r>
              <a:rPr lang="en-CA" sz="1800" dirty="0"/>
              <a:t>Aims to: </a:t>
            </a:r>
          </a:p>
          <a:p>
            <a:pPr lvl="1"/>
            <a:r>
              <a:rPr lang="en-CA" sz="1400" dirty="0"/>
              <a:t>enhance communities’ access to sustainable, organic foods</a:t>
            </a:r>
          </a:p>
          <a:p>
            <a:pPr lvl="1"/>
            <a:r>
              <a:rPr lang="en-CA" sz="1400" dirty="0"/>
              <a:t>ensure sustainable access to water and energy</a:t>
            </a:r>
          </a:p>
          <a:p>
            <a:pPr lvl="1"/>
            <a:r>
              <a:rPr lang="en-CA" sz="1400" dirty="0"/>
              <a:t>build resilience against impacts of climate change </a:t>
            </a:r>
          </a:p>
          <a:p>
            <a:r>
              <a:rPr lang="en-CA" sz="1800" dirty="0"/>
              <a:t>Builds on and expands local and traditional knowledge </a:t>
            </a:r>
          </a:p>
          <a:p>
            <a:r>
              <a:rPr lang="en-CA" sz="1800" dirty="0"/>
              <a:t>Leads to the use of best practices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E219E2A-8A66-414F-A299-A944EE2F77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5D10A5-84FA-460C-A874-0B956652664B}" type="slidenum">
              <a:rPr lang="en-US" smtClean="0"/>
              <a:pPr>
                <a:defRPr/>
              </a:pPr>
              <a:t>13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319D88B1-0950-F44B-A02F-C18C143E3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160" y="4800600"/>
            <a:ext cx="921238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ECCCCD-EE60-C443-A69E-B2750DE3E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4" t="14445" r="17171" b="50409"/>
          <a:stretch/>
        </p:blipFill>
        <p:spPr>
          <a:xfrm>
            <a:off x="1676400" y="3012240"/>
            <a:ext cx="5265703" cy="176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9B6A8-247E-734F-8F0F-D7360583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43600"/>
            <a:ext cx="8153400" cy="457200"/>
          </a:xfrm>
        </p:spPr>
        <p:txBody>
          <a:bodyPr/>
          <a:lstStyle/>
          <a:p>
            <a:r>
              <a:rPr lang="en-US" dirty="0"/>
              <a:t>Global Trends of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FF166-A893-F34E-84A5-2C59D03DC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D7604C-414E-EE47-8907-1BB5F28E24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2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7716D6-155C-684D-B4C3-24D70113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4E604-DECF-7743-A5A7-6E562CB9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61622"/>
            <a:ext cx="8153400" cy="391213"/>
          </a:xfrm>
        </p:spPr>
        <p:txBody>
          <a:bodyPr/>
          <a:lstStyle/>
          <a:p>
            <a:r>
              <a:rPr lang="en-US" dirty="0"/>
              <a:t>The Real Risk: Melting Glaciers on 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5C1F1A-C823-444A-9376-570C1A3E4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3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E607D26-388E-A44E-962E-B50712B43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099B41-452E-874C-A81F-EE4BFC6B4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0"/>
            <a:ext cx="8848344" cy="59017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71B1BF-C066-5F4C-8598-BA8015A6A401}"/>
              </a:ext>
            </a:extLst>
          </p:cNvPr>
          <p:cNvGrpSpPr/>
          <p:nvPr/>
        </p:nvGrpSpPr>
        <p:grpSpPr>
          <a:xfrm>
            <a:off x="3528980" y="2271007"/>
            <a:ext cx="5310220" cy="3630770"/>
            <a:chOff x="3528980" y="2271007"/>
            <a:chExt cx="5310220" cy="3630770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xmlns="" id="{31B1EDA9-D175-C747-8DDE-5B06E13C4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28980" y="2271007"/>
              <a:ext cx="5310220" cy="3630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73F41C7-667C-6646-AD57-EE10DE4BA174}"/>
                </a:ext>
              </a:extLst>
            </p:cNvPr>
            <p:cNvSpPr txBox="1"/>
            <p:nvPr/>
          </p:nvSpPr>
          <p:spPr>
            <a:xfrm>
              <a:off x="3528980" y="5635745"/>
              <a:ext cx="42434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Source: “High Tide on Main Street” by John Englander (2016)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0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8717ED-E766-DE4A-8372-6F936A59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83898"/>
            <a:ext cx="8153400" cy="457200"/>
          </a:xfrm>
        </p:spPr>
        <p:txBody>
          <a:bodyPr/>
          <a:lstStyle/>
          <a:p>
            <a:r>
              <a:rPr lang="en-US" dirty="0"/>
              <a:t>Impact on Coastal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16883D-544D-C14F-BB6E-3779067EB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843617-81FD-5E46-967C-A199B0069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4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8F501-E77E-F94E-B38B-65841E04AB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447537-93C8-974D-BF54-3AF8E153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871484"/>
            <a:ext cx="8153400" cy="457200"/>
          </a:xfrm>
        </p:spPr>
        <p:txBody>
          <a:bodyPr/>
          <a:lstStyle/>
          <a:p>
            <a:r>
              <a:rPr lang="en-US" dirty="0"/>
              <a:t>SLR Potential Impacts on Florida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A4B546-DCD7-244F-9F9A-214FBFCB28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5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D242E3-EAF7-7B45-8F01-712362833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858504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F627FA-08FD-8F4B-A356-528F137CA67E}"/>
              </a:ext>
            </a:extLst>
          </p:cNvPr>
          <p:cNvSpPr txBox="1"/>
          <p:nvPr/>
        </p:nvSpPr>
        <p:spPr>
          <a:xfrm>
            <a:off x="457200" y="5548137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Book" panose="02000503020000020003" pitchFamily="2" charset="0"/>
              </a:rPr>
              <a:t>Source: Earth Observatory, NASA (Feb 2000)</a:t>
            </a:r>
          </a:p>
        </p:txBody>
      </p:sp>
    </p:spTree>
    <p:extLst>
      <p:ext uri="{BB962C8B-B14F-4D97-AF65-F5344CB8AC3E}">
        <p14:creationId xmlns:p14="http://schemas.microsoft.com/office/powerpoint/2010/main" val="8566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50F82-1965-F844-87EF-B034D8D2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43600"/>
            <a:ext cx="8153400" cy="457200"/>
          </a:xfrm>
        </p:spPr>
        <p:txBody>
          <a:bodyPr/>
          <a:lstStyle/>
          <a:p>
            <a:r>
              <a:rPr lang="en-US" dirty="0"/>
              <a:t>First Nations’ Traditions of a Great Flood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20B2E3-3450-8C4F-9C9D-55470E0A6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8B084A-16EF-1B42-912B-9A5B50AF14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6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EA193A-4D63-5649-8C4B-014336FB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39200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E82BB9-44CB-A141-BED2-FFB05E596DE8}"/>
              </a:ext>
            </a:extLst>
          </p:cNvPr>
          <p:cNvSpPr txBox="1"/>
          <p:nvPr/>
        </p:nvSpPr>
        <p:spPr>
          <a:xfrm>
            <a:off x="2133600" y="3410712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Threats to salmon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Disruption of food production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Disruption of economic activities (e.g., ecotourism)</a:t>
            </a:r>
          </a:p>
          <a:p>
            <a:endParaRPr lang="en-US" sz="1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EBBAA0-5500-9545-9CA3-CECE46EF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893060-8CA6-6C44-90B0-16AF9D4DC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7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2" descr="C:\Users\clar\Desktop\GREENEST_CITY\~Media, Speeches and Travel\Seoul\A2 - Andrea Reimer (adaptation)\Slide7.TIF">
            <a:extLst>
              <a:ext uri="{FF2B5EF4-FFF2-40B4-BE49-F238E27FC236}">
                <a16:creationId xmlns:a16="http://schemas.microsoft.com/office/drawing/2014/main" xmlns="" id="{59568B0D-8C39-B446-BFA7-A4AD15F6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566B191-1032-294B-9E1F-E587E391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572000"/>
            <a:ext cx="8153400" cy="9906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How fast will sea level rise? </a:t>
            </a:r>
          </a:p>
          <a:p>
            <a:r>
              <a:rPr lang="en-US" sz="2400" dirty="0">
                <a:solidFill>
                  <a:schemeClr val="bg1"/>
                </a:solidFill>
              </a:rPr>
              <a:t>How high will it be? </a:t>
            </a:r>
          </a:p>
        </p:txBody>
      </p:sp>
    </p:spTree>
    <p:extLst>
      <p:ext uri="{BB962C8B-B14F-4D97-AF65-F5344CB8AC3E}">
        <p14:creationId xmlns:p14="http://schemas.microsoft.com/office/powerpoint/2010/main" val="8230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DC8C45-5DCF-B64E-97E4-C1D45E202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43" y="-1"/>
            <a:ext cx="8850761" cy="4114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190F9-3533-8D49-AEC1-3159870F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3246120"/>
            <a:ext cx="4419600" cy="457200"/>
          </a:xfrm>
        </p:spPr>
        <p:txBody>
          <a:bodyPr/>
          <a:lstStyle/>
          <a:p>
            <a:r>
              <a:rPr lang="en-US" dirty="0"/>
              <a:t>Slow, Gradual Change….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26B4E5-DBC8-A145-9F0D-D8FE963A1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8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509BC90-5D09-F847-B41A-AD3AF4B63CFF}"/>
              </a:ext>
            </a:extLst>
          </p:cNvPr>
          <p:cNvGrpSpPr/>
          <p:nvPr/>
        </p:nvGrpSpPr>
        <p:grpSpPr>
          <a:xfrm>
            <a:off x="-21601" y="3733800"/>
            <a:ext cx="8876819" cy="3581400"/>
            <a:chOff x="-21601" y="3733800"/>
            <a:chExt cx="8876819" cy="3581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906F0CA-C02D-844F-B353-F779E3E45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1"/>
            <a:stretch/>
          </p:blipFill>
          <p:spPr>
            <a:xfrm>
              <a:off x="-21601" y="3733800"/>
              <a:ext cx="8876819" cy="3581400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B9A547D2-0C9D-4347-9B63-FCF9CB55242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4400" y="6185351"/>
              <a:ext cx="6858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Helvetica" pitchFamily="68" charset="0"/>
                  <a:ea typeface="ＭＳ Ｐゴシック" pitchFamily="68" charset="-128"/>
                </a:defRPr>
              </a:lvl9pPr>
            </a:lstStyle>
            <a:p>
              <a:r>
                <a:rPr lang="en-US" kern="0" dirty="0"/>
                <a:t>….. Interspersed with Violent Interludes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4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D6864-200C-4C4E-AF7E-EFBDF00F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06947"/>
            <a:ext cx="8153400" cy="457200"/>
          </a:xfrm>
        </p:spPr>
        <p:txBody>
          <a:bodyPr/>
          <a:lstStyle/>
          <a:p>
            <a:r>
              <a:rPr lang="en-US" dirty="0"/>
              <a:t>What Can We Do: </a:t>
            </a:r>
            <a:r>
              <a:rPr lang="en-US" sz="2200" i="1" dirty="0">
                <a:solidFill>
                  <a:srgbClr val="FFD579"/>
                </a:solidFill>
              </a:rPr>
              <a:t>Exploring Low Carbon 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2850EA-2D7A-7B4E-92C5-830CCBDA2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2A49A1-3EC0-4F26-9193-09E7A76E1D9D}" type="slidenum">
              <a:rPr lang="en-US" smtClean="0"/>
              <a:pPr>
                <a:defRPr/>
              </a:pPr>
              <a:t>9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3D60B2-23E3-9945-932A-F7A453239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0" y="0"/>
            <a:ext cx="7903760" cy="5777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43EC59-6633-7748-8939-45E5C2C748E2}"/>
              </a:ext>
            </a:extLst>
          </p:cNvPr>
          <p:cNvSpPr txBox="1"/>
          <p:nvPr/>
        </p:nvSpPr>
        <p:spPr>
          <a:xfrm>
            <a:off x="76200" y="5516087"/>
            <a:ext cx="541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Winkelman et al., 2017 (SFU ACT)</a:t>
            </a:r>
          </a:p>
        </p:txBody>
      </p:sp>
    </p:spTree>
    <p:extLst>
      <p:ext uri="{BB962C8B-B14F-4D97-AF65-F5344CB8AC3E}">
        <p14:creationId xmlns:p14="http://schemas.microsoft.com/office/powerpoint/2010/main" val="5343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FU_Template_Beta_0.2">
  <a:themeElements>
    <a:clrScheme name="SFU_Template_Beta_0.2 13">
      <a:dk1>
        <a:srgbClr val="000000"/>
      </a:dk1>
      <a:lt1>
        <a:srgbClr val="FFFFFF"/>
      </a:lt1>
      <a:dk2>
        <a:srgbClr val="FFFFFF"/>
      </a:dk2>
      <a:lt2>
        <a:srgbClr val="464847"/>
      </a:lt2>
      <a:accent1>
        <a:srgbClr val="9E0927"/>
      </a:accent1>
      <a:accent2>
        <a:srgbClr val="003874"/>
      </a:accent2>
      <a:accent3>
        <a:srgbClr val="FFFFFF"/>
      </a:accent3>
      <a:accent4>
        <a:srgbClr val="000000"/>
      </a:accent4>
      <a:accent5>
        <a:srgbClr val="CCAAAC"/>
      </a:accent5>
      <a:accent6>
        <a:srgbClr val="003268"/>
      </a:accent6>
      <a:hlink>
        <a:srgbClr val="006AA8"/>
      </a:hlink>
      <a:folHlink>
        <a:srgbClr val="BA2B48"/>
      </a:folHlink>
    </a:clrScheme>
    <a:fontScheme name="SFU_Template_Beta_0.2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8" charset="-128"/>
          </a:defRPr>
        </a:defPPr>
      </a:lstStyle>
    </a:lnDef>
  </a:objectDefaults>
  <a:extraClrSchemeLst>
    <a:extraClrScheme>
      <a:clrScheme name="SFU_Template_Beta_0.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_Template_Beta_0.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_Template_Beta_0.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_Template_Beta_0.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_Template_Beta_0.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_Template_Beta_0.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_Template_Beta_0.2 13">
        <a:dk1>
          <a:srgbClr val="000000"/>
        </a:dk1>
        <a:lt1>
          <a:srgbClr val="FFFFFF"/>
        </a:lt1>
        <a:dk2>
          <a:srgbClr val="FFFFFF"/>
        </a:dk2>
        <a:lt2>
          <a:srgbClr val="464847"/>
        </a:lt2>
        <a:accent1>
          <a:srgbClr val="9E0927"/>
        </a:accent1>
        <a:accent2>
          <a:srgbClr val="003874"/>
        </a:accent2>
        <a:accent3>
          <a:srgbClr val="FFFFFF"/>
        </a:accent3>
        <a:accent4>
          <a:srgbClr val="000000"/>
        </a:accent4>
        <a:accent5>
          <a:srgbClr val="CCAAAC"/>
        </a:accent5>
        <a:accent6>
          <a:srgbClr val="003268"/>
        </a:accent6>
        <a:hlink>
          <a:srgbClr val="006AA8"/>
        </a:hlink>
        <a:folHlink>
          <a:srgbClr val="BA2B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AweekTools&amp;Support" id="{25CB38B8-9C4E-274D-B151-0602E27C7D0A}" vid="{F466F79C-C386-A147-8380-F20DBC3E9A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8137</TotalTime>
  <Words>388</Words>
  <Application>Microsoft Office PowerPoint</Application>
  <PresentationFormat>On-screen Show (4:3)</PresentationFormat>
  <Paragraphs>67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SFU_Template_Beta_0.2</vt:lpstr>
      <vt:lpstr>Sea-Level Rise &amp; Coastal Food Security Fostering Resilience through Indigenous Innovation</vt:lpstr>
      <vt:lpstr>Global Trends of Warming</vt:lpstr>
      <vt:lpstr>The Real Risk: Melting Glaciers on Land</vt:lpstr>
      <vt:lpstr>Impact on Coastal Communities</vt:lpstr>
      <vt:lpstr>SLR Potential Impacts on Florida</vt:lpstr>
      <vt:lpstr>First Nations’ Traditions of a Great Flood</vt:lpstr>
      <vt:lpstr>PowerPoint Presentation</vt:lpstr>
      <vt:lpstr>Slow, Gradual Change….</vt:lpstr>
      <vt:lpstr>What Can We Do: Exploring Low Carbon Resilience</vt:lpstr>
      <vt:lpstr>Re-Engineering Our Thinking – Low Carbon Resilience </vt:lpstr>
      <vt:lpstr>Indigenous Food Security – Resilience &amp; Sustainability </vt:lpstr>
      <vt:lpstr>Common Challenge, Common Solutions</vt:lpstr>
      <vt:lpstr>N-EAT Conceptual design</vt:lpstr>
    </vt:vector>
  </TitlesOfParts>
  <Company>Simon Fraser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Jennifer Conroy</dc:creator>
  <cp:lastModifiedBy>Windows User</cp:lastModifiedBy>
  <cp:revision>492</cp:revision>
  <cp:lastPrinted>2016-10-20T21:47:35Z</cp:lastPrinted>
  <dcterms:created xsi:type="dcterms:W3CDTF">2007-05-10T23:03:35Z</dcterms:created>
  <dcterms:modified xsi:type="dcterms:W3CDTF">2019-06-24T17:22:48Z</dcterms:modified>
</cp:coreProperties>
</file>