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1" r:id="rId2"/>
    <p:sldId id="287" r:id="rId3"/>
    <p:sldId id="285" r:id="rId4"/>
    <p:sldId id="301" r:id="rId5"/>
    <p:sldId id="308" r:id="rId6"/>
    <p:sldId id="307" r:id="rId7"/>
    <p:sldId id="311" r:id="rId8"/>
    <p:sldId id="312" r:id="rId9"/>
    <p:sldId id="294" r:id="rId10"/>
    <p:sldId id="292"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5" autoAdjust="0"/>
    <p:restoredTop sz="62061" autoAdjust="0"/>
  </p:normalViewPr>
  <p:slideViewPr>
    <p:cSldViewPr snapToGrid="0">
      <p:cViewPr varScale="1">
        <p:scale>
          <a:sx n="78" d="100"/>
          <a:sy n="78" d="100"/>
        </p:scale>
        <p:origin x="8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19507-38F4-49B6-818E-F2D40358A2D1}" type="datetimeFigureOut">
              <a:rPr lang="en-US" smtClean="0"/>
              <a:t>6/21/2019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35E1-632E-4E32-902B-937932ADB0B0}" type="slidenum">
              <a:rPr lang="en-US" smtClean="0"/>
              <a:t>‹#›</a:t>
            </a:fld>
            <a:endParaRPr lang="en-US"/>
          </a:p>
        </p:txBody>
      </p:sp>
    </p:spTree>
    <p:extLst>
      <p:ext uri="{BB962C8B-B14F-4D97-AF65-F5344CB8AC3E}">
        <p14:creationId xmlns:p14="http://schemas.microsoft.com/office/powerpoint/2010/main" val="267254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E8629-DF35-474F-9931-6A4CA2FF1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30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 research and extension- to focus on drought and flood resistant seed varieties, new low-water use crops, centers to store local seed varieties</a:t>
            </a:r>
          </a:p>
          <a:p>
            <a:endParaRPr lang="en-US" dirty="0"/>
          </a:p>
          <a:p>
            <a:r>
              <a:rPr lang="en-US" dirty="0"/>
              <a:t>Remodel insurance policies to encourage farmers to prepare and improve resilience on their farms and use more sustainable farming practices</a:t>
            </a:r>
          </a:p>
          <a:p>
            <a:endParaRPr lang="en-US" dirty="0"/>
          </a:p>
          <a:p>
            <a:endParaRPr lang="en-US" dirty="0"/>
          </a:p>
        </p:txBody>
      </p:sp>
      <p:sp>
        <p:nvSpPr>
          <p:cNvPr id="4" name="Slide Number Placeholder 3"/>
          <p:cNvSpPr>
            <a:spLocks noGrp="1"/>
          </p:cNvSpPr>
          <p:nvPr>
            <p:ph type="sldNum" sz="quarter" idx="5"/>
          </p:nvPr>
        </p:nvSpPr>
        <p:spPr/>
        <p:txBody>
          <a:bodyPr/>
          <a:lstStyle/>
          <a:p>
            <a:fld id="{4C3E8629-DF35-474F-9931-6A4CA2FF1E0E}" type="slidenum">
              <a:rPr lang="en-US" smtClean="0"/>
              <a:t>10</a:t>
            </a:fld>
            <a:endParaRPr lang="en-US"/>
          </a:p>
        </p:txBody>
      </p:sp>
    </p:spTree>
    <p:extLst>
      <p:ext uri="{BB962C8B-B14F-4D97-AF65-F5344CB8AC3E}">
        <p14:creationId xmlns:p14="http://schemas.microsoft.com/office/powerpoint/2010/main" val="486067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11</a:t>
            </a:fld>
            <a:endParaRPr lang="en-CA"/>
          </a:p>
        </p:txBody>
      </p:sp>
    </p:spTree>
    <p:extLst>
      <p:ext uri="{BB962C8B-B14F-4D97-AF65-F5344CB8AC3E}">
        <p14:creationId xmlns:p14="http://schemas.microsoft.com/office/powerpoint/2010/main" val="101627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Resilience: The ability of a system to withstand, respond to, and adapt more readily to shocks and stresses to bounce back stronger after tough times and live better in good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r>
              <a:rPr lang="en-US" b="1" u="sng" dirty="0"/>
              <a:t>Food secure- </a:t>
            </a:r>
            <a:r>
              <a:rPr lang="en-US" dirty="0"/>
              <a:t>reliable access to healthy, affordable and culturally appropriate food</a:t>
            </a:r>
          </a:p>
          <a:p>
            <a:endParaRPr lang="en-US" dirty="0"/>
          </a:p>
          <a:p>
            <a:r>
              <a:rPr lang="en-US" b="1" u="sng" dirty="0"/>
              <a:t>Food sovereign- </a:t>
            </a:r>
            <a:r>
              <a:rPr lang="en-US" dirty="0"/>
              <a:t>decision-making power over where their food comes from and how it was produced; </a:t>
            </a:r>
          </a:p>
          <a:p>
            <a:endParaRPr lang="en-US" dirty="0"/>
          </a:p>
          <a:p>
            <a:endParaRPr lang="en-US" dirty="0"/>
          </a:p>
          <a:p>
            <a:r>
              <a:rPr lang="en-US" dirty="0"/>
              <a:t>So, a resilient food system is one whose citizens are food secure and food sovereign and able to withstand, respond to and adapt to shocks and stresses and to bounce back after tough time and live better in good times.</a:t>
            </a:r>
          </a:p>
          <a:p>
            <a:endParaRPr lang="en-US" dirty="0"/>
          </a:p>
          <a:p>
            <a:r>
              <a:rPr lang="en-US" dirty="0"/>
              <a:t>This is important regardless of where there is an extreme weather event, normal meteorological occurrences or otherwise.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E8629-DF35-474F-9931-6A4CA2FF1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5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Inclusiveness- include broad views and consultation</a:t>
            </a:r>
          </a:p>
          <a:p>
            <a:r>
              <a:rPr lang="en-US" dirty="0">
                <a:solidFill>
                  <a:schemeClr val="tx1"/>
                </a:solidFill>
              </a:rPr>
              <a:t>Integrated- developing networks between systems instead of silos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Flexibility- willingness to adopt alternative strategies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Reflexiveness –learning from the past to inform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we talk about resilient food systems in the context of extreme weather events I think that it is important to point out that the vast majority of cities across North America, and around the world have pockets of food insecurity. By creating policies, programs and support systems to improve food security for vulnerable citizens in every day situations, it will help to significantly reduce the amount of effort and resources needed to ensure people have access to food during times of crisis. </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Strengthening the local food system increases resilience to supply shocks from climate change impacts on international and regional supply chains.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 many communities we rely heavily on grocery stores to purchase our food. This convenience has removed us from our connection to the land and those who grow our food. It has also made us increasingly vulnerable in terms of accessing food if our supply is jeopardized.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By diversifying our food supply chains and food sources and encouraging purchasing buying, selling and distributing food through channels outside of grocery stores citizens have a greater ability to remain food secure and sovereign in the face of climate change and extreme weather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Strengthening the local food system means increasing its resiliency </a:t>
            </a:r>
            <a:r>
              <a:rPr lang="en-US" b="1" u="sng" dirty="0"/>
              <a:t>at multiple access points </a:t>
            </a:r>
            <a:r>
              <a:rPr lang="en-US" dirty="0"/>
              <a:t>to ensure there are multiple choices to meet the needs and price points of the richest and poorest households.</a:t>
            </a:r>
            <a:r>
              <a:rPr lang="en-US" u="sng" dirty="0"/>
              <a:t> Yes  on multiple access points, we also probably also multiple levels as there are things that city can do, province, country </a:t>
            </a:r>
            <a:r>
              <a:rPr lang="en-US" u="sng" dirty="0" err="1"/>
              <a:t>etc</a:t>
            </a:r>
            <a:r>
              <a:rPr lang="en-US" u="sng" dirty="0"/>
              <a:t>, - and the robustness also means that these levels are harmonized (they fit together as pieces of a puzzle)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E8629-DF35-474F-9931-6A4CA2FF1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34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Hurricane Juan:  </a:t>
            </a:r>
          </a:p>
          <a:p>
            <a:r>
              <a:rPr lang="en-US" dirty="0"/>
              <a:t>Class 2 hurricane 160km/</a:t>
            </a:r>
            <a:r>
              <a:rPr lang="en-US" dirty="0" err="1"/>
              <a:t>hr</a:t>
            </a:r>
            <a:r>
              <a:rPr lang="en-US" dirty="0"/>
              <a:t> winds. </a:t>
            </a:r>
          </a:p>
          <a:p>
            <a:r>
              <a:rPr lang="en-US" dirty="0"/>
              <a:t>Impacted entire region especially NS and PEI</a:t>
            </a:r>
          </a:p>
          <a:p>
            <a:r>
              <a:rPr lang="en-US" dirty="0"/>
              <a:t>8 fatalities and over $300 million in damage</a:t>
            </a:r>
          </a:p>
          <a:p>
            <a:r>
              <a:rPr lang="en-US" dirty="0"/>
              <a:t>damage to trees and vegetation – especially Point Pleasant park- 85% of trees removed</a:t>
            </a:r>
          </a:p>
          <a:p>
            <a:r>
              <a:rPr lang="en-US" dirty="0"/>
              <a:t>Biggest, but was actually one of 6 tropical storms in the season</a:t>
            </a:r>
          </a:p>
          <a:p>
            <a:r>
              <a:rPr lang="en-US" dirty="0"/>
              <a:t>Juan was retired in 2004</a:t>
            </a:r>
          </a:p>
          <a:p>
            <a:endParaRPr lang="en-US" dirty="0"/>
          </a:p>
          <a:p>
            <a:r>
              <a:rPr lang="en-US" u="sng" dirty="0"/>
              <a:t>White Juan:</a:t>
            </a:r>
          </a:p>
          <a:p>
            <a:r>
              <a:rPr lang="en-US" dirty="0"/>
              <a:t>nor’easter- blizzard </a:t>
            </a:r>
          </a:p>
          <a:p>
            <a:r>
              <a:rPr lang="en-US" dirty="0"/>
              <a:t>5 months later</a:t>
            </a:r>
          </a:p>
          <a:p>
            <a:r>
              <a:rPr lang="en-US" dirty="0"/>
              <a:t>5cm/</a:t>
            </a:r>
            <a:r>
              <a:rPr lang="en-US" dirty="0" err="1"/>
              <a:t>hr</a:t>
            </a:r>
            <a:r>
              <a:rPr lang="en-US" dirty="0"/>
              <a:t> for 12hrs with strong winds- 95.5 cm snow!</a:t>
            </a:r>
          </a:p>
          <a:p>
            <a:r>
              <a:rPr lang="en-US" dirty="0"/>
              <a:t>Pushing snow into the harbor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C8735E1-632E-4E32-902B-937932ADB0B0}" type="slidenum">
              <a:rPr lang="en-US" smtClean="0"/>
              <a:t>4</a:t>
            </a:fld>
            <a:endParaRPr lang="en-US"/>
          </a:p>
        </p:txBody>
      </p:sp>
    </p:spTree>
    <p:extLst>
      <p:ext uri="{BB962C8B-B14F-4D97-AF65-F5344CB8AC3E}">
        <p14:creationId xmlns:p14="http://schemas.microsoft.com/office/powerpoint/2010/main" val="255805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California is the largest fruit and vegetable producing region in the US and has significant dairy production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California’s drought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Lasted 5 years</a:t>
            </a:r>
          </a:p>
          <a:p>
            <a:endParaRPr lang="en-US" dirty="0"/>
          </a:p>
          <a:p>
            <a:r>
              <a:rPr lang="en-US" dirty="0"/>
              <a:t>Long lasting impacts- the </a:t>
            </a:r>
          </a:p>
          <a:p>
            <a:endParaRPr lang="en-US" dirty="0"/>
          </a:p>
          <a:p>
            <a:r>
              <a:rPr lang="en-US" dirty="0"/>
              <a:t>Thomas fire in 2017</a:t>
            </a:r>
          </a:p>
          <a:p>
            <a:r>
              <a:rPr lang="en-US" dirty="0"/>
              <a:t>-118,000 acres farm land in Ventura County impacted and ½ the harvested acreage impacted- the estimate was an 80% </a:t>
            </a:r>
            <a:r>
              <a:rPr lang="en-US" dirty="0" err="1"/>
              <a:t>lofss</a:t>
            </a:r>
            <a:r>
              <a:rPr lang="en-US" dirty="0"/>
              <a:t> of the avocado crop for 2018-19</a:t>
            </a:r>
          </a:p>
          <a:p>
            <a:endParaRPr lang="en-US" dirty="0"/>
          </a:p>
          <a:p>
            <a:r>
              <a:rPr lang="en-US" dirty="0"/>
              <a:t>Camp Fire in 2018</a:t>
            </a:r>
          </a:p>
          <a:p>
            <a:r>
              <a:rPr lang="en-US" dirty="0"/>
              <a:t>-range land losses of 30,000-40,000 acres causing massive damage to ranches, barns and displacing animals</a:t>
            </a:r>
          </a:p>
          <a:p>
            <a:endParaRPr lang="en-US" dirty="0"/>
          </a:p>
          <a:p>
            <a:r>
              <a:rPr lang="en-US" dirty="0"/>
              <a:t>-chronic reduced yields</a:t>
            </a:r>
          </a:p>
          <a:p>
            <a:endParaRPr lang="en-US" dirty="0"/>
          </a:p>
        </p:txBody>
      </p:sp>
      <p:sp>
        <p:nvSpPr>
          <p:cNvPr id="4" name="Slide Number Placeholder 3"/>
          <p:cNvSpPr>
            <a:spLocks noGrp="1"/>
          </p:cNvSpPr>
          <p:nvPr>
            <p:ph type="sldNum" sz="quarter" idx="5"/>
          </p:nvPr>
        </p:nvSpPr>
        <p:spPr/>
        <p:txBody>
          <a:bodyPr/>
          <a:lstStyle/>
          <a:p>
            <a:fld id="{FC8735E1-632E-4E32-902B-937932ADB0B0}" type="slidenum">
              <a:rPr lang="en-US" smtClean="0"/>
              <a:t>5</a:t>
            </a:fld>
            <a:endParaRPr lang="en-US"/>
          </a:p>
        </p:txBody>
      </p:sp>
    </p:spTree>
    <p:extLst>
      <p:ext uri="{BB962C8B-B14F-4D97-AF65-F5344CB8AC3E}">
        <p14:creationId xmlns:p14="http://schemas.microsoft.com/office/powerpoint/2010/main" val="132428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Consequences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Transportation: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Impacts both international and regional supply routes making it difficult to get food in (in the case of Halifax) and even out, as with California.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Urban systems shut down making it even more difficult for citizens to reach stores to access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Power outages limit access to food as grocery stores need to close to preserve their current food supply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Cause massive spoilage both commercially (stores, restaurants, processors, farms) and individually in houses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Most important in drought conditions as water is diverted for other uses. Agriculture needs a huge source of water regardless of the technologies used to reduce consumption. Without it, we really can’t grow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C8735E1-632E-4E32-902B-937932ADB0B0}" type="slidenum">
              <a:rPr lang="en-US" smtClean="0"/>
              <a:t>6</a:t>
            </a:fld>
            <a:endParaRPr lang="en-US"/>
          </a:p>
        </p:txBody>
      </p:sp>
    </p:spTree>
    <p:extLst>
      <p:ext uri="{BB962C8B-B14F-4D97-AF65-F5344CB8AC3E}">
        <p14:creationId xmlns:p14="http://schemas.microsoft.com/office/powerpoint/2010/main" val="119676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Markets</a:t>
            </a:r>
          </a:p>
          <a:p>
            <a:pPr marL="171450" indent="-171450">
              <a:buFontTx/>
              <a:buChar char="-"/>
            </a:pPr>
            <a:r>
              <a:rPr lang="en-US" dirty="0"/>
              <a:t>Crises cause short term instability in the market which can impact employment and place more stress on household incomes</a:t>
            </a:r>
          </a:p>
          <a:p>
            <a:pPr marL="171450" indent="-171450">
              <a:buFontTx/>
              <a:buChar char="-"/>
            </a:pPr>
            <a:r>
              <a:rPr lang="en-US" dirty="0"/>
              <a:t>Crises also cause panic among citizens who are not prepared -this increases demand, while supply is uncertain typically we see increased food and gas prices at these times.</a:t>
            </a:r>
          </a:p>
          <a:p>
            <a:pPr marL="171450" indent="-171450">
              <a:buFontTx/>
              <a:buChar char="-"/>
            </a:pPr>
            <a:endParaRPr lang="en-US" dirty="0"/>
          </a:p>
          <a:p>
            <a:pPr marL="0" indent="0">
              <a:buFontTx/>
              <a:buNone/>
            </a:pPr>
            <a:r>
              <a:rPr lang="en-US" dirty="0"/>
              <a:t>Production</a:t>
            </a:r>
          </a:p>
          <a:p>
            <a:pPr marL="171450" indent="-171450">
              <a:buFontTx/>
              <a:buChar char="-"/>
            </a:pPr>
            <a:r>
              <a:rPr lang="en-US" dirty="0"/>
              <a:t>Extreme weather events cause different impacts on producers depending on which part of the growing cycle they are in. </a:t>
            </a:r>
          </a:p>
          <a:p>
            <a:pPr marL="171450" indent="-171450">
              <a:buFontTx/>
              <a:buChar char="-"/>
            </a:pPr>
            <a:r>
              <a:rPr lang="en-US" dirty="0"/>
              <a:t> in the north, winter blizzards may not have an impact on production, but it can damage buildings and equipment and put animal production at high risk- we hear often about deaths of large numbers of cattle caught in spring snow storms in the mid-west. </a:t>
            </a:r>
          </a:p>
          <a:p>
            <a:pPr marL="171450" indent="-171450">
              <a:buFontTx/>
              <a:buChar char="-"/>
            </a:pPr>
            <a:r>
              <a:rPr lang="en-US" dirty="0"/>
              <a:t>Extreme weather such as flooding or drought during seeding or harvest can also have massive negative impacts </a:t>
            </a:r>
          </a:p>
          <a:p>
            <a:pPr marL="628650" lvl="1" indent="-171450">
              <a:buFontTx/>
              <a:buChar char="-"/>
            </a:pPr>
            <a:r>
              <a:rPr lang="en-US" dirty="0"/>
              <a:t>1. farmers are unable to seed their land they cannot make a profit and they cannot get food to market- depending on the timing this can be compensated for by planting alternate crops with shorter growing seasons, but come harvest time if the crop is lost the farmer takes the hit.</a:t>
            </a:r>
          </a:p>
          <a:p>
            <a:pPr marL="628650" lvl="1" indent="-171450">
              <a:buFontTx/>
              <a:buChar char="-"/>
            </a:pPr>
            <a:endParaRPr lang="en-US" dirty="0"/>
          </a:p>
          <a:p>
            <a:pPr marL="171450" lvl="0" indent="-171450">
              <a:buFontTx/>
              <a:buChar char="-"/>
            </a:pPr>
            <a:r>
              <a:rPr lang="en-US" dirty="0"/>
              <a:t>With every frequent extreme weather events, insurance and access to financing to make improvements and invest in technologies to make farms more resilient is essential. The question is around premiums however- in Manitoba, insurance is based on an Olympic, or 5 year growing average so every bad year a farmer has, the smaller the pay out will be. </a:t>
            </a:r>
          </a:p>
          <a:p>
            <a:pPr marL="171450" lvl="0" indent="-171450">
              <a:buFontTx/>
              <a:buChar char="-"/>
            </a:pPr>
            <a:endParaRPr lang="en-US" dirty="0"/>
          </a:p>
          <a:p>
            <a:pPr marL="171450" lvl="0" indent="-171450">
              <a:buFontTx/>
              <a:buChar char="-"/>
            </a:pPr>
            <a:r>
              <a:rPr lang="en-US" dirty="0"/>
              <a:t>Alternative methods of production become more popular, enabling food to be grown in different mediums and in urban </a:t>
            </a:r>
            <a:r>
              <a:rPr lang="en-US" dirty="0" err="1"/>
              <a:t>centres</a:t>
            </a:r>
            <a:r>
              <a:rPr lang="en-US" dirty="0"/>
              <a:t>. This helps to improve and strengthen food supply chains however systems such as aquaponics and vertical ag are still vulnerable to shocks</a:t>
            </a:r>
          </a:p>
        </p:txBody>
      </p:sp>
      <p:sp>
        <p:nvSpPr>
          <p:cNvPr id="4" name="Slide Number Placeholder 3"/>
          <p:cNvSpPr>
            <a:spLocks noGrp="1"/>
          </p:cNvSpPr>
          <p:nvPr>
            <p:ph type="sldNum" sz="quarter" idx="5"/>
          </p:nvPr>
        </p:nvSpPr>
        <p:spPr/>
        <p:txBody>
          <a:bodyPr/>
          <a:lstStyle/>
          <a:p>
            <a:fld id="{FC8735E1-632E-4E32-902B-937932ADB0B0}" type="slidenum">
              <a:rPr lang="en-US" smtClean="0"/>
              <a:t>7</a:t>
            </a:fld>
            <a:endParaRPr lang="en-US"/>
          </a:p>
        </p:txBody>
      </p:sp>
    </p:spTree>
    <p:extLst>
      <p:ext uri="{BB962C8B-B14F-4D97-AF65-F5344CB8AC3E}">
        <p14:creationId xmlns:p14="http://schemas.microsoft.com/office/powerpoint/2010/main" val="3798924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preparedness on the part of citizens causes compounds the situation</a:t>
            </a:r>
          </a:p>
          <a:p>
            <a:pPr marL="171450" indent="-171450">
              <a:buFontTx/>
              <a:buChar char="-"/>
            </a:pPr>
            <a:r>
              <a:rPr lang="en-US" dirty="0"/>
              <a:t>Typically crises cause panic and grocery stores can be cleaned out over night- this means those with limited access to reliable transit can be left food insecure</a:t>
            </a:r>
          </a:p>
          <a:p>
            <a:pPr marL="171450" indent="-171450">
              <a:buFontTx/>
              <a:buChar char="-"/>
            </a:pPr>
            <a:r>
              <a:rPr lang="en-US" dirty="0"/>
              <a:t>People tend not to store larger quantities of food- due to space, inconvenience or just for lack of interest</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C8735E1-632E-4E32-902B-937932ADB0B0}" type="slidenum">
              <a:rPr lang="en-US" smtClean="0"/>
              <a:t>8</a:t>
            </a:fld>
            <a:endParaRPr lang="en-US"/>
          </a:p>
        </p:txBody>
      </p:sp>
    </p:spTree>
    <p:extLst>
      <p:ext uri="{BB962C8B-B14F-4D97-AF65-F5344CB8AC3E}">
        <p14:creationId xmlns:p14="http://schemas.microsoft.com/office/powerpoint/2010/main" val="164932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Government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Develop on-going strategies to build more resilient and food secure communities all the time- build in measures that provide guidance for what to do in times of extreme weather events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Education campaigns, support and funds for community responsiveness through encouraging self-sufficiency, local production and sale </a:t>
            </a:r>
            <a:r>
              <a:rPr lang="en-US" sz="1200" dirty="0" err="1">
                <a:solidFill>
                  <a:schemeClr val="tx1"/>
                </a:solidFill>
              </a:rPr>
              <a:t>etc</a:t>
            </a: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-provide access to credit and insurance to farmers and processors to implement more sustainable practices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Regulatory </a:t>
            </a:r>
            <a:r>
              <a:rPr lang="en-US" sz="1200" dirty="0" err="1">
                <a:solidFill>
                  <a:schemeClr val="tx1"/>
                </a:solidFill>
              </a:rPr>
              <a:t>mesasures</a:t>
            </a:r>
            <a:r>
              <a:rPr lang="en-US" sz="1200" dirty="0">
                <a:solidFill>
                  <a:schemeClr val="tx1"/>
                </a:solidFill>
              </a:rPr>
              <a:t>- </a:t>
            </a:r>
            <a:r>
              <a:rPr lang="en-US" sz="1200" dirty="0" err="1">
                <a:solidFill>
                  <a:schemeClr val="tx1"/>
                </a:solidFill>
              </a:rPr>
              <a:t>ie</a:t>
            </a:r>
            <a:r>
              <a:rPr lang="en-US" sz="1200" dirty="0">
                <a:solidFill>
                  <a:schemeClr val="tx1"/>
                </a:solidFill>
              </a:rPr>
              <a:t> emissions, nutrients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Support R&amp;D for new research and extension to support sustainable practices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FC8735E1-632E-4E32-902B-937932ADB0B0}" type="slidenum">
              <a:rPr lang="en-US" smtClean="0"/>
              <a:t>9</a:t>
            </a:fld>
            <a:endParaRPr lang="en-US"/>
          </a:p>
        </p:txBody>
      </p:sp>
    </p:spTree>
    <p:extLst>
      <p:ext uri="{BB962C8B-B14F-4D97-AF65-F5344CB8AC3E}">
        <p14:creationId xmlns:p14="http://schemas.microsoft.com/office/powerpoint/2010/main" val="1461083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5638800"/>
          </a:xfrm>
        </p:spPr>
        <p:txBody>
          <a:bodyPr/>
          <a:lstStyle/>
          <a:p>
            <a:endParaRPr lang="en-US" dirty="0"/>
          </a:p>
        </p:txBody>
      </p:sp>
      <p:sp>
        <p:nvSpPr>
          <p:cNvPr id="2" name="Title 1"/>
          <p:cNvSpPr>
            <a:spLocks noGrp="1"/>
          </p:cNvSpPr>
          <p:nvPr>
            <p:ph type="ctrTitle" hasCustomPrompt="1"/>
          </p:nvPr>
        </p:nvSpPr>
        <p:spPr>
          <a:xfrm>
            <a:off x="914400" y="1775727"/>
            <a:ext cx="6316139" cy="1470025"/>
          </a:xfrm>
        </p:spPr>
        <p:txBody>
          <a:bodyPr/>
          <a:lstStyle>
            <a:lvl1pPr>
              <a:defRPr sz="3200">
                <a:solidFill>
                  <a:srgbClr val="093266"/>
                </a:solidFill>
              </a:defRPr>
            </a:lvl1pPr>
          </a:lstStyle>
          <a:p>
            <a:r>
              <a:rPr lang="en-CA" dirty="0"/>
              <a:t>Presentation</a:t>
            </a:r>
            <a:br>
              <a:rPr lang="en-CA" dirty="0"/>
            </a:br>
            <a:r>
              <a:rPr lang="en-CA" dirty="0"/>
              <a:t>Title</a:t>
            </a:r>
            <a:endParaRPr lang="en-US" dirty="0"/>
          </a:p>
        </p:txBody>
      </p:sp>
      <p:sp>
        <p:nvSpPr>
          <p:cNvPr id="3" name="Subtitle 2"/>
          <p:cNvSpPr>
            <a:spLocks noGrp="1"/>
          </p:cNvSpPr>
          <p:nvPr>
            <p:ph type="subTitle" idx="1" hasCustomPrompt="1"/>
          </p:nvPr>
        </p:nvSpPr>
        <p:spPr>
          <a:xfrm>
            <a:off x="914400" y="3368652"/>
            <a:ext cx="8534400" cy="1752600"/>
          </a:xfrm>
        </p:spPr>
        <p:txBody>
          <a:bodyPr>
            <a:normAutofit/>
          </a:bodyPr>
          <a:lstStyle>
            <a:lvl1pPr marL="0" indent="0" algn="l">
              <a:buNone/>
              <a:defRPr sz="1600">
                <a:solidFill>
                  <a:srgbClr val="0932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Date</a:t>
            </a:r>
          </a:p>
          <a:p>
            <a:r>
              <a:rPr lang="en-CA" dirty="0"/>
              <a:t>Presenter</a:t>
            </a:r>
            <a:endParaRPr lang="en-US" dirty="0"/>
          </a:p>
        </p:txBody>
      </p:sp>
      <p:sp>
        <p:nvSpPr>
          <p:cNvPr id="9" name="TextBox 8"/>
          <p:cNvSpPr txBox="1"/>
          <p:nvPr userDrawn="1"/>
        </p:nvSpPr>
        <p:spPr>
          <a:xfrm>
            <a:off x="1159327" y="4244952"/>
            <a:ext cx="184731" cy="369332"/>
          </a:xfrm>
          <a:prstGeom prst="rect">
            <a:avLst/>
          </a:prstGeom>
          <a:noFill/>
        </p:spPr>
        <p:txBody>
          <a:bodyPr wrap="none" rtlCol="0">
            <a:spAutoFit/>
          </a:bodyPr>
          <a:lstStyle/>
          <a:p>
            <a:endParaRPr lang="en-US" sz="1800" dirty="0"/>
          </a:p>
        </p:txBody>
      </p:sp>
      <p:pic>
        <p:nvPicPr>
          <p:cNvPr id="5" name="Picture 4" descr="IISD - Full 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801" y="5930712"/>
            <a:ext cx="2330268" cy="746414"/>
          </a:xfrm>
          <a:prstGeom prst="rect">
            <a:avLst/>
          </a:prstGeom>
        </p:spPr>
      </p:pic>
    </p:spTree>
    <p:extLst>
      <p:ext uri="{BB962C8B-B14F-4D97-AF65-F5344CB8AC3E}">
        <p14:creationId xmlns:p14="http://schemas.microsoft.com/office/powerpoint/2010/main" val="235415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15" name="Text Placeholder 14"/>
          <p:cNvSpPr>
            <a:spLocks noGrp="1"/>
          </p:cNvSpPr>
          <p:nvPr>
            <p:ph type="body" sz="quarter" idx="13"/>
          </p:nvPr>
        </p:nvSpPr>
        <p:spPr>
          <a:xfrm>
            <a:off x="609600" y="2803270"/>
            <a:ext cx="8604251" cy="3067050"/>
          </a:xfrm>
        </p:spPr>
        <p:txBody>
          <a:bodyPr>
            <a:normAutofit/>
          </a:bodyPr>
          <a:lstStyle>
            <a:lvl1pPr>
              <a:defRPr sz="1600">
                <a:solidFill>
                  <a:srgbClr val="7F7F7F"/>
                </a:solidFill>
              </a:defRPr>
            </a:lvl1pPr>
            <a:lvl2pPr marL="742950" indent="-285750">
              <a:buFont typeface="Arial"/>
              <a:buChar char="•"/>
              <a:defRPr sz="1600"/>
            </a:lvl2pPr>
            <a:lvl3pPr marL="1200150" indent="-285750">
              <a:buFont typeface="Arial"/>
              <a:buChar char="•"/>
              <a:defRPr sz="1600"/>
            </a:lvl3pPr>
            <a:lvl4pPr>
              <a:defRPr sz="1600"/>
            </a:lvl4pPr>
            <a:lvl5pPr>
              <a:defRPr sz="16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6" name="Subtitle 2"/>
          <p:cNvSpPr>
            <a:spLocks noGrp="1"/>
          </p:cNvSpPr>
          <p:nvPr>
            <p:ph type="subTitle" idx="1"/>
          </p:nvPr>
        </p:nvSpPr>
        <p:spPr>
          <a:xfrm>
            <a:off x="609600" y="2021168"/>
            <a:ext cx="8534400" cy="782102"/>
          </a:xfrm>
        </p:spPr>
        <p:txBody>
          <a:bodyPr/>
          <a:lstStyle>
            <a:lvl1pPr marL="0" indent="0" algn="l">
              <a:buNone/>
              <a:defRPr>
                <a:solidFill>
                  <a:srgbClr val="29C3E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pic>
        <p:nvPicPr>
          <p:cNvPr id="3" name="Picture 2" descr="IISD - Globe Ic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2019" y="274638"/>
            <a:ext cx="630381" cy="472786"/>
          </a:xfrm>
          <a:prstGeom prst="rect">
            <a:avLst/>
          </a:prstGeom>
        </p:spPr>
      </p:pic>
    </p:spTree>
    <p:extLst>
      <p:ext uri="{BB962C8B-B14F-4D97-AF65-F5344CB8AC3E}">
        <p14:creationId xmlns:p14="http://schemas.microsoft.com/office/powerpoint/2010/main" val="241368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9" name="Picture Placeholder 12"/>
          <p:cNvSpPr>
            <a:spLocks noGrp="1"/>
          </p:cNvSpPr>
          <p:nvPr>
            <p:ph type="pic" sz="quarter" idx="13"/>
          </p:nvPr>
        </p:nvSpPr>
        <p:spPr>
          <a:xfrm>
            <a:off x="0" y="0"/>
            <a:ext cx="12192000" cy="6858000"/>
          </a:xfrm>
        </p:spPr>
        <p:txBody>
          <a:bodyPr/>
          <a:lstStyle/>
          <a:p>
            <a:endParaRPr lang="en-US" dirty="0"/>
          </a:p>
        </p:txBody>
      </p:sp>
      <p:pic>
        <p:nvPicPr>
          <p:cNvPr id="8" name="Picture 7" descr="IISD icon Logo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2019" y="274638"/>
            <a:ext cx="630381" cy="472786"/>
          </a:xfrm>
          <a:prstGeom prst="rect">
            <a:avLst/>
          </a:prstGeom>
        </p:spPr>
      </p:pic>
    </p:spTree>
    <p:extLst>
      <p:ext uri="{BB962C8B-B14F-4D97-AF65-F5344CB8AC3E}">
        <p14:creationId xmlns:p14="http://schemas.microsoft.com/office/powerpoint/2010/main" val="1044894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6620939" cy="1143000"/>
          </a:xfrm>
          <a:prstGeom prst="rect">
            <a:avLst/>
          </a:prstGeom>
        </p:spPr>
        <p:txBody>
          <a:bodyPr vert="horz" lIns="91440" tIns="45720" rIns="91440" bIns="45720" rtlCol="0" anchor="ctr">
            <a:noAutofit/>
          </a:bodyPr>
          <a:lstStyle/>
          <a:p>
            <a:r>
              <a:rPr lang="en-CA" dirty="0"/>
              <a:t>Click to edit Master title style</a:t>
            </a:r>
            <a:endParaRPr lang="en-US" dirty="0"/>
          </a:p>
        </p:txBody>
      </p:sp>
      <p:sp>
        <p:nvSpPr>
          <p:cNvPr id="3" name="Text Placeholder 2"/>
          <p:cNvSpPr>
            <a:spLocks noGrp="1"/>
          </p:cNvSpPr>
          <p:nvPr>
            <p:ph type="body" idx="1"/>
          </p:nvPr>
        </p:nvSpPr>
        <p:spPr>
          <a:xfrm>
            <a:off x="609600" y="2131414"/>
            <a:ext cx="10972800" cy="385808"/>
          </a:xfrm>
          <a:prstGeom prst="rect">
            <a:avLst/>
          </a:prstGeom>
        </p:spPr>
        <p:txBody>
          <a:bodyPr vert="horz" lIns="91440" tIns="45720" rIns="91440" bIns="45720" rtlCol="0">
            <a:normAutofit/>
          </a:bodyPr>
          <a:lstStyle/>
          <a:p>
            <a:pPr lvl="0"/>
            <a:r>
              <a:rPr lang="en-CA" dirty="0"/>
              <a:t>Click to edit Master text styles</a:t>
            </a:r>
          </a:p>
        </p:txBody>
      </p:sp>
    </p:spTree>
    <p:extLst>
      <p:ext uri="{BB962C8B-B14F-4D97-AF65-F5344CB8AC3E}">
        <p14:creationId xmlns:p14="http://schemas.microsoft.com/office/powerpoint/2010/main" val="1474536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457200" rtl="0" eaLnBrk="1" latinLnBrk="0" hangingPunct="1">
        <a:spcBef>
          <a:spcPct val="0"/>
        </a:spcBef>
        <a:buNone/>
        <a:defRPr sz="4000" b="1" i="0" kern="1200">
          <a:solidFill>
            <a:srgbClr val="093266"/>
          </a:solidFill>
          <a:latin typeface="Arial"/>
          <a:ea typeface="+mj-ea"/>
          <a:cs typeface="Arial"/>
        </a:defRPr>
      </a:lvl1pPr>
    </p:titleStyle>
    <p:body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2pPr>
      <a:lvl3pPr marL="9144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jtemmer@iisd.c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696F8096-4CE5-4798-9843-93318638389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9167" b="19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ISD Shape.eps"/>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758190" y="1453249"/>
            <a:ext cx="7425690" cy="2159000"/>
          </a:xfrm>
          <a:prstGeom prst="rect">
            <a:avLst/>
          </a:prstGeom>
        </p:spPr>
      </p:pic>
      <p:sp>
        <p:nvSpPr>
          <p:cNvPr id="3" name="Title 2"/>
          <p:cNvSpPr>
            <a:spLocks noGrp="1"/>
          </p:cNvSpPr>
          <p:nvPr>
            <p:ph type="ctrTitle"/>
          </p:nvPr>
        </p:nvSpPr>
        <p:spPr/>
        <p:txBody>
          <a:bodyPr/>
          <a:lstStyle/>
          <a:p>
            <a:r>
              <a:rPr lang="en-US" dirty="0">
                <a:solidFill>
                  <a:schemeClr val="bg1"/>
                </a:solidFill>
              </a:rPr>
              <a:t>Food Security and Resilience in North American Communities</a:t>
            </a:r>
          </a:p>
        </p:txBody>
      </p:sp>
      <p:pic>
        <p:nvPicPr>
          <p:cNvPr id="9" name="Picture 8" descr="IISD Shape.eps"/>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1508097" y="3729319"/>
            <a:ext cx="3606312" cy="1338587"/>
          </a:xfrm>
          <a:prstGeom prst="rect">
            <a:avLst/>
          </a:prstGeom>
        </p:spPr>
      </p:pic>
      <p:sp>
        <p:nvSpPr>
          <p:cNvPr id="4" name="Subtitle 3"/>
          <p:cNvSpPr>
            <a:spLocks noGrp="1"/>
          </p:cNvSpPr>
          <p:nvPr>
            <p:ph type="subTitle" idx="1"/>
          </p:nvPr>
        </p:nvSpPr>
        <p:spPr>
          <a:xfrm>
            <a:off x="2209800" y="4103585"/>
            <a:ext cx="6400800" cy="1752600"/>
          </a:xfrm>
        </p:spPr>
        <p:txBody>
          <a:bodyPr/>
          <a:lstStyle/>
          <a:p>
            <a:r>
              <a:rPr lang="en-US" dirty="0">
                <a:solidFill>
                  <a:schemeClr val="bg1"/>
                </a:solidFill>
              </a:rPr>
              <a:t>Jennifer Temmer, IISD</a:t>
            </a:r>
          </a:p>
          <a:p>
            <a:r>
              <a:rPr lang="en-US" dirty="0">
                <a:solidFill>
                  <a:schemeClr val="bg1"/>
                </a:solidFill>
              </a:rPr>
              <a:t>June 24, 2019</a:t>
            </a:r>
          </a:p>
        </p:txBody>
      </p:sp>
      <p:sp>
        <p:nvSpPr>
          <p:cNvPr id="6" name="TextBox 5"/>
          <p:cNvSpPr txBox="1"/>
          <p:nvPr/>
        </p:nvSpPr>
        <p:spPr>
          <a:xfrm>
            <a:off x="9023048" y="620485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792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7377-3640-4B9C-A9C9-ECD03CFF50E7}"/>
              </a:ext>
            </a:extLst>
          </p:cNvPr>
          <p:cNvSpPr>
            <a:spLocks noGrp="1"/>
          </p:cNvSpPr>
          <p:nvPr>
            <p:ph type="title"/>
          </p:nvPr>
        </p:nvSpPr>
        <p:spPr>
          <a:xfrm>
            <a:off x="609600" y="274638"/>
            <a:ext cx="9134475" cy="1143000"/>
          </a:xfrm>
        </p:spPr>
        <p:txBody>
          <a:bodyPr/>
          <a:lstStyle/>
          <a:p>
            <a:r>
              <a:rPr lang="en-US" dirty="0"/>
              <a:t>Regional Partnership Opportunities</a:t>
            </a:r>
          </a:p>
        </p:txBody>
      </p:sp>
      <p:sp>
        <p:nvSpPr>
          <p:cNvPr id="3" name="Text Placeholder 2">
            <a:extLst>
              <a:ext uri="{FF2B5EF4-FFF2-40B4-BE49-F238E27FC236}">
                <a16:creationId xmlns:a16="http://schemas.microsoft.com/office/drawing/2014/main" id="{1D9967E3-01C0-4810-8315-1641A3CFDA30}"/>
              </a:ext>
            </a:extLst>
          </p:cNvPr>
          <p:cNvSpPr>
            <a:spLocks noGrp="1"/>
          </p:cNvSpPr>
          <p:nvPr>
            <p:ph type="body" sz="quarter" idx="13"/>
          </p:nvPr>
        </p:nvSpPr>
        <p:spPr>
          <a:xfrm>
            <a:off x="841420" y="2220332"/>
            <a:ext cx="5404834" cy="2842206"/>
          </a:xfrm>
        </p:spPr>
        <p:txBody>
          <a:bodyPr/>
          <a:lstStyle/>
          <a:p>
            <a:r>
              <a:rPr lang="en-US" dirty="0">
                <a:solidFill>
                  <a:schemeClr val="tx1"/>
                </a:solidFill>
              </a:rPr>
              <a:t>1. Support for regional agricultural research, extension and biodiversity protection</a:t>
            </a:r>
          </a:p>
          <a:p>
            <a:endParaRPr lang="en-US" dirty="0">
              <a:solidFill>
                <a:schemeClr val="tx1"/>
              </a:solidFill>
            </a:endParaRPr>
          </a:p>
          <a:p>
            <a:r>
              <a:rPr lang="en-US" dirty="0">
                <a:solidFill>
                  <a:schemeClr val="tx1"/>
                </a:solidFill>
              </a:rPr>
              <a:t>2. Comprehensive insurance that encourages sustainable and resilient practices</a:t>
            </a:r>
          </a:p>
          <a:p>
            <a:endParaRPr lang="en-US" dirty="0">
              <a:solidFill>
                <a:schemeClr val="tx1"/>
              </a:solidFill>
            </a:endParaRPr>
          </a:p>
          <a:p>
            <a:r>
              <a:rPr lang="en-US" dirty="0">
                <a:solidFill>
                  <a:schemeClr val="tx1"/>
                </a:solidFill>
              </a:rPr>
              <a:t>3. Reduction of transboundary red tape for emergency food assistance</a:t>
            </a:r>
          </a:p>
          <a:p>
            <a:endParaRPr lang="en-US" dirty="0">
              <a:solidFill>
                <a:schemeClr val="tx1"/>
              </a:solidFill>
            </a:endParaRPr>
          </a:p>
          <a:p>
            <a:r>
              <a:rPr lang="en-US" dirty="0">
                <a:solidFill>
                  <a:schemeClr val="tx1"/>
                </a:solidFill>
              </a:rPr>
              <a:t>4. Centralized disaster relief coordination  </a:t>
            </a:r>
          </a:p>
          <a:p>
            <a:endParaRPr lang="en-US" dirty="0">
              <a:solidFill>
                <a:schemeClr val="tx1"/>
              </a:solidFill>
            </a:endParaRPr>
          </a:p>
          <a:p>
            <a:endParaRPr lang="en-US" dirty="0"/>
          </a:p>
        </p:txBody>
      </p:sp>
      <p:pic>
        <p:nvPicPr>
          <p:cNvPr id="5122" name="Picture 2" descr="farm truck lot on field">
            <a:extLst>
              <a:ext uri="{FF2B5EF4-FFF2-40B4-BE49-F238E27FC236}">
                <a16:creationId xmlns:a16="http://schemas.microsoft.com/office/drawing/2014/main" id="{5266362A-2FD5-4073-B6A2-41E964860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974" y="2303173"/>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48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930" y="457200"/>
            <a:ext cx="5400675" cy="1143000"/>
          </a:xfrm>
        </p:spPr>
        <p:txBody>
          <a:bodyPr/>
          <a:lstStyle/>
          <a:p>
            <a:r>
              <a:rPr lang="en-US" dirty="0"/>
              <a:t>Thank you- Gracias!</a:t>
            </a:r>
          </a:p>
        </p:txBody>
      </p:sp>
      <p:sp>
        <p:nvSpPr>
          <p:cNvPr id="3" name="Text Placeholder 2"/>
          <p:cNvSpPr>
            <a:spLocks noGrp="1"/>
          </p:cNvSpPr>
          <p:nvPr>
            <p:ph type="body" sz="quarter" idx="13"/>
          </p:nvPr>
        </p:nvSpPr>
        <p:spPr>
          <a:xfrm>
            <a:off x="1679726" y="2609826"/>
            <a:ext cx="3439950" cy="2308908"/>
          </a:xfrm>
        </p:spPr>
        <p:txBody>
          <a:bodyPr/>
          <a:lstStyle/>
          <a:p>
            <a:r>
              <a:rPr lang="en-US" b="1" dirty="0">
                <a:solidFill>
                  <a:schemeClr val="tx1"/>
                </a:solidFill>
              </a:rPr>
              <a:t>Jennifer Temmer</a:t>
            </a:r>
            <a:r>
              <a:rPr lang="en-US" dirty="0">
                <a:solidFill>
                  <a:schemeClr val="tx1"/>
                </a:solidFill>
              </a:rPr>
              <a:t> </a:t>
            </a:r>
          </a:p>
          <a:p>
            <a:r>
              <a:rPr lang="en-US" dirty="0">
                <a:solidFill>
                  <a:schemeClr val="tx1"/>
                </a:solidFill>
              </a:rPr>
              <a:t>Project Manager</a:t>
            </a:r>
          </a:p>
          <a:p>
            <a:r>
              <a:rPr lang="en-US" dirty="0">
                <a:solidFill>
                  <a:schemeClr val="tx1"/>
                </a:solidFill>
              </a:rPr>
              <a:t>International Institute for Sustainable Development (IISD)</a:t>
            </a:r>
          </a:p>
          <a:p>
            <a:r>
              <a:rPr lang="en-US" dirty="0">
                <a:solidFill>
                  <a:schemeClr val="tx1"/>
                </a:solidFill>
                <a:hlinkClick r:id="rId3"/>
              </a:rPr>
              <a:t>jtemmer@iisd.ca</a:t>
            </a:r>
            <a:endParaRPr lang="en-US" dirty="0">
              <a:solidFill>
                <a:schemeClr val="tx1"/>
              </a:solidFill>
            </a:endParaRPr>
          </a:p>
          <a:p>
            <a:endParaRPr lang="en-US" dirty="0">
              <a:solidFill>
                <a:schemeClr val="tx1"/>
              </a:solidFill>
            </a:endParaRPr>
          </a:p>
        </p:txBody>
      </p:sp>
      <p:pic>
        <p:nvPicPr>
          <p:cNvPr id="6" name="Picture 2" descr="Image may contain: 1 person, smiling">
            <a:extLst>
              <a:ext uri="{FF2B5EF4-FFF2-40B4-BE49-F238E27FC236}">
                <a16:creationId xmlns:a16="http://schemas.microsoft.com/office/drawing/2014/main" id="{31E511DA-CEE7-43D3-AE55-652B6F442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455" y="1624014"/>
            <a:ext cx="4686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6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9FB3-ECE0-4BC0-864E-EE3312FAA96F}"/>
              </a:ext>
            </a:extLst>
          </p:cNvPr>
          <p:cNvSpPr>
            <a:spLocks noGrp="1"/>
          </p:cNvSpPr>
          <p:nvPr>
            <p:ph type="title"/>
          </p:nvPr>
        </p:nvSpPr>
        <p:spPr/>
        <p:txBody>
          <a:bodyPr/>
          <a:lstStyle/>
          <a:p>
            <a:r>
              <a:rPr lang="en-US" dirty="0"/>
              <a:t>A Resilient Food System</a:t>
            </a:r>
          </a:p>
        </p:txBody>
      </p:sp>
      <p:sp>
        <p:nvSpPr>
          <p:cNvPr id="3" name="Text Placeholder 2">
            <a:extLst>
              <a:ext uri="{FF2B5EF4-FFF2-40B4-BE49-F238E27FC236}">
                <a16:creationId xmlns:a16="http://schemas.microsoft.com/office/drawing/2014/main" id="{E33ED060-9B5D-42A1-8A61-56820A43BB32}"/>
              </a:ext>
            </a:extLst>
          </p:cNvPr>
          <p:cNvSpPr>
            <a:spLocks noGrp="1"/>
          </p:cNvSpPr>
          <p:nvPr>
            <p:ph type="body" sz="quarter" idx="13"/>
          </p:nvPr>
        </p:nvSpPr>
        <p:spPr>
          <a:xfrm>
            <a:off x="609600" y="1774570"/>
            <a:ext cx="6805613" cy="4069018"/>
          </a:xfrm>
        </p:spPr>
        <p:txBody>
          <a:bodyPr>
            <a:normAutofit/>
          </a:bodyPr>
          <a:lstStyle/>
          <a:p>
            <a:r>
              <a:rPr lang="en-US" sz="2500" i="1" dirty="0">
                <a:solidFill>
                  <a:schemeClr val="tx1"/>
                </a:solidFill>
              </a:rPr>
              <a:t>“A resilient urban food system is one in which citizens are </a:t>
            </a:r>
            <a:r>
              <a:rPr lang="en-US" sz="2500" i="1" u="sng" dirty="0">
                <a:solidFill>
                  <a:schemeClr val="tx1"/>
                </a:solidFill>
              </a:rPr>
              <a:t>food secure</a:t>
            </a:r>
            <a:r>
              <a:rPr lang="en-US" sz="2500" i="1" dirty="0">
                <a:solidFill>
                  <a:schemeClr val="tx1"/>
                </a:solidFill>
              </a:rPr>
              <a:t>; that is, they have reliable access to healthy, affordable and culturally appropriate food…a resilient food system is also </a:t>
            </a:r>
            <a:r>
              <a:rPr lang="en-US" sz="2500" i="1" u="sng" dirty="0">
                <a:solidFill>
                  <a:schemeClr val="tx1"/>
                </a:solidFill>
              </a:rPr>
              <a:t>food sovereign</a:t>
            </a:r>
            <a:r>
              <a:rPr lang="en-US" sz="2500" i="1" dirty="0">
                <a:solidFill>
                  <a:schemeClr val="tx1"/>
                </a:solidFill>
              </a:rPr>
              <a:t>, meaning that people have decision-making power over where their food comes from.”  </a:t>
            </a:r>
          </a:p>
          <a:p>
            <a:endParaRPr lang="en-US" sz="2500" i="1" dirty="0">
              <a:solidFill>
                <a:schemeClr val="tx1"/>
              </a:solidFill>
            </a:endParaRPr>
          </a:p>
          <a:p>
            <a:pPr algn="r"/>
            <a:r>
              <a:rPr lang="en-US" dirty="0"/>
              <a:t>Building a Climate-Resilient City: Agriculture and food security </a:t>
            </a:r>
          </a:p>
          <a:p>
            <a:pPr algn="r"/>
            <a:r>
              <a:rPr lang="en-US" dirty="0"/>
              <a:t>(Temmer, 2016)</a:t>
            </a:r>
          </a:p>
        </p:txBody>
      </p:sp>
      <p:pic>
        <p:nvPicPr>
          <p:cNvPr id="5" name="Picture 4">
            <a:extLst>
              <a:ext uri="{FF2B5EF4-FFF2-40B4-BE49-F238E27FC236}">
                <a16:creationId xmlns:a16="http://schemas.microsoft.com/office/drawing/2014/main" id="{1972428D-16F9-46A0-9B5E-CE9F254B4420}"/>
              </a:ext>
            </a:extLst>
          </p:cNvPr>
          <p:cNvPicPr>
            <a:picLocks noChangeAspect="1"/>
          </p:cNvPicPr>
          <p:nvPr/>
        </p:nvPicPr>
        <p:blipFill>
          <a:blip r:embed="rId3"/>
          <a:stretch>
            <a:fillRect/>
          </a:stretch>
        </p:blipFill>
        <p:spPr>
          <a:xfrm>
            <a:off x="7924350" y="1133399"/>
            <a:ext cx="3429900" cy="4819801"/>
          </a:xfrm>
          <a:prstGeom prst="rect">
            <a:avLst/>
          </a:prstGeom>
        </p:spPr>
      </p:pic>
    </p:spTree>
    <p:extLst>
      <p:ext uri="{BB962C8B-B14F-4D97-AF65-F5344CB8AC3E}">
        <p14:creationId xmlns:p14="http://schemas.microsoft.com/office/powerpoint/2010/main" val="1474883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8808-949A-4A17-8F82-DB6037D9495B}"/>
              </a:ext>
            </a:extLst>
          </p:cNvPr>
          <p:cNvSpPr>
            <a:spLocks noGrp="1"/>
          </p:cNvSpPr>
          <p:nvPr>
            <p:ph type="title"/>
          </p:nvPr>
        </p:nvSpPr>
        <p:spPr>
          <a:xfrm>
            <a:off x="300022" y="218769"/>
            <a:ext cx="8677275" cy="1143000"/>
          </a:xfrm>
        </p:spPr>
        <p:txBody>
          <a:bodyPr/>
          <a:lstStyle/>
          <a:p>
            <a:r>
              <a:rPr lang="en-US" dirty="0"/>
              <a:t>Growing a Resilient Food System</a:t>
            </a:r>
          </a:p>
        </p:txBody>
      </p:sp>
      <p:sp>
        <p:nvSpPr>
          <p:cNvPr id="3" name="Text Placeholder 2">
            <a:extLst>
              <a:ext uri="{FF2B5EF4-FFF2-40B4-BE49-F238E27FC236}">
                <a16:creationId xmlns:a16="http://schemas.microsoft.com/office/drawing/2014/main" id="{E6528CEA-77C0-4931-BA4D-10C4C1451C43}"/>
              </a:ext>
            </a:extLst>
          </p:cNvPr>
          <p:cNvSpPr>
            <a:spLocks noGrp="1"/>
          </p:cNvSpPr>
          <p:nvPr>
            <p:ph type="body" sz="quarter" idx="13"/>
          </p:nvPr>
        </p:nvSpPr>
        <p:spPr>
          <a:xfrm>
            <a:off x="300022" y="1689033"/>
            <a:ext cx="7496958" cy="4608736"/>
          </a:xfrm>
        </p:spPr>
        <p:txBody>
          <a:bodyPr>
            <a:normAutofit lnSpcReduction="10000"/>
          </a:bodyPr>
          <a:lstStyle/>
          <a:p>
            <a:r>
              <a:rPr lang="en-US" sz="2000" dirty="0">
                <a:solidFill>
                  <a:schemeClr val="tx1"/>
                </a:solidFill>
              </a:rPr>
              <a:t>Strengthening the local food system increases resilience to supply shocks from climate change impacts on international supply chains.</a:t>
            </a:r>
          </a:p>
          <a:p>
            <a:endParaRPr lang="en-US" sz="2000" dirty="0">
              <a:solidFill>
                <a:schemeClr val="tx1"/>
              </a:solidFill>
            </a:endParaRPr>
          </a:p>
          <a:p>
            <a:pPr marL="285750" indent="-285750">
              <a:buFontTx/>
              <a:buChar char="-"/>
            </a:pPr>
            <a:r>
              <a:rPr lang="en-US" sz="2000" dirty="0">
                <a:solidFill>
                  <a:schemeClr val="tx1"/>
                </a:solidFill>
              </a:rPr>
              <a:t>Identify areas where resilient characteristics can be bolstered within the system</a:t>
            </a:r>
          </a:p>
          <a:p>
            <a:pPr marL="1028700" lvl="1">
              <a:buFontTx/>
              <a:buChar char="-"/>
            </a:pPr>
            <a:endParaRPr lang="en-US" sz="2000" dirty="0">
              <a:solidFill>
                <a:schemeClr val="tx1"/>
              </a:solidFill>
            </a:endParaRPr>
          </a:p>
          <a:p>
            <a:pPr marL="1028700" lvl="1">
              <a:buFontTx/>
              <a:buChar char="-"/>
            </a:pPr>
            <a:r>
              <a:rPr lang="en-US" sz="2000" b="1" u="sng" dirty="0">
                <a:solidFill>
                  <a:schemeClr val="tx1"/>
                </a:solidFill>
              </a:rPr>
              <a:t>Build robustness</a:t>
            </a:r>
            <a:r>
              <a:rPr lang="en-US" sz="2000" dirty="0">
                <a:solidFill>
                  <a:schemeClr val="tx1"/>
                </a:solidFill>
              </a:rPr>
              <a:t>: physical assets built to withhold high-impact climatic events</a:t>
            </a:r>
          </a:p>
          <a:p>
            <a:pPr lvl="1" indent="0">
              <a:buNone/>
            </a:pPr>
            <a:endParaRPr lang="en-US" sz="2000" dirty="0">
              <a:solidFill>
                <a:schemeClr val="tx1"/>
              </a:solidFill>
            </a:endParaRPr>
          </a:p>
          <a:p>
            <a:pPr marL="1028700" lvl="1">
              <a:buFontTx/>
              <a:buChar char="-"/>
            </a:pPr>
            <a:r>
              <a:rPr lang="en-US" sz="2000" b="1" u="sng" dirty="0">
                <a:solidFill>
                  <a:schemeClr val="tx1"/>
                </a:solidFill>
              </a:rPr>
              <a:t>Promote redundancy</a:t>
            </a:r>
            <a:r>
              <a:rPr lang="en-US" sz="2000" dirty="0">
                <a:solidFill>
                  <a:schemeClr val="tx1"/>
                </a:solidFill>
              </a:rPr>
              <a:t>: spare capacity</a:t>
            </a:r>
          </a:p>
          <a:p>
            <a:pPr marL="1028700" lvl="1">
              <a:buFontTx/>
              <a:buChar char="-"/>
            </a:pPr>
            <a:endParaRPr lang="en-US" sz="2000" dirty="0">
              <a:solidFill>
                <a:schemeClr val="tx1"/>
              </a:solidFill>
            </a:endParaRPr>
          </a:p>
          <a:p>
            <a:pPr marL="1028700" lvl="1">
              <a:buFontTx/>
              <a:buChar char="-"/>
            </a:pPr>
            <a:r>
              <a:rPr lang="en-US" sz="2000" b="1" u="sng" dirty="0">
                <a:solidFill>
                  <a:schemeClr val="tx1"/>
                </a:solidFill>
              </a:rPr>
              <a:t>Encourage resourcefulness</a:t>
            </a:r>
            <a:r>
              <a:rPr lang="en-US" sz="2000" dirty="0">
                <a:solidFill>
                  <a:schemeClr val="tx1"/>
                </a:solidFill>
              </a:rPr>
              <a:t>: citizens are aware and able to adapt</a:t>
            </a:r>
          </a:p>
          <a:p>
            <a:pPr marL="1028700" lvl="1">
              <a:buFontTx/>
              <a:buChar char="-"/>
            </a:pPr>
            <a:endParaRPr lang="en-US" sz="2000" dirty="0">
              <a:solidFill>
                <a:schemeClr val="tx1"/>
              </a:solidFill>
            </a:endParaRPr>
          </a:p>
          <a:p>
            <a:pPr marL="1028700" lvl="1">
              <a:buFontTx/>
              <a:buChar char="-"/>
            </a:pPr>
            <a:endParaRPr lang="en-US" sz="2000" dirty="0">
              <a:solidFill>
                <a:schemeClr val="tx1"/>
              </a:solidFill>
            </a:endParaRPr>
          </a:p>
          <a:p>
            <a:pPr marL="1028700" lvl="1">
              <a:buFontTx/>
              <a:buChar char="-"/>
            </a:pPr>
            <a:endParaRPr lang="en-US" sz="2000" dirty="0"/>
          </a:p>
          <a:p>
            <a:pPr marL="1028700" lvl="1">
              <a:buFontTx/>
              <a:buChar char="-"/>
            </a:pPr>
            <a:endParaRPr lang="en-US" dirty="0"/>
          </a:p>
        </p:txBody>
      </p:sp>
      <p:pic>
        <p:nvPicPr>
          <p:cNvPr id="7" name="Picture 2" descr="Related image">
            <a:extLst>
              <a:ext uri="{FF2B5EF4-FFF2-40B4-BE49-F238E27FC236}">
                <a16:creationId xmlns:a16="http://schemas.microsoft.com/office/drawing/2014/main" id="{FB89FFA0-BDC3-416B-B64C-A3F56D905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297" y="1995948"/>
            <a:ext cx="4085164" cy="351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50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C5B3-AC03-43B5-AF27-12CA1939E876}"/>
              </a:ext>
            </a:extLst>
          </p:cNvPr>
          <p:cNvSpPr>
            <a:spLocks noGrp="1"/>
          </p:cNvSpPr>
          <p:nvPr>
            <p:ph type="title"/>
          </p:nvPr>
        </p:nvSpPr>
        <p:spPr>
          <a:xfrm>
            <a:off x="609600" y="274638"/>
            <a:ext cx="8365067" cy="1143000"/>
          </a:xfrm>
        </p:spPr>
        <p:txBody>
          <a:bodyPr/>
          <a:lstStyle/>
          <a:p>
            <a:r>
              <a:rPr lang="en-US" dirty="0"/>
              <a:t>Halifax, Canada</a:t>
            </a:r>
          </a:p>
        </p:txBody>
      </p:sp>
      <p:pic>
        <p:nvPicPr>
          <p:cNvPr id="1028" name="Picture 4" descr="Related image">
            <a:extLst>
              <a:ext uri="{FF2B5EF4-FFF2-40B4-BE49-F238E27FC236}">
                <a16:creationId xmlns:a16="http://schemas.microsoft.com/office/drawing/2014/main" id="{960A3F55-92BA-4506-93FE-76B159CA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338" y="1762005"/>
            <a:ext cx="5446120" cy="34832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B6E80F-301B-4904-9E20-27CD4E542684}"/>
              </a:ext>
            </a:extLst>
          </p:cNvPr>
          <p:cNvSpPr txBox="1"/>
          <p:nvPr/>
        </p:nvSpPr>
        <p:spPr>
          <a:xfrm>
            <a:off x="626533" y="5589601"/>
            <a:ext cx="5208273" cy="461665"/>
          </a:xfrm>
          <a:prstGeom prst="rect">
            <a:avLst/>
          </a:prstGeom>
          <a:noFill/>
        </p:spPr>
        <p:txBody>
          <a:bodyPr wrap="square" rtlCol="0">
            <a:spAutoFit/>
          </a:bodyPr>
          <a:lstStyle/>
          <a:p>
            <a:r>
              <a:rPr lang="en-US" sz="2400" b="1" dirty="0"/>
              <a:t>Hurricane Juan: September 29, 2003</a:t>
            </a:r>
          </a:p>
        </p:txBody>
      </p:sp>
      <p:sp>
        <p:nvSpPr>
          <p:cNvPr id="9" name="TextBox 8">
            <a:extLst>
              <a:ext uri="{FF2B5EF4-FFF2-40B4-BE49-F238E27FC236}">
                <a16:creationId xmlns:a16="http://schemas.microsoft.com/office/drawing/2014/main" id="{43909444-A902-40C0-B999-9619432E7671}"/>
              </a:ext>
            </a:extLst>
          </p:cNvPr>
          <p:cNvSpPr txBox="1"/>
          <p:nvPr/>
        </p:nvSpPr>
        <p:spPr>
          <a:xfrm>
            <a:off x="6577329" y="5589601"/>
            <a:ext cx="4988138" cy="461665"/>
          </a:xfrm>
          <a:prstGeom prst="rect">
            <a:avLst/>
          </a:prstGeom>
          <a:noFill/>
        </p:spPr>
        <p:txBody>
          <a:bodyPr wrap="square" rtlCol="0">
            <a:spAutoFit/>
          </a:bodyPr>
          <a:lstStyle/>
          <a:p>
            <a:r>
              <a:rPr lang="en-US" sz="2400" b="1" dirty="0"/>
              <a:t>“White Juan”: February 17-23, 2004</a:t>
            </a:r>
          </a:p>
        </p:txBody>
      </p:sp>
      <p:pic>
        <p:nvPicPr>
          <p:cNvPr id="1030" name="Picture 6" descr="Related image">
            <a:extLst>
              <a:ext uri="{FF2B5EF4-FFF2-40B4-BE49-F238E27FC236}">
                <a16:creationId xmlns:a16="http://schemas.microsoft.com/office/drawing/2014/main" id="{4B94246E-658C-4BB4-9951-D86A9872E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762005"/>
            <a:ext cx="5208273" cy="335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8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C5B3-AC03-43B5-AF27-12CA1939E876}"/>
              </a:ext>
            </a:extLst>
          </p:cNvPr>
          <p:cNvSpPr>
            <a:spLocks noGrp="1"/>
          </p:cNvSpPr>
          <p:nvPr>
            <p:ph type="title"/>
          </p:nvPr>
        </p:nvSpPr>
        <p:spPr>
          <a:xfrm>
            <a:off x="609600" y="274638"/>
            <a:ext cx="8365067" cy="1143000"/>
          </a:xfrm>
        </p:spPr>
        <p:txBody>
          <a:bodyPr/>
          <a:lstStyle/>
          <a:p>
            <a:r>
              <a:rPr lang="en-US" dirty="0"/>
              <a:t>California, USA</a:t>
            </a:r>
          </a:p>
        </p:txBody>
      </p:sp>
      <p:sp>
        <p:nvSpPr>
          <p:cNvPr id="6" name="TextBox 5">
            <a:extLst>
              <a:ext uri="{FF2B5EF4-FFF2-40B4-BE49-F238E27FC236}">
                <a16:creationId xmlns:a16="http://schemas.microsoft.com/office/drawing/2014/main" id="{BEB6E80F-301B-4904-9E20-27CD4E542684}"/>
              </a:ext>
            </a:extLst>
          </p:cNvPr>
          <p:cNvSpPr txBox="1"/>
          <p:nvPr/>
        </p:nvSpPr>
        <p:spPr>
          <a:xfrm>
            <a:off x="1106593" y="5886781"/>
            <a:ext cx="5208273" cy="461665"/>
          </a:xfrm>
          <a:prstGeom prst="rect">
            <a:avLst/>
          </a:prstGeom>
          <a:noFill/>
        </p:spPr>
        <p:txBody>
          <a:bodyPr wrap="square" rtlCol="0">
            <a:spAutoFit/>
          </a:bodyPr>
          <a:lstStyle/>
          <a:p>
            <a:r>
              <a:rPr lang="en-US" sz="2400" b="1" dirty="0"/>
              <a:t>Drought: 2011-2016</a:t>
            </a:r>
          </a:p>
        </p:txBody>
      </p:sp>
      <p:pic>
        <p:nvPicPr>
          <p:cNvPr id="2056" name="Picture 8" descr="Image result for california agriculture drought images">
            <a:extLst>
              <a:ext uri="{FF2B5EF4-FFF2-40B4-BE49-F238E27FC236}">
                <a16:creationId xmlns:a16="http://schemas.microsoft.com/office/drawing/2014/main" id="{1B6FA32F-DF24-4211-9C9C-898780FFB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435" y="425058"/>
            <a:ext cx="5480675" cy="3084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ompote.slate.com/images/582fbf1e-5df8-44f5-9892-f7a434a3d1d8.jpg">
            <a:extLst>
              <a:ext uri="{FF2B5EF4-FFF2-40B4-BE49-F238E27FC236}">
                <a16:creationId xmlns:a16="http://schemas.microsoft.com/office/drawing/2014/main" id="{08EF85E4-58C5-4B9F-BF07-9CC01747E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69941"/>
            <a:ext cx="5139393" cy="36673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planningforwildfire.org/wp-content/uploads/2017/11/PigeonForge.jpg">
            <a:extLst>
              <a:ext uri="{FF2B5EF4-FFF2-40B4-BE49-F238E27FC236}">
                <a16:creationId xmlns:a16="http://schemas.microsoft.com/office/drawing/2014/main" id="{9F1C5D99-304B-461E-8A42-6A42A71A2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436" y="3659603"/>
            <a:ext cx="5480674" cy="308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2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233A-C38F-44CC-B49B-2978266ED95C}"/>
              </a:ext>
            </a:extLst>
          </p:cNvPr>
          <p:cNvSpPr>
            <a:spLocks noGrp="1"/>
          </p:cNvSpPr>
          <p:nvPr>
            <p:ph type="title"/>
          </p:nvPr>
        </p:nvSpPr>
        <p:spPr>
          <a:xfrm>
            <a:off x="609600" y="274638"/>
            <a:ext cx="9234488" cy="1143000"/>
          </a:xfrm>
        </p:spPr>
        <p:txBody>
          <a:bodyPr/>
          <a:lstStyle/>
          <a:p>
            <a:r>
              <a:rPr lang="en-US" dirty="0"/>
              <a:t>Growing a Resilient Food System</a:t>
            </a:r>
          </a:p>
        </p:txBody>
      </p:sp>
      <p:sp>
        <p:nvSpPr>
          <p:cNvPr id="4" name="Subtitle 3">
            <a:extLst>
              <a:ext uri="{FF2B5EF4-FFF2-40B4-BE49-F238E27FC236}">
                <a16:creationId xmlns:a16="http://schemas.microsoft.com/office/drawing/2014/main" id="{127C5334-B296-44BE-9A6C-006918A794C0}"/>
              </a:ext>
            </a:extLst>
          </p:cNvPr>
          <p:cNvSpPr>
            <a:spLocks noGrp="1"/>
          </p:cNvSpPr>
          <p:nvPr>
            <p:ph type="subTitle" idx="1"/>
          </p:nvPr>
        </p:nvSpPr>
        <p:spPr>
          <a:xfrm>
            <a:off x="466724" y="1417638"/>
            <a:ext cx="10734675" cy="571182"/>
          </a:xfrm>
        </p:spPr>
        <p:txBody>
          <a:bodyPr/>
          <a:lstStyle/>
          <a:p>
            <a:r>
              <a:rPr lang="en-US" dirty="0"/>
              <a:t>Vulnerable points in agriculture and food sectors in the context of extreme weather events</a:t>
            </a:r>
          </a:p>
          <a:p>
            <a:endParaRPr lang="en-US" dirty="0"/>
          </a:p>
        </p:txBody>
      </p:sp>
      <p:sp>
        <p:nvSpPr>
          <p:cNvPr id="5" name="Text Placeholder 2">
            <a:extLst>
              <a:ext uri="{FF2B5EF4-FFF2-40B4-BE49-F238E27FC236}">
                <a16:creationId xmlns:a16="http://schemas.microsoft.com/office/drawing/2014/main" id="{BACE7FA1-9457-4165-BAE4-667EDA5E7B93}"/>
              </a:ext>
            </a:extLst>
          </p:cNvPr>
          <p:cNvSpPr txBox="1">
            <a:spLocks/>
          </p:cNvSpPr>
          <p:nvPr/>
        </p:nvSpPr>
        <p:spPr>
          <a:xfrm>
            <a:off x="466724" y="1793021"/>
            <a:ext cx="8311638" cy="479034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600" b="0" i="0" kern="1200">
                <a:solidFill>
                  <a:srgbClr val="7F7F7F"/>
                </a:solidFill>
                <a:latin typeface="Arial"/>
                <a:ea typeface="+mn-ea"/>
                <a:cs typeface="Arial"/>
              </a:defRPr>
            </a:lvl1pPr>
            <a:lvl2pPr marL="7429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2pPr>
            <a:lvl3pPr marL="12001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tx1"/>
              </a:solidFill>
            </a:endParaRPr>
          </a:p>
          <a:p>
            <a:r>
              <a:rPr lang="en-US" sz="2000" u="sng" dirty="0">
                <a:solidFill>
                  <a:schemeClr val="tx1"/>
                </a:solidFill>
              </a:rPr>
              <a:t>Supporting Infrastructure Systems</a:t>
            </a:r>
          </a:p>
          <a:p>
            <a:pPr marL="342900" indent="-342900">
              <a:buFont typeface="Wingdings" panose="05000000000000000000" pitchFamily="2" charset="2"/>
              <a:buChar char="Ø"/>
            </a:pPr>
            <a:endParaRPr lang="en-US" sz="2000" dirty="0">
              <a:solidFill>
                <a:schemeClr val="tx1"/>
              </a:solidFill>
            </a:endParaRPr>
          </a:p>
          <a:p>
            <a:pPr marL="342900" indent="-342900">
              <a:buFont typeface="Wingdings" panose="05000000000000000000" pitchFamily="2" charset="2"/>
              <a:buChar char="Ø"/>
            </a:pPr>
            <a:r>
              <a:rPr lang="en-US" sz="2000" dirty="0">
                <a:solidFill>
                  <a:schemeClr val="tx1"/>
                </a:solidFill>
              </a:rPr>
              <a:t>Transportation</a:t>
            </a:r>
          </a:p>
          <a:p>
            <a:pPr marL="1085850" lvl="1" indent="-342900">
              <a:buFont typeface="Wingdings" panose="05000000000000000000" pitchFamily="2" charset="2"/>
              <a:buChar char="Ø"/>
            </a:pPr>
            <a:r>
              <a:rPr lang="en-US" sz="2000" dirty="0">
                <a:solidFill>
                  <a:schemeClr val="tx1"/>
                </a:solidFill>
              </a:rPr>
              <a:t>Regional routes needed to get products to market</a:t>
            </a:r>
          </a:p>
          <a:p>
            <a:pPr marL="1085850" lvl="1" indent="-342900">
              <a:buFont typeface="Wingdings" panose="05000000000000000000" pitchFamily="2" charset="2"/>
              <a:buChar char="Ø"/>
            </a:pPr>
            <a:r>
              <a:rPr lang="en-US" sz="2000" dirty="0">
                <a:solidFill>
                  <a:schemeClr val="tx1"/>
                </a:solidFill>
              </a:rPr>
              <a:t>Urban transit systems shut down</a:t>
            </a:r>
          </a:p>
          <a:p>
            <a:pPr marL="342900" indent="-342900">
              <a:buFont typeface="Wingdings" panose="05000000000000000000" pitchFamily="2" charset="2"/>
              <a:buChar char="Ø"/>
            </a:pPr>
            <a:r>
              <a:rPr lang="en-US" sz="2000" dirty="0">
                <a:solidFill>
                  <a:schemeClr val="tx1"/>
                </a:solidFill>
              </a:rPr>
              <a:t>Energy</a:t>
            </a:r>
          </a:p>
          <a:p>
            <a:pPr marL="1085850" lvl="1" indent="-342900">
              <a:buFont typeface="Wingdings" panose="05000000000000000000" pitchFamily="2" charset="2"/>
              <a:buChar char="Ø"/>
            </a:pPr>
            <a:r>
              <a:rPr lang="en-US" sz="2000" dirty="0">
                <a:solidFill>
                  <a:schemeClr val="tx1"/>
                </a:solidFill>
              </a:rPr>
              <a:t>Power outages caused spoilage</a:t>
            </a:r>
          </a:p>
          <a:p>
            <a:pPr marL="1085850" lvl="1" indent="-342900">
              <a:buFont typeface="Wingdings" panose="05000000000000000000" pitchFamily="2" charset="2"/>
              <a:buChar char="Ø"/>
            </a:pPr>
            <a:r>
              <a:rPr lang="en-US" sz="2000" dirty="0">
                <a:solidFill>
                  <a:schemeClr val="tx1"/>
                </a:solidFill>
              </a:rPr>
              <a:t>Insufficient back up generators</a:t>
            </a:r>
          </a:p>
          <a:p>
            <a:pPr marL="342900" indent="-342900">
              <a:buFont typeface="Wingdings" panose="05000000000000000000" pitchFamily="2" charset="2"/>
              <a:buChar char="Ø"/>
            </a:pPr>
            <a:r>
              <a:rPr lang="en-US" sz="2000" dirty="0">
                <a:solidFill>
                  <a:schemeClr val="tx1"/>
                </a:solidFill>
              </a:rPr>
              <a:t>Water</a:t>
            </a:r>
          </a:p>
          <a:p>
            <a:pPr marL="1085850" lvl="1" indent="-342900">
              <a:buFont typeface="Wingdings" panose="05000000000000000000" pitchFamily="2" charset="2"/>
              <a:buChar char="Ø"/>
            </a:pPr>
            <a:r>
              <a:rPr lang="en-US" sz="2000" dirty="0">
                <a:solidFill>
                  <a:schemeClr val="tx1"/>
                </a:solidFill>
              </a:rPr>
              <a:t>Competing interests divert water from agriculture</a:t>
            </a:r>
          </a:p>
          <a:p>
            <a:pPr marL="1085850" lvl="1" indent="-342900">
              <a:buFont typeface="Wingdings" panose="05000000000000000000" pitchFamily="2" charset="2"/>
              <a:buChar char="Ø"/>
            </a:pPr>
            <a:endParaRPr lang="en-US" sz="2000" dirty="0">
              <a:solidFill>
                <a:schemeClr val="tx1"/>
              </a:solidFill>
            </a:endParaRPr>
          </a:p>
          <a:p>
            <a:pPr marL="1085850" lvl="1" indent="-342900">
              <a:buFont typeface="Wingdings" panose="05000000000000000000" pitchFamily="2" charset="2"/>
              <a:buChar char="Ø"/>
            </a:pPr>
            <a:endParaRPr lang="en-US" sz="2000" dirty="0">
              <a:solidFill>
                <a:schemeClr val="tx1"/>
              </a:solidFill>
            </a:endParaRPr>
          </a:p>
          <a:p>
            <a:pPr marL="1085850" lvl="1" indent="-342900">
              <a:buFont typeface="Wingdings" panose="05000000000000000000" pitchFamily="2" charset="2"/>
              <a:buChar char="Ø"/>
            </a:pPr>
            <a:endParaRPr lang="en-US" sz="2000" dirty="0">
              <a:solidFill>
                <a:schemeClr val="tx1"/>
              </a:solidFill>
            </a:endParaRPr>
          </a:p>
          <a:p>
            <a:pPr marL="342900" indent="-342900">
              <a:buFont typeface="Wingdings" panose="05000000000000000000" pitchFamily="2" charset="2"/>
              <a:buChar char="Ø"/>
            </a:pPr>
            <a:endParaRPr lang="en-US" sz="2000" dirty="0">
              <a:solidFill>
                <a:schemeClr val="tx1"/>
              </a:solidFill>
            </a:endParaRPr>
          </a:p>
          <a:p>
            <a:endParaRPr lang="en-US" dirty="0"/>
          </a:p>
        </p:txBody>
      </p:sp>
      <p:pic>
        <p:nvPicPr>
          <p:cNvPr id="7" name="Picture 6" descr="A picture containing cake, indoor, building&#10;&#10;Description automatically generated">
            <a:extLst>
              <a:ext uri="{FF2B5EF4-FFF2-40B4-BE49-F238E27FC236}">
                <a16:creationId xmlns:a16="http://schemas.microsoft.com/office/drawing/2014/main" id="{1241B9A3-EE8F-4A82-8FE4-1712A2D61750}"/>
              </a:ext>
            </a:extLst>
          </p:cNvPr>
          <p:cNvPicPr>
            <a:picLocks noChangeAspect="1"/>
          </p:cNvPicPr>
          <p:nvPr/>
        </p:nvPicPr>
        <p:blipFill>
          <a:blip r:embed="rId3"/>
          <a:stretch>
            <a:fillRect/>
          </a:stretch>
        </p:blipFill>
        <p:spPr>
          <a:xfrm>
            <a:off x="7288971" y="2212909"/>
            <a:ext cx="4436305" cy="3325006"/>
          </a:xfrm>
          <a:prstGeom prst="rect">
            <a:avLst/>
          </a:prstGeom>
        </p:spPr>
      </p:pic>
    </p:spTree>
    <p:extLst>
      <p:ext uri="{BB962C8B-B14F-4D97-AF65-F5344CB8AC3E}">
        <p14:creationId xmlns:p14="http://schemas.microsoft.com/office/powerpoint/2010/main" val="303666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233A-C38F-44CC-B49B-2978266ED95C}"/>
              </a:ext>
            </a:extLst>
          </p:cNvPr>
          <p:cNvSpPr>
            <a:spLocks noGrp="1"/>
          </p:cNvSpPr>
          <p:nvPr>
            <p:ph type="title"/>
          </p:nvPr>
        </p:nvSpPr>
        <p:spPr>
          <a:xfrm>
            <a:off x="609600" y="274638"/>
            <a:ext cx="9234488" cy="1143000"/>
          </a:xfrm>
        </p:spPr>
        <p:txBody>
          <a:bodyPr/>
          <a:lstStyle/>
          <a:p>
            <a:r>
              <a:rPr lang="en-US" dirty="0"/>
              <a:t>Growing a Resilient Food System</a:t>
            </a:r>
          </a:p>
        </p:txBody>
      </p:sp>
      <p:sp>
        <p:nvSpPr>
          <p:cNvPr id="4" name="Subtitle 3">
            <a:extLst>
              <a:ext uri="{FF2B5EF4-FFF2-40B4-BE49-F238E27FC236}">
                <a16:creationId xmlns:a16="http://schemas.microsoft.com/office/drawing/2014/main" id="{127C5334-B296-44BE-9A6C-006918A794C0}"/>
              </a:ext>
            </a:extLst>
          </p:cNvPr>
          <p:cNvSpPr>
            <a:spLocks noGrp="1"/>
          </p:cNvSpPr>
          <p:nvPr>
            <p:ph type="subTitle" idx="1"/>
          </p:nvPr>
        </p:nvSpPr>
        <p:spPr>
          <a:xfrm>
            <a:off x="466724" y="1417638"/>
            <a:ext cx="10734675" cy="571182"/>
          </a:xfrm>
        </p:spPr>
        <p:txBody>
          <a:bodyPr/>
          <a:lstStyle/>
          <a:p>
            <a:r>
              <a:rPr lang="en-US" dirty="0"/>
              <a:t>Vulnerable points in agriculture and food sectors in the context of extreme weather events</a:t>
            </a:r>
          </a:p>
          <a:p>
            <a:endParaRPr lang="en-US" dirty="0"/>
          </a:p>
        </p:txBody>
      </p:sp>
      <p:sp>
        <p:nvSpPr>
          <p:cNvPr id="5" name="Text Placeholder 2">
            <a:extLst>
              <a:ext uri="{FF2B5EF4-FFF2-40B4-BE49-F238E27FC236}">
                <a16:creationId xmlns:a16="http://schemas.microsoft.com/office/drawing/2014/main" id="{BACE7FA1-9457-4165-BAE4-667EDA5E7B93}"/>
              </a:ext>
            </a:extLst>
          </p:cNvPr>
          <p:cNvSpPr txBox="1">
            <a:spLocks/>
          </p:cNvSpPr>
          <p:nvPr/>
        </p:nvSpPr>
        <p:spPr>
          <a:xfrm>
            <a:off x="1449802" y="1988820"/>
            <a:ext cx="7810108" cy="3626369"/>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1600" b="0" i="0" kern="1200">
                <a:solidFill>
                  <a:srgbClr val="7F7F7F"/>
                </a:solidFill>
                <a:latin typeface="Arial"/>
                <a:ea typeface="+mn-ea"/>
                <a:cs typeface="Arial"/>
              </a:defRPr>
            </a:lvl1pPr>
            <a:lvl2pPr marL="7429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2pPr>
            <a:lvl3pPr marL="12001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tx1"/>
              </a:solidFill>
            </a:endParaRPr>
          </a:p>
          <a:p>
            <a:r>
              <a:rPr lang="en-US" sz="2000" u="sng" dirty="0">
                <a:solidFill>
                  <a:schemeClr val="tx1"/>
                </a:solidFill>
              </a:rPr>
              <a:t>Markets</a:t>
            </a:r>
          </a:p>
          <a:p>
            <a:pPr marL="342900" indent="-342900">
              <a:buFont typeface="Wingdings" panose="05000000000000000000" pitchFamily="2" charset="2"/>
              <a:buChar char="Ø"/>
            </a:pPr>
            <a:r>
              <a:rPr lang="en-US" sz="2000" dirty="0">
                <a:solidFill>
                  <a:schemeClr val="tx1"/>
                </a:solidFill>
              </a:rPr>
              <a:t>Short term instability </a:t>
            </a:r>
          </a:p>
          <a:p>
            <a:pPr marL="342900" indent="-342900">
              <a:buFont typeface="Wingdings" panose="05000000000000000000" pitchFamily="2" charset="2"/>
              <a:buChar char="Ø"/>
            </a:pPr>
            <a:r>
              <a:rPr lang="en-US" sz="2000" dirty="0">
                <a:solidFill>
                  <a:schemeClr val="tx1"/>
                </a:solidFill>
              </a:rPr>
              <a:t>Crop failure</a:t>
            </a:r>
          </a:p>
          <a:p>
            <a:pPr marL="342900" indent="-342900">
              <a:buFont typeface="Wingdings" panose="05000000000000000000" pitchFamily="2" charset="2"/>
              <a:buChar char="Ø"/>
            </a:pPr>
            <a:r>
              <a:rPr lang="en-US" sz="2000" dirty="0">
                <a:solidFill>
                  <a:schemeClr val="tx1"/>
                </a:solidFill>
              </a:rPr>
              <a:t>Food and gas prices spike</a:t>
            </a:r>
          </a:p>
          <a:p>
            <a:pPr marL="342900" indent="-342900">
              <a:buFont typeface="Wingdings" panose="05000000000000000000" pitchFamily="2" charset="2"/>
              <a:buChar char="Ø"/>
            </a:pPr>
            <a:endParaRPr lang="en-US" sz="2000" dirty="0">
              <a:solidFill>
                <a:schemeClr val="tx1"/>
              </a:solidFill>
            </a:endParaRPr>
          </a:p>
          <a:p>
            <a:r>
              <a:rPr lang="en-US" sz="2000" u="sng" dirty="0">
                <a:solidFill>
                  <a:schemeClr val="tx1"/>
                </a:solidFill>
              </a:rPr>
              <a:t>Agriculture Production</a:t>
            </a:r>
          </a:p>
          <a:p>
            <a:pPr marL="342900" indent="-342900">
              <a:buFont typeface="Wingdings" panose="05000000000000000000" pitchFamily="2" charset="2"/>
              <a:buChar char="Ø"/>
            </a:pPr>
            <a:r>
              <a:rPr lang="en-US" sz="2000" dirty="0">
                <a:solidFill>
                  <a:schemeClr val="tx1"/>
                </a:solidFill>
              </a:rPr>
              <a:t>Access to inputs</a:t>
            </a:r>
          </a:p>
          <a:p>
            <a:pPr marL="342900" indent="-342900">
              <a:buFont typeface="Wingdings" panose="05000000000000000000" pitchFamily="2" charset="2"/>
              <a:buChar char="Ø"/>
            </a:pPr>
            <a:r>
              <a:rPr lang="en-US" sz="2000" dirty="0">
                <a:solidFill>
                  <a:schemeClr val="tx1"/>
                </a:solidFill>
              </a:rPr>
              <a:t>Financing and insurance</a:t>
            </a:r>
          </a:p>
          <a:p>
            <a:pPr marL="342900" indent="-342900">
              <a:buFont typeface="Wingdings" panose="05000000000000000000" pitchFamily="2" charset="2"/>
              <a:buChar char="Ø"/>
            </a:pPr>
            <a:r>
              <a:rPr lang="en-US" sz="2000" dirty="0">
                <a:solidFill>
                  <a:schemeClr val="tx1"/>
                </a:solidFill>
              </a:rPr>
              <a:t>Alternative production methods</a:t>
            </a:r>
          </a:p>
          <a:p>
            <a:pPr marL="342900" indent="-342900">
              <a:buFont typeface="Wingdings" panose="05000000000000000000" pitchFamily="2" charset="2"/>
              <a:buChar char="Ø"/>
            </a:pPr>
            <a:endParaRPr lang="en-US" sz="2000" dirty="0">
              <a:solidFill>
                <a:schemeClr val="tx1"/>
              </a:solidFill>
            </a:endParaRPr>
          </a:p>
          <a:p>
            <a:endParaRPr lang="en-US" sz="2000" dirty="0">
              <a:solidFill>
                <a:schemeClr val="tx1"/>
              </a:solidFill>
            </a:endParaRPr>
          </a:p>
          <a:p>
            <a:pPr marL="342900" indent="-342900">
              <a:buFont typeface="Wingdings" panose="05000000000000000000" pitchFamily="2" charset="2"/>
              <a:buChar char="Ø"/>
            </a:pPr>
            <a:endParaRPr lang="en-US" sz="2000" dirty="0">
              <a:solidFill>
                <a:schemeClr val="tx1"/>
              </a:solidFill>
            </a:endParaRPr>
          </a:p>
          <a:p>
            <a:pPr lvl="1" indent="0">
              <a:buNone/>
            </a:pPr>
            <a:endParaRPr lang="en-US" sz="2000" dirty="0">
              <a:solidFill>
                <a:schemeClr val="tx1"/>
              </a:solidFill>
            </a:endParaRPr>
          </a:p>
          <a:p>
            <a:pPr marL="1085850" lvl="1" indent="-342900">
              <a:buFont typeface="Wingdings" panose="05000000000000000000" pitchFamily="2" charset="2"/>
              <a:buChar char="Ø"/>
            </a:pPr>
            <a:endParaRPr lang="en-US" sz="2000" dirty="0">
              <a:solidFill>
                <a:schemeClr val="tx1"/>
              </a:solidFill>
            </a:endParaRPr>
          </a:p>
          <a:p>
            <a:pPr marL="1085850" lvl="1" indent="-342900">
              <a:buFont typeface="Wingdings" panose="05000000000000000000" pitchFamily="2" charset="2"/>
              <a:buChar char="Ø"/>
            </a:pPr>
            <a:endParaRPr lang="en-US" sz="2000" dirty="0">
              <a:solidFill>
                <a:schemeClr val="tx1"/>
              </a:solidFill>
            </a:endParaRPr>
          </a:p>
          <a:p>
            <a:pPr marL="342900" indent="-342900">
              <a:buFont typeface="Wingdings" panose="05000000000000000000" pitchFamily="2" charset="2"/>
              <a:buChar char="Ø"/>
            </a:pPr>
            <a:endParaRPr lang="en-US" sz="2000" dirty="0">
              <a:solidFill>
                <a:schemeClr val="tx1"/>
              </a:solidFill>
            </a:endParaRPr>
          </a:p>
          <a:p>
            <a:endParaRPr lang="en-US" dirty="0"/>
          </a:p>
        </p:txBody>
      </p:sp>
      <p:pic>
        <p:nvPicPr>
          <p:cNvPr id="6" name="Picture 5">
            <a:extLst>
              <a:ext uri="{FF2B5EF4-FFF2-40B4-BE49-F238E27FC236}">
                <a16:creationId xmlns:a16="http://schemas.microsoft.com/office/drawing/2014/main" id="{C5216326-0D7F-4E2D-A30C-F5F6F2BA42E7}"/>
              </a:ext>
            </a:extLst>
          </p:cNvPr>
          <p:cNvPicPr>
            <a:picLocks noChangeAspect="1"/>
          </p:cNvPicPr>
          <p:nvPr/>
        </p:nvPicPr>
        <p:blipFill>
          <a:blip r:embed="rId3"/>
          <a:stretch>
            <a:fillRect/>
          </a:stretch>
        </p:blipFill>
        <p:spPr>
          <a:xfrm>
            <a:off x="7147776" y="1988820"/>
            <a:ext cx="4321126" cy="4321126"/>
          </a:xfrm>
          <a:prstGeom prst="rect">
            <a:avLst/>
          </a:prstGeom>
        </p:spPr>
      </p:pic>
    </p:spTree>
    <p:extLst>
      <p:ext uri="{BB962C8B-B14F-4D97-AF65-F5344CB8AC3E}">
        <p14:creationId xmlns:p14="http://schemas.microsoft.com/office/powerpoint/2010/main" val="1047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233A-C38F-44CC-B49B-2978266ED95C}"/>
              </a:ext>
            </a:extLst>
          </p:cNvPr>
          <p:cNvSpPr>
            <a:spLocks noGrp="1"/>
          </p:cNvSpPr>
          <p:nvPr>
            <p:ph type="title"/>
          </p:nvPr>
        </p:nvSpPr>
        <p:spPr>
          <a:xfrm>
            <a:off x="609600" y="274638"/>
            <a:ext cx="9234488" cy="1143000"/>
          </a:xfrm>
        </p:spPr>
        <p:txBody>
          <a:bodyPr/>
          <a:lstStyle/>
          <a:p>
            <a:r>
              <a:rPr lang="en-US" dirty="0"/>
              <a:t>Growing a Resilient Food System</a:t>
            </a:r>
          </a:p>
        </p:txBody>
      </p:sp>
      <p:sp>
        <p:nvSpPr>
          <p:cNvPr id="4" name="Subtitle 3">
            <a:extLst>
              <a:ext uri="{FF2B5EF4-FFF2-40B4-BE49-F238E27FC236}">
                <a16:creationId xmlns:a16="http://schemas.microsoft.com/office/drawing/2014/main" id="{127C5334-B296-44BE-9A6C-006918A794C0}"/>
              </a:ext>
            </a:extLst>
          </p:cNvPr>
          <p:cNvSpPr>
            <a:spLocks noGrp="1"/>
          </p:cNvSpPr>
          <p:nvPr>
            <p:ph type="subTitle" idx="1"/>
          </p:nvPr>
        </p:nvSpPr>
        <p:spPr>
          <a:xfrm>
            <a:off x="466724" y="1417638"/>
            <a:ext cx="10734675" cy="571182"/>
          </a:xfrm>
        </p:spPr>
        <p:txBody>
          <a:bodyPr/>
          <a:lstStyle/>
          <a:p>
            <a:r>
              <a:rPr lang="en-US" dirty="0"/>
              <a:t>Vulnerable points in agriculture and food sectors in the context of extreme weather events</a:t>
            </a:r>
          </a:p>
          <a:p>
            <a:endParaRPr lang="en-US" dirty="0"/>
          </a:p>
        </p:txBody>
      </p:sp>
      <p:sp>
        <p:nvSpPr>
          <p:cNvPr id="5" name="Text Placeholder 2">
            <a:extLst>
              <a:ext uri="{FF2B5EF4-FFF2-40B4-BE49-F238E27FC236}">
                <a16:creationId xmlns:a16="http://schemas.microsoft.com/office/drawing/2014/main" id="{BACE7FA1-9457-4165-BAE4-667EDA5E7B93}"/>
              </a:ext>
            </a:extLst>
          </p:cNvPr>
          <p:cNvSpPr txBox="1">
            <a:spLocks/>
          </p:cNvSpPr>
          <p:nvPr/>
        </p:nvSpPr>
        <p:spPr>
          <a:xfrm>
            <a:off x="755354" y="2288257"/>
            <a:ext cx="5065897" cy="315210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600" b="0" i="0" kern="1200">
                <a:solidFill>
                  <a:srgbClr val="7F7F7F"/>
                </a:solidFill>
                <a:latin typeface="Arial"/>
                <a:ea typeface="+mn-ea"/>
                <a:cs typeface="Arial"/>
              </a:defRPr>
            </a:lvl1pPr>
            <a:lvl2pPr marL="7429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2pPr>
            <a:lvl3pPr marL="1200150" indent="-28575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6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tx1"/>
              </a:solidFill>
            </a:endParaRPr>
          </a:p>
          <a:p>
            <a:r>
              <a:rPr lang="en-US" sz="2000" u="sng" dirty="0">
                <a:solidFill>
                  <a:schemeClr val="tx1"/>
                </a:solidFill>
              </a:rPr>
              <a:t>Citizen Preparedness</a:t>
            </a:r>
          </a:p>
          <a:p>
            <a:pPr marL="342900" indent="-342900">
              <a:buFont typeface="Wingdings" panose="05000000000000000000" pitchFamily="2" charset="2"/>
              <a:buChar char="Ø"/>
            </a:pPr>
            <a:r>
              <a:rPr lang="en-US" sz="2000" dirty="0">
                <a:solidFill>
                  <a:schemeClr val="tx1"/>
                </a:solidFill>
              </a:rPr>
              <a:t>Food insecurity increased by crisis</a:t>
            </a:r>
          </a:p>
          <a:p>
            <a:pPr marL="342900" indent="-342900">
              <a:buFont typeface="Wingdings" panose="05000000000000000000" pitchFamily="2" charset="2"/>
              <a:buChar char="Ø"/>
            </a:pPr>
            <a:r>
              <a:rPr lang="en-US" sz="2000" dirty="0">
                <a:solidFill>
                  <a:schemeClr val="tx1"/>
                </a:solidFill>
              </a:rPr>
              <a:t>Dependence on single, purchased food source </a:t>
            </a:r>
          </a:p>
          <a:p>
            <a:pPr marL="342900" indent="-342900">
              <a:buFont typeface="Wingdings" panose="05000000000000000000" pitchFamily="2" charset="2"/>
              <a:buChar char="Ø"/>
            </a:pPr>
            <a:r>
              <a:rPr lang="en-US" sz="2000" dirty="0">
                <a:solidFill>
                  <a:schemeClr val="tx1"/>
                </a:solidFill>
              </a:rPr>
              <a:t>Insufficient rations</a:t>
            </a:r>
          </a:p>
          <a:p>
            <a:pPr marL="342900" indent="-342900">
              <a:buFont typeface="Wingdings" panose="05000000000000000000" pitchFamily="2" charset="2"/>
              <a:buChar char="Ø"/>
            </a:pPr>
            <a:r>
              <a:rPr lang="en-US" sz="2000" dirty="0">
                <a:solidFill>
                  <a:schemeClr val="tx1"/>
                </a:solidFill>
              </a:rPr>
              <a:t>Last minute preparations cause panic</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u="sng" dirty="0">
              <a:solidFill>
                <a:schemeClr val="tx1"/>
              </a:solidFill>
            </a:endParaRPr>
          </a:p>
          <a:p>
            <a:pPr marL="342900" indent="-342900">
              <a:buFont typeface="Wingdings" panose="05000000000000000000" pitchFamily="2" charset="2"/>
              <a:buChar char="Ø"/>
            </a:pPr>
            <a:endParaRPr lang="en-US" sz="2000" dirty="0">
              <a:solidFill>
                <a:schemeClr val="tx1"/>
              </a:solidFill>
            </a:endParaRPr>
          </a:p>
          <a:p>
            <a:pPr marL="342900" indent="-342900">
              <a:buFont typeface="Wingdings" panose="05000000000000000000" pitchFamily="2" charset="2"/>
              <a:buChar char="Ø"/>
            </a:pPr>
            <a:endParaRPr lang="en-US" sz="2000" dirty="0">
              <a:solidFill>
                <a:schemeClr val="tx1"/>
              </a:solidFill>
            </a:endParaRPr>
          </a:p>
          <a:p>
            <a:endParaRPr lang="en-US" dirty="0"/>
          </a:p>
        </p:txBody>
      </p:sp>
      <p:pic>
        <p:nvPicPr>
          <p:cNvPr id="4098" name="Picture 2" descr="Image result for empty grocery store images">
            <a:extLst>
              <a:ext uri="{FF2B5EF4-FFF2-40B4-BE49-F238E27FC236}">
                <a16:creationId xmlns:a16="http://schemas.microsoft.com/office/drawing/2014/main" id="{6542592B-CD5A-407F-A073-2584BC02B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007" y="2163317"/>
            <a:ext cx="5425639" cy="361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0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61A5-30A4-45A7-8CE0-57E1DFA059F5}"/>
              </a:ext>
            </a:extLst>
          </p:cNvPr>
          <p:cNvSpPr>
            <a:spLocks noGrp="1"/>
          </p:cNvSpPr>
          <p:nvPr>
            <p:ph type="title"/>
          </p:nvPr>
        </p:nvSpPr>
        <p:spPr/>
        <p:txBody>
          <a:bodyPr/>
          <a:lstStyle/>
          <a:p>
            <a:r>
              <a:rPr lang="en-US" dirty="0"/>
              <a:t>Creating Incentives </a:t>
            </a:r>
          </a:p>
        </p:txBody>
      </p:sp>
      <p:sp>
        <p:nvSpPr>
          <p:cNvPr id="3" name="Text Placeholder 2">
            <a:extLst>
              <a:ext uri="{FF2B5EF4-FFF2-40B4-BE49-F238E27FC236}">
                <a16:creationId xmlns:a16="http://schemas.microsoft.com/office/drawing/2014/main" id="{E5B42218-EC32-4D7A-A6F9-2BF4DBDF4CCB}"/>
              </a:ext>
            </a:extLst>
          </p:cNvPr>
          <p:cNvSpPr>
            <a:spLocks noGrp="1"/>
          </p:cNvSpPr>
          <p:nvPr>
            <p:ph type="body" sz="quarter" idx="13"/>
          </p:nvPr>
        </p:nvSpPr>
        <p:spPr>
          <a:xfrm>
            <a:off x="609600" y="1681843"/>
            <a:ext cx="7542727" cy="4188477"/>
          </a:xfrm>
        </p:spPr>
        <p:txBody>
          <a:bodyPr/>
          <a:lstStyle/>
          <a:p>
            <a:r>
              <a:rPr lang="en-US" u="sng" dirty="0">
                <a:solidFill>
                  <a:schemeClr val="tx1"/>
                </a:solidFill>
              </a:rPr>
              <a:t>Government</a:t>
            </a:r>
          </a:p>
          <a:p>
            <a:pPr marL="285750" indent="-285750">
              <a:buFont typeface="Wingdings" panose="05000000000000000000" pitchFamily="2" charset="2"/>
              <a:buChar char="Ø"/>
            </a:pPr>
            <a:r>
              <a:rPr lang="en-US" dirty="0">
                <a:solidFill>
                  <a:schemeClr val="tx1"/>
                </a:solidFill>
              </a:rPr>
              <a:t>Food Strategies and Poverty Reduction Initiatives</a:t>
            </a:r>
          </a:p>
          <a:p>
            <a:pPr marL="285750" indent="-285750">
              <a:buFont typeface="Wingdings" panose="05000000000000000000" pitchFamily="2" charset="2"/>
              <a:buChar char="Ø"/>
            </a:pPr>
            <a:r>
              <a:rPr lang="en-US" dirty="0">
                <a:solidFill>
                  <a:schemeClr val="tx1"/>
                </a:solidFill>
              </a:rPr>
              <a:t>Ensuring community responsiveness</a:t>
            </a:r>
          </a:p>
          <a:p>
            <a:pPr marL="285750" indent="-285750">
              <a:buFont typeface="Wingdings" panose="05000000000000000000" pitchFamily="2" charset="2"/>
              <a:buChar char="Ø"/>
            </a:pPr>
            <a:r>
              <a:rPr lang="en-US" dirty="0">
                <a:solidFill>
                  <a:schemeClr val="tx1"/>
                </a:solidFill>
              </a:rPr>
              <a:t>Providing access to credit and insurance</a:t>
            </a:r>
          </a:p>
          <a:p>
            <a:pPr marL="285750" indent="-285750">
              <a:buFont typeface="Wingdings" panose="05000000000000000000" pitchFamily="2" charset="2"/>
              <a:buChar char="Ø"/>
            </a:pPr>
            <a:r>
              <a:rPr lang="en-US" dirty="0">
                <a:solidFill>
                  <a:schemeClr val="tx1"/>
                </a:solidFill>
              </a:rPr>
              <a:t>Setting regulations on emissions, and nutrient levels</a:t>
            </a:r>
          </a:p>
          <a:p>
            <a:pPr marL="285750" indent="-285750">
              <a:buFont typeface="Wingdings" panose="05000000000000000000" pitchFamily="2" charset="2"/>
              <a:buChar char="Ø"/>
            </a:pPr>
            <a:r>
              <a:rPr lang="en-US" dirty="0">
                <a:solidFill>
                  <a:schemeClr val="tx1"/>
                </a:solidFill>
              </a:rPr>
              <a:t>R&amp;D through research and extension for improved ag technologies</a:t>
            </a:r>
          </a:p>
          <a:p>
            <a:pPr marL="285750" indent="-285750">
              <a:buFont typeface="Wingdings" panose="05000000000000000000" pitchFamily="2" charset="2"/>
              <a:buChar char="Ø"/>
            </a:pPr>
            <a:endParaRPr lang="en-US" dirty="0">
              <a:solidFill>
                <a:schemeClr val="tx1"/>
              </a:solidFill>
            </a:endParaRPr>
          </a:p>
          <a:p>
            <a:r>
              <a:rPr lang="en-US" u="sng" dirty="0">
                <a:solidFill>
                  <a:schemeClr val="tx1"/>
                </a:solidFill>
              </a:rPr>
              <a:t>Private sector stakeholders</a:t>
            </a:r>
          </a:p>
          <a:p>
            <a:pPr marL="285750" indent="-285750">
              <a:buFont typeface="Wingdings" panose="05000000000000000000" pitchFamily="2" charset="2"/>
              <a:buChar char="Ø"/>
            </a:pPr>
            <a:r>
              <a:rPr lang="en-US" dirty="0">
                <a:solidFill>
                  <a:schemeClr val="tx1"/>
                </a:solidFill>
              </a:rPr>
              <a:t>Encourage farmer associations &amp; cooperatives to provide marketing support, price negotiation and direct linkages to consumers</a:t>
            </a:r>
          </a:p>
          <a:p>
            <a:pPr marL="285750" indent="-285750">
              <a:buFont typeface="Wingdings" panose="05000000000000000000" pitchFamily="2" charset="2"/>
              <a:buChar char="Ø"/>
            </a:pPr>
            <a:r>
              <a:rPr lang="en-US" dirty="0">
                <a:solidFill>
                  <a:schemeClr val="tx1"/>
                </a:solidFill>
              </a:rPr>
              <a:t>Incentives for farmers to practice conservation agriculture  </a:t>
            </a:r>
          </a:p>
        </p:txBody>
      </p:sp>
      <p:pic>
        <p:nvPicPr>
          <p:cNvPr id="4" name="Picture 3">
            <a:extLst>
              <a:ext uri="{FF2B5EF4-FFF2-40B4-BE49-F238E27FC236}">
                <a16:creationId xmlns:a16="http://schemas.microsoft.com/office/drawing/2014/main" id="{FB4B49CD-3E3D-4208-ABAD-3CBFE340F414}"/>
              </a:ext>
            </a:extLst>
          </p:cNvPr>
          <p:cNvPicPr>
            <a:picLocks noChangeAspect="1"/>
          </p:cNvPicPr>
          <p:nvPr/>
        </p:nvPicPr>
        <p:blipFill rotWithShape="1">
          <a:blip r:embed="rId3"/>
          <a:srcRect l="25490" t="17465" r="27404" b="16619"/>
          <a:stretch/>
        </p:blipFill>
        <p:spPr>
          <a:xfrm>
            <a:off x="8282049" y="1417638"/>
            <a:ext cx="3168921" cy="3875579"/>
          </a:xfrm>
          <a:prstGeom prst="rect">
            <a:avLst/>
          </a:prstGeom>
        </p:spPr>
      </p:pic>
    </p:spTree>
    <p:extLst>
      <p:ext uri="{BB962C8B-B14F-4D97-AF65-F5344CB8AC3E}">
        <p14:creationId xmlns:p14="http://schemas.microsoft.com/office/powerpoint/2010/main" val="31937649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4156</TotalTime>
  <Words>1668</Words>
  <Application>Microsoft Office PowerPoint</Application>
  <PresentationFormat>Widescreen</PresentationFormat>
  <Paragraphs>201</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1_Office Theme</vt:lpstr>
      <vt:lpstr>Food Security and Resilience in North American Communities</vt:lpstr>
      <vt:lpstr>A Resilient Food System</vt:lpstr>
      <vt:lpstr>Growing a Resilient Food System</vt:lpstr>
      <vt:lpstr>Halifax, Canada</vt:lpstr>
      <vt:lpstr>California, USA</vt:lpstr>
      <vt:lpstr>Growing a Resilient Food System</vt:lpstr>
      <vt:lpstr>Growing a Resilient Food System</vt:lpstr>
      <vt:lpstr>Growing a Resilient Food System</vt:lpstr>
      <vt:lpstr>Creating Incentives </vt:lpstr>
      <vt:lpstr>Regional Partnership Opportunities</vt:lpstr>
      <vt:lpstr>Thank you-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Temmer</dc:creator>
  <cp:lastModifiedBy>Jennifer Temmer</cp:lastModifiedBy>
  <cp:revision>58</cp:revision>
  <dcterms:created xsi:type="dcterms:W3CDTF">2019-06-14T18:31:07Z</dcterms:created>
  <dcterms:modified xsi:type="dcterms:W3CDTF">2019-06-21T15:26:20Z</dcterms:modified>
</cp:coreProperties>
</file>