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8" r:id="rId2"/>
    <p:sldId id="258" r:id="rId3"/>
    <p:sldId id="270" r:id="rId4"/>
    <p:sldId id="259" r:id="rId5"/>
    <p:sldId id="276" r:id="rId6"/>
    <p:sldId id="266" r:id="rId7"/>
    <p:sldId id="277" r:id="rId8"/>
    <p:sldId id="272" r:id="rId9"/>
    <p:sldId id="269" r:id="rId10"/>
    <p:sldId id="271" r:id="rId11"/>
    <p:sldId id="265" r:id="rId12"/>
    <p:sldId id="261" r:id="rId13"/>
    <p:sldId id="263" r:id="rId14"/>
    <p:sldId id="264"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3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9786F-35E6-44A6-8416-4814C59EDFA4}" type="datetimeFigureOut">
              <a:rPr lang="en-US" smtClean="0"/>
              <a:pPr/>
              <a:t>6/21/2019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656F8-B5F0-406B-849E-B4DC071D46CA}" type="slidenum">
              <a:rPr lang="en-US" smtClean="0"/>
              <a:pPr/>
              <a:t>‹#›</a:t>
            </a:fld>
            <a:endParaRPr lang="en-US"/>
          </a:p>
        </p:txBody>
      </p:sp>
    </p:spTree>
    <p:extLst>
      <p:ext uri="{BB962C8B-B14F-4D97-AF65-F5344CB8AC3E}">
        <p14:creationId xmlns:p14="http://schemas.microsoft.com/office/powerpoint/2010/main" xmlns="" val="106543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Hatch_Act_of_1887" TargetMode="External"/><Relationship Id="rId7" Type="http://schemas.openxmlformats.org/officeDocument/2006/relationships/hyperlink" Target="https://en.wikipedia.org/wiki/Cooperative_extensio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Smith-Lever_Act_of_1914" TargetMode="External"/><Relationship Id="rId5" Type="http://schemas.openxmlformats.org/officeDocument/2006/relationships/hyperlink" Target="https://en.wikipedia.org/wiki/Land-grant_university" TargetMode="External"/><Relationship Id="rId4" Type="http://schemas.openxmlformats.org/officeDocument/2006/relationships/hyperlink" Target="https://en.wikipedia.org/wiki/Agricultural_experiment_st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Camp Fire, the deadliest fire which killed at least 85</a:t>
            </a:r>
            <a:r>
              <a:rPr lang="en-US" baseline="0" dirty="0" smtClean="0"/>
              <a:t> people and destroyed the town of </a:t>
            </a:r>
            <a:r>
              <a:rPr lang="en-US" dirty="0" smtClean="0"/>
              <a:t>Paradise in northern California last</a:t>
            </a:r>
            <a:r>
              <a:rPr lang="en-US" baseline="0" dirty="0" smtClean="0"/>
              <a:t> November and burned about 150,000 acres.</a:t>
            </a:r>
          </a:p>
          <a:p>
            <a:r>
              <a:rPr lang="en-US" baseline="0" dirty="0" smtClean="0"/>
              <a:t>A settlement with PG &amp; E of 1B$ was just announced last week—utility’s downed high voltage line in a forested area sparked the fire </a:t>
            </a:r>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California</a:t>
            </a:r>
            <a:r>
              <a:rPr lang="en-US" baseline="0" dirty="0" smtClean="0"/>
              <a:t> pretty unique</a:t>
            </a:r>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California coastal planners can rely on models</a:t>
            </a:r>
            <a:r>
              <a:rPr lang="en-US" baseline="0" dirty="0" smtClean="0"/>
              <a:t> that provide information on sea level rise, as well as storm surges.</a:t>
            </a:r>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 the United States, the </a:t>
            </a:r>
            <a:r>
              <a:rPr lang="en-US" dirty="0" smtClean="0">
                <a:hlinkClick r:id="rId3" tooltip="Hatch Act of 1887"/>
              </a:rPr>
              <a:t>Hatch Act of 1887</a:t>
            </a:r>
            <a:r>
              <a:rPr lang="en-US" dirty="0" smtClean="0"/>
              <a:t> established a system of </a:t>
            </a:r>
            <a:r>
              <a:rPr lang="en-US" dirty="0" smtClean="0">
                <a:hlinkClick r:id="rId4" tooltip="Agricultural experiment station"/>
              </a:rPr>
              <a:t>agricultural experiment stations</a:t>
            </a:r>
            <a:r>
              <a:rPr lang="en-US" dirty="0" smtClean="0"/>
              <a:t> in conjunction with each state's </a:t>
            </a:r>
            <a:r>
              <a:rPr lang="en-US" dirty="0" smtClean="0">
                <a:hlinkClick r:id="rId5" tooltip="Land-grant university"/>
              </a:rPr>
              <a:t>land-grant university</a:t>
            </a:r>
            <a:r>
              <a:rPr lang="en-US" dirty="0" smtClean="0"/>
              <a:t>, and the </a:t>
            </a:r>
            <a:r>
              <a:rPr lang="en-US" dirty="0" smtClean="0">
                <a:hlinkClick r:id="rId6" tooltip="Smith-Lever Act of 1914"/>
              </a:rPr>
              <a:t>Smith-Lever Act of 1914</a:t>
            </a:r>
            <a:r>
              <a:rPr lang="en-US" dirty="0" smtClean="0"/>
              <a:t> created a system of </a:t>
            </a:r>
            <a:r>
              <a:rPr lang="en-US" dirty="0" smtClean="0">
                <a:hlinkClick r:id="rId7" tooltip="Cooperative extension"/>
              </a:rPr>
              <a:t>cooperative extension</a:t>
            </a:r>
            <a:r>
              <a:rPr lang="en-US" dirty="0" smtClean="0"/>
              <a:t> to be operated by those universities in order to inform people about current developments in agriculture, home economics, and related subjects. </a:t>
            </a:r>
          </a:p>
          <a:p>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Census tracts is</a:t>
            </a:r>
            <a:r>
              <a:rPr lang="en-US" baseline="0" dirty="0" smtClean="0"/>
              <a:t> a neighborhood scale classification, housing from 2,500 to 8,000 people. Most recent report on the use of the funds from cap and trade indicates that about ½ of the funds have been benefitting priority populations identified through </a:t>
            </a:r>
            <a:r>
              <a:rPr lang="en-US" baseline="0" dirty="0" err="1" smtClean="0"/>
              <a:t>CalEnviroScreen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show you just</a:t>
            </a:r>
            <a:r>
              <a:rPr lang="en-US" baseline="0" dirty="0" smtClean="0"/>
              <a:t> a couple of slides to illustrate the value of </a:t>
            </a:r>
            <a:r>
              <a:rPr lang="en-US" baseline="0" dirty="0" err="1" smtClean="0"/>
              <a:t>CalEnviroScreen</a:t>
            </a:r>
            <a:r>
              <a:rPr lang="en-US" baseline="0" dirty="0" smtClean="0"/>
              <a:t>. Accessible maps that provide information on each of the 8,000 census tracts in the State.  Here is census tract 6037535400, in an area in the Southern portion of Los </a:t>
            </a:r>
            <a:r>
              <a:rPr lang="en-US" baseline="0" dirty="0" err="1" smtClean="0"/>
              <a:t>angeles</a:t>
            </a:r>
            <a:r>
              <a:rPr lang="en-US" baseline="0" dirty="0" smtClean="0"/>
              <a:t> which rates in the top of environmentally burdened areas in the State (Alameda and Firestone). The pollution burden is due to hazardous waste sites, toxic releases, cleanup sites, groundwater threats , and PM2.5, high asthma and cardiovascular disease with an 98% minority population. </a:t>
            </a:r>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CalenviroScreen</a:t>
            </a:r>
            <a:r>
              <a:rPr lang="en-US" dirty="0" smtClean="0"/>
              <a:t> provides specific maps of these different pollutants identified in the tabs</a:t>
            </a:r>
            <a:r>
              <a:rPr lang="en-US" baseline="0" dirty="0" smtClean="0"/>
              <a:t> as well as various population characteristics</a:t>
            </a:r>
            <a:endParaRPr lang="en-US" dirty="0"/>
          </a:p>
        </p:txBody>
      </p:sp>
      <p:sp>
        <p:nvSpPr>
          <p:cNvPr id="4" name="Slide Number Placeholder 3"/>
          <p:cNvSpPr>
            <a:spLocks noGrp="1"/>
          </p:cNvSpPr>
          <p:nvPr>
            <p:ph type="sldNum" sz="quarter" idx="10"/>
          </p:nvPr>
        </p:nvSpPr>
        <p:spPr/>
        <p:txBody>
          <a:bodyPr/>
          <a:lstStyle/>
          <a:p>
            <a:fld id="{186656F8-B5F0-406B-849E-B4DC071D46C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210CC-7BEE-42C5-B59D-9FFF18D95C03}"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210CC-7BEE-42C5-B59D-9FFF18D95C03}"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210CC-7BEE-42C5-B59D-9FFF18D95C03}"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210CC-7BEE-42C5-B59D-9FFF18D95C03}"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210CC-7BEE-42C5-B59D-9FFF18D95C03}"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210CC-7BEE-42C5-B59D-9FFF18D95C03}"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210CC-7BEE-42C5-B59D-9FFF18D95C03}" type="datetimeFigureOut">
              <a:rPr lang="en-US" smtClean="0"/>
              <a:pPr/>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210CC-7BEE-42C5-B59D-9FFF18D95C03}" type="datetimeFigureOut">
              <a:rPr lang="en-US" smtClean="0"/>
              <a:pPr/>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210CC-7BEE-42C5-B59D-9FFF18D95C03}" type="datetimeFigureOut">
              <a:rPr lang="en-US" smtClean="0"/>
              <a:pPr/>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210CC-7BEE-42C5-B59D-9FFF18D95C03}"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210CC-7BEE-42C5-B59D-9FFF18D95C03}"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4C477-DAB3-4C56-B0A5-84D96965B8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210CC-7BEE-42C5-B59D-9FFF18D95C03}" type="datetimeFigureOut">
              <a:rPr lang="en-US" smtClean="0"/>
              <a:pPr/>
              <a:t>6/21/2019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4C477-DAB3-4C56-B0A5-84D96965B8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endParaRPr lang="en-US"/>
          </a:p>
        </p:txBody>
      </p:sp>
      <p:sp>
        <p:nvSpPr>
          <p:cNvPr id="15" name="Subtitle 14"/>
          <p:cNvSpPr>
            <a:spLocks noGrp="1"/>
          </p:cNvSpPr>
          <p:nvPr>
            <p:ph type="subTitle" idx="1"/>
          </p:nvPr>
        </p:nvSpPr>
        <p:spPr/>
        <p:txBody>
          <a:bodyPr/>
          <a:lstStyle/>
          <a:p>
            <a:endParaRPr lang="en-US"/>
          </a:p>
        </p:txBody>
      </p:sp>
      <p:pic>
        <p:nvPicPr>
          <p:cNvPr id="4" name="Picture 8" descr="PowerPoint-Slide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5" y="-1588"/>
            <a:ext cx="9140825"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0" name="Picture 2"/>
          <p:cNvPicPr>
            <a:picLocks noChangeAspect="1" noChangeArrowheads="1"/>
          </p:cNvPicPr>
          <p:nvPr/>
        </p:nvPicPr>
        <p:blipFill>
          <a:blip r:embed="rId3" cstate="print"/>
          <a:srcRect/>
          <a:stretch>
            <a:fillRect/>
          </a:stretch>
        </p:blipFill>
        <p:spPr bwMode="auto">
          <a:xfrm>
            <a:off x="457200" y="2438400"/>
            <a:ext cx="8210550" cy="866775"/>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srcRect/>
          <a:stretch>
            <a:fillRect/>
          </a:stretch>
        </p:blipFill>
        <p:spPr bwMode="auto">
          <a:xfrm>
            <a:off x="1752600" y="3505200"/>
            <a:ext cx="5686425" cy="17811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regions/localities develop such local knowledge?</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lvl="1"/>
            <a:r>
              <a:rPr lang="en-US" dirty="0" smtClean="0"/>
              <a:t>Too expensive for  many local or regional governments to finance such studies, but State or Federal government sponsoring of teams of climate change modelers in each state/regional university system (as in UC system) could  develop and update regional downscaled models, modeled on the Agricultural Extension programs that US government funded at the turn of the 20</a:t>
            </a:r>
            <a:r>
              <a:rPr lang="en-US" baseline="30000" dirty="0" smtClean="0"/>
              <a:t>th</a:t>
            </a:r>
            <a:r>
              <a:rPr lang="en-US" dirty="0" smtClean="0"/>
              <a:t> century in many universities</a:t>
            </a:r>
          </a:p>
          <a:p>
            <a:pPr lvl="1">
              <a:buNone/>
            </a:pPr>
            <a:endParaRPr lang="en-US" dirty="0" smtClean="0"/>
          </a:p>
          <a:p>
            <a:pPr lvl="1"/>
            <a:r>
              <a:rPr lang="en-US" dirty="0" smtClean="0"/>
              <a:t>We need climate modeling  and research cooperative extensions in state universities  that develop and revise regional climate models and work cooperatively with local and regional/state/federal governments  to develop and inform best practices aimed at reducing risk and improving resilience to natural disasters and climate change impacts</a:t>
            </a:r>
          </a:p>
          <a:p>
            <a:pPr lvl="1">
              <a:buNone/>
            </a:pPr>
            <a:endParaRPr lang="en-US" dirty="0" smtClean="0"/>
          </a:p>
          <a:p>
            <a:pPr lvl="1"/>
            <a:r>
              <a:rPr lang="en-US" dirty="0" smtClean="0"/>
              <a:t>While farmers have been the clients of farm cooperative extension programs in universities, local communities and governments  would be the clients for disaster risk extension cooperatives</a:t>
            </a:r>
          </a:p>
          <a:p>
            <a:pPr>
              <a:buNone/>
            </a:pPr>
            <a:r>
              <a:rPr lang="en-US" dirty="0" smtClean="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an Era of Climate Change, Incorporate Best Knowledge into Decision-Making</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Once communities can rely on the best knowledge of environmental risks appropriate to their scale, they need to incorporate such knowledge into local and regional decisions on a periodic, ongoing basis (because such knowledge is evolving).</a:t>
            </a:r>
          </a:p>
          <a:p>
            <a:r>
              <a:rPr lang="en-US" dirty="0" smtClean="0"/>
              <a:t>A good initial example of this is how NYC after Hurricane Sandy institutionalized  how to incorporate the best knowledge available on climate change on an ongoing basis:</a:t>
            </a:r>
          </a:p>
          <a:p>
            <a:pPr lvl="1"/>
            <a:r>
              <a:rPr lang="en-US" dirty="0" smtClean="0"/>
              <a:t>City Council passed Local </a:t>
            </a:r>
            <a:r>
              <a:rPr lang="en-US" dirty="0"/>
              <a:t>Law 42 </a:t>
            </a:r>
            <a:r>
              <a:rPr lang="en-US" dirty="0" smtClean="0"/>
              <a:t>establishing </a:t>
            </a:r>
            <a:r>
              <a:rPr lang="en-US" dirty="0"/>
              <a:t>the New York City Panel on Climate Change (NPCC) as an ongoing body to provide advice to the City on climate change, to develop periodic climate projections for the city and their potential impacts at least every three </a:t>
            </a:r>
            <a:r>
              <a:rPr lang="en-US" dirty="0" smtClean="0"/>
              <a:t>years. This </a:t>
            </a:r>
            <a:r>
              <a:rPr lang="en-US" dirty="0"/>
              <a:t>recognizes </a:t>
            </a:r>
            <a:r>
              <a:rPr lang="en-US" dirty="0" smtClean="0"/>
              <a:t>the importance of projections, and the </a:t>
            </a:r>
            <a:r>
              <a:rPr lang="en-US" dirty="0"/>
              <a:t>changing state of both the science as well as the evolving nature of the impacts. </a:t>
            </a:r>
          </a:p>
        </p:txBody>
      </p:sp>
      <p:sp>
        <p:nvSpPr>
          <p:cNvPr id="4" name="TextBox 3"/>
          <p:cNvSpPr txBox="1"/>
          <p:nvPr/>
        </p:nvSpPr>
        <p:spPr>
          <a:xfrm>
            <a:off x="838200" y="5867400"/>
            <a:ext cx="7848600" cy="861774"/>
          </a:xfrm>
          <a:prstGeom prst="rect">
            <a:avLst/>
          </a:prstGeom>
          <a:noFill/>
        </p:spPr>
        <p:txBody>
          <a:bodyPr wrap="square" rtlCol="0">
            <a:spAutoFit/>
          </a:bodyPr>
          <a:lstStyle/>
          <a:p>
            <a:r>
              <a:rPr lang="en-US" sz="1600" dirty="0" err="1"/>
              <a:t>Rosenzweig</a:t>
            </a:r>
            <a:r>
              <a:rPr lang="en-US" sz="1600" dirty="0"/>
              <a:t>, C. and W. </a:t>
            </a:r>
            <a:r>
              <a:rPr lang="en-US" sz="1600" dirty="0" err="1"/>
              <a:t>Solecki</a:t>
            </a:r>
            <a:r>
              <a:rPr lang="en-US" sz="1600" dirty="0"/>
              <a:t>. 2015. New York City Panel on Climate Change 2015 Report. </a:t>
            </a:r>
            <a:r>
              <a:rPr lang="en-US" sz="1600" i="1" dirty="0"/>
              <a:t>Ann. N.Y. Acad. Sci.</a:t>
            </a:r>
            <a:r>
              <a:rPr lang="en-US" sz="1600" dirty="0"/>
              <a:t> 1336 (2015) 3–5 C_ 2015 New York Academy of Sciences.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Environmental Justice in Disaster Risk Reduction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California, like the EPA, has developed its environmental justice screening tool, </a:t>
            </a:r>
            <a:r>
              <a:rPr lang="en-US" b="1" dirty="0" err="1" smtClean="0"/>
              <a:t>CalEnviroScreen</a:t>
            </a:r>
            <a:r>
              <a:rPr lang="en-US" dirty="0" smtClean="0"/>
              <a:t>, which is a spatial database that identifies environmental harms and vulnerable populations by census tract in the State and ranks each of these in terms of environmental and population vulnerabilities</a:t>
            </a:r>
          </a:p>
          <a:p>
            <a:r>
              <a:rPr lang="en-US" dirty="0" smtClean="0"/>
              <a:t>Subsequent  state laws allocate 25% of the proceeds from the state’s Cap and Trade program to reduce vulnerabilities in such communities</a:t>
            </a:r>
          </a:p>
          <a:p>
            <a:r>
              <a:rPr lang="en-US" dirty="0" smtClean="0"/>
              <a:t>These communities, typically poor, burdened by toxic dumps, etc.,  will likely be more greatly affected by increased UHIE, flooding, etc. Focus on cleaning up these areas should be a priority, federal, state, and local.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2000" y="1524000"/>
            <a:ext cx="8063838" cy="3749040"/>
          </a:xfrm>
          <a:prstGeom prst="rect">
            <a:avLst/>
          </a:prstGeom>
          <a:noFill/>
          <a:ln w="9525">
            <a:noFill/>
            <a:miter lim="800000"/>
            <a:headEnd/>
            <a:tailEnd/>
          </a:ln>
        </p:spPr>
      </p:pic>
      <p:sp>
        <p:nvSpPr>
          <p:cNvPr id="5" name="TextBox 4"/>
          <p:cNvSpPr txBox="1"/>
          <p:nvPr/>
        </p:nvSpPr>
        <p:spPr>
          <a:xfrm>
            <a:off x="1295400" y="5943600"/>
            <a:ext cx="7086600" cy="369332"/>
          </a:xfrm>
          <a:prstGeom prst="rect">
            <a:avLst/>
          </a:prstGeom>
          <a:noFill/>
        </p:spPr>
        <p:txBody>
          <a:bodyPr wrap="square" rtlCol="0">
            <a:spAutoFit/>
          </a:bodyPr>
          <a:lstStyle/>
          <a:p>
            <a:r>
              <a:rPr lang="en-US" dirty="0" smtClean="0"/>
              <a:t>https://oehha.ca.gov/calenviroscreen/report/calenviroscreen-30</a:t>
            </a:r>
            <a:endParaRPr lang="en-US" dirty="0"/>
          </a:p>
        </p:txBody>
      </p:sp>
      <p:sp>
        <p:nvSpPr>
          <p:cNvPr id="6" name="Title 5"/>
          <p:cNvSpPr>
            <a:spLocks noGrp="1"/>
          </p:cNvSpPr>
          <p:nvPr>
            <p:ph type="title"/>
          </p:nvPr>
        </p:nvSpPr>
        <p:spPr/>
        <p:txBody>
          <a:bodyPr>
            <a:normAutofit fontScale="90000"/>
          </a:bodyPr>
          <a:lstStyle/>
          <a:p>
            <a:r>
              <a:rPr lang="en-US" dirty="0" err="1" smtClean="0"/>
              <a:t>CalEnviroScreen</a:t>
            </a:r>
            <a:r>
              <a:rPr lang="en-US" dirty="0" smtClean="0"/>
              <a:t> 3.0 example: CT6037535400 in Los Angeles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HB\Documents\2019 conferences events\CEC JPAC conference\Screenshot_2019-06-20 Story Map Series.jpg"/>
          <p:cNvPicPr>
            <a:picLocks noChangeAspect="1" noChangeArrowheads="1"/>
          </p:cNvPicPr>
          <p:nvPr/>
        </p:nvPicPr>
        <p:blipFill>
          <a:blip r:embed="rId3" cstate="print"/>
          <a:srcRect/>
          <a:stretch>
            <a:fillRect/>
          </a:stretch>
        </p:blipFill>
        <p:spPr bwMode="auto">
          <a:xfrm>
            <a:off x="381000" y="914400"/>
            <a:ext cx="8329518" cy="3840480"/>
          </a:xfrm>
          <a:prstGeom prst="rect">
            <a:avLst/>
          </a:prstGeom>
          <a:noFill/>
        </p:spPr>
      </p:pic>
      <p:sp>
        <p:nvSpPr>
          <p:cNvPr id="4" name="TextBox 3"/>
          <p:cNvSpPr txBox="1"/>
          <p:nvPr/>
        </p:nvSpPr>
        <p:spPr>
          <a:xfrm>
            <a:off x="457200" y="5257800"/>
            <a:ext cx="7924800" cy="1200329"/>
          </a:xfrm>
          <a:prstGeom prst="rect">
            <a:avLst/>
          </a:prstGeom>
          <a:noFill/>
        </p:spPr>
        <p:txBody>
          <a:bodyPr wrap="square" rtlCol="0">
            <a:spAutoFit/>
          </a:bodyPr>
          <a:lstStyle/>
          <a:p>
            <a:r>
              <a:rPr lang="en-US" sz="2400" dirty="0" smtClean="0"/>
              <a:t>In addition to maps, </a:t>
            </a:r>
            <a:r>
              <a:rPr lang="en-US" sz="2400" dirty="0" err="1" smtClean="0"/>
              <a:t>CalEnviroScreen</a:t>
            </a:r>
            <a:r>
              <a:rPr lang="en-US" sz="2400" dirty="0" smtClean="0"/>
              <a:t> provides data tables on each environmental and population characteristic for each census tract, making such information widely accessible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sz="3600" dirty="0" smtClean="0"/>
              <a:t/>
            </a:r>
            <a:br>
              <a:rPr lang="en-US" sz="3600" dirty="0" smtClean="0"/>
            </a:br>
            <a:r>
              <a:rPr lang="en-US" sz="3600" dirty="0" smtClean="0"/>
              <a:t>In summary, the CEC can enhance its role in supporting communities to reduce vulnerabilities</a:t>
            </a:r>
            <a:r>
              <a:rPr lang="en-US" dirty="0" smtClean="0"/>
              <a:t/>
            </a:r>
            <a:br>
              <a:rPr lang="en-US" dirty="0" smtClean="0"/>
            </a:br>
            <a:endParaRPr lang="en-US" dirty="0"/>
          </a:p>
        </p:txBody>
      </p:sp>
      <p:sp>
        <p:nvSpPr>
          <p:cNvPr id="5" name="Content Placeholder 4"/>
          <p:cNvSpPr>
            <a:spLocks noGrp="1"/>
          </p:cNvSpPr>
          <p:nvPr>
            <p:ph idx="1"/>
          </p:nvPr>
        </p:nvSpPr>
        <p:spPr>
          <a:xfrm>
            <a:off x="381000" y="1905000"/>
            <a:ext cx="8229600" cy="5257800"/>
          </a:xfrm>
        </p:spPr>
        <p:txBody>
          <a:bodyPr>
            <a:normAutofit/>
          </a:bodyPr>
          <a:lstStyle/>
          <a:p>
            <a:r>
              <a:rPr lang="en-US" sz="2000" dirty="0" smtClean="0">
                <a:latin typeface="+mj-lt"/>
                <a:cs typeface="Times New Roman" pitchFamily="18" charset="0"/>
              </a:rPr>
              <a:t>By promoting/establishing/funding or identifying funding for  </a:t>
            </a:r>
            <a:r>
              <a:rPr lang="en-US" sz="2000" b="1" dirty="0" smtClean="0">
                <a:latin typeface="+mj-lt"/>
                <a:cs typeface="Times New Roman" pitchFamily="18" charset="0"/>
              </a:rPr>
              <a:t>University extension services </a:t>
            </a:r>
            <a:r>
              <a:rPr lang="en-US" sz="2000" dirty="0" smtClean="0">
                <a:latin typeface="+mj-lt"/>
                <a:cs typeface="Times New Roman" pitchFamily="18" charset="0"/>
              </a:rPr>
              <a:t>focused on  regional natural hazards and climate change vulnerabilities </a:t>
            </a:r>
            <a:r>
              <a:rPr lang="en-US" sz="2000" b="1" dirty="0" smtClean="0">
                <a:latin typeface="+mj-lt"/>
                <a:cs typeface="Times New Roman" pitchFamily="18" charset="0"/>
              </a:rPr>
              <a:t>to conduct, and disseminate applied regional research</a:t>
            </a:r>
            <a:r>
              <a:rPr lang="en-US" sz="2000" dirty="0" smtClean="0">
                <a:latin typeface="+mj-lt"/>
                <a:cs typeface="Times New Roman" pitchFamily="18" charset="0"/>
              </a:rPr>
              <a:t>; </a:t>
            </a:r>
          </a:p>
          <a:p>
            <a:pPr>
              <a:buNone/>
            </a:pPr>
            <a:endParaRPr lang="en-US" sz="2000" dirty="0" smtClean="0">
              <a:latin typeface="+mj-lt"/>
              <a:cs typeface="Times New Roman" pitchFamily="18" charset="0"/>
            </a:endParaRPr>
          </a:p>
          <a:p>
            <a:r>
              <a:rPr lang="en-US" sz="2000" dirty="0" smtClean="0">
                <a:latin typeface="+mj-lt"/>
                <a:cs typeface="Times New Roman" pitchFamily="18" charset="0"/>
              </a:rPr>
              <a:t>By developing or promoting the development of </a:t>
            </a:r>
            <a:r>
              <a:rPr lang="en-US" sz="2000" b="1" dirty="0" smtClean="0">
                <a:latin typeface="+mj-lt"/>
                <a:cs typeface="Times New Roman" pitchFamily="18" charset="0"/>
              </a:rPr>
              <a:t>easily accessible tools </a:t>
            </a:r>
            <a:r>
              <a:rPr lang="en-US" sz="2000" dirty="0" smtClean="0">
                <a:latin typeface="+mj-lt"/>
                <a:cs typeface="Times New Roman" pitchFamily="18" charset="0"/>
              </a:rPr>
              <a:t>to identify </a:t>
            </a:r>
            <a:r>
              <a:rPr lang="en-US" sz="2000" b="1" dirty="0" smtClean="0">
                <a:latin typeface="+mj-lt"/>
                <a:cs typeface="Times New Roman" pitchFamily="18" charset="0"/>
              </a:rPr>
              <a:t>environmental burdens and vulnerable populations at a neighborhood scale</a:t>
            </a:r>
            <a:r>
              <a:rPr lang="en-US" sz="2000" dirty="0" smtClean="0">
                <a:latin typeface="+mj-lt"/>
                <a:cs typeface="Times New Roman" pitchFamily="18" charset="0"/>
              </a:rPr>
              <a:t>;</a:t>
            </a:r>
          </a:p>
          <a:p>
            <a:pPr>
              <a:buNone/>
            </a:pPr>
            <a:endParaRPr lang="en-US" sz="2000" dirty="0" smtClean="0">
              <a:latin typeface="+mj-lt"/>
              <a:cs typeface="Times New Roman" pitchFamily="18" charset="0"/>
            </a:endParaRPr>
          </a:p>
          <a:p>
            <a:r>
              <a:rPr lang="en-US" sz="2000" b="1" dirty="0" smtClean="0">
                <a:latin typeface="+mj-lt"/>
                <a:cs typeface="Times New Roman" pitchFamily="18" charset="0"/>
              </a:rPr>
              <a:t>By incorporating and prioritizing regional/local knowledge </a:t>
            </a:r>
            <a:r>
              <a:rPr lang="en-US" sz="2000" dirty="0" smtClean="0">
                <a:latin typeface="+mj-lt"/>
                <a:cs typeface="Times New Roman" pitchFamily="18" charset="0"/>
              </a:rPr>
              <a:t>of natural hazards, climate impacts, population vulnerabilities and injustices </a:t>
            </a:r>
            <a:r>
              <a:rPr lang="en-US" sz="2000" b="1" dirty="0" smtClean="0">
                <a:latin typeface="+mj-lt"/>
                <a:cs typeface="Times New Roman" pitchFamily="18" charset="0"/>
              </a:rPr>
              <a:t>in local, regional, state and national policies and practices and supporting the financing of such policies.</a:t>
            </a:r>
            <a:endParaRPr lang="en-US" sz="2000" b="1" dirty="0">
              <a:latin typeface="+mj-lt"/>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Major Disaster Risk Issues </a:t>
            </a:r>
            <a:br>
              <a:rPr lang="en-US" dirty="0" smtClean="0"/>
            </a:br>
            <a:r>
              <a:rPr lang="en-US" dirty="0" smtClean="0"/>
              <a:t>in California</a:t>
            </a:r>
            <a:endParaRPr lang="en-US" dirty="0"/>
          </a:p>
        </p:txBody>
      </p:sp>
      <p:sp>
        <p:nvSpPr>
          <p:cNvPr id="3" name="Content Placeholder 2"/>
          <p:cNvSpPr>
            <a:spLocks noGrp="1"/>
          </p:cNvSpPr>
          <p:nvPr>
            <p:ph idx="1"/>
          </p:nvPr>
        </p:nvSpPr>
        <p:spPr>
          <a:xfrm>
            <a:off x="457200" y="1600201"/>
            <a:ext cx="8229600" cy="4495800"/>
          </a:xfrm>
        </p:spPr>
        <p:txBody>
          <a:bodyPr>
            <a:normAutofit fontScale="55000" lnSpcReduction="20000"/>
          </a:bodyPr>
          <a:lstStyle/>
          <a:p>
            <a:r>
              <a:rPr lang="en-US" dirty="0" smtClean="0"/>
              <a:t>Earthquakes</a:t>
            </a:r>
          </a:p>
          <a:p>
            <a:pPr lvl="1"/>
            <a:r>
              <a:rPr lang="en-US" dirty="0" smtClean="0"/>
              <a:t>LA learning from Mexico about earthquake alarms,</a:t>
            </a:r>
          </a:p>
          <a:p>
            <a:pPr lvl="1">
              <a:buNone/>
            </a:pPr>
            <a:r>
              <a:rPr lang="en-US" dirty="0" smtClean="0"/>
              <a:t> i.e., </a:t>
            </a:r>
            <a:r>
              <a:rPr lang="en-US" dirty="0" err="1" smtClean="0"/>
              <a:t>ShakeAlertLA</a:t>
            </a:r>
            <a:r>
              <a:rPr lang="en-US" dirty="0" smtClean="0"/>
              <a:t>, a mobile </a:t>
            </a:r>
            <a:r>
              <a:rPr lang="en-US" dirty="0" err="1" smtClean="0"/>
              <a:t>ap</a:t>
            </a:r>
            <a:r>
              <a:rPr lang="en-US" dirty="0" smtClean="0"/>
              <a:t> that sends alerts a few seconds </a:t>
            </a:r>
          </a:p>
          <a:p>
            <a:pPr lvl="1">
              <a:buNone/>
            </a:pPr>
            <a:r>
              <a:rPr lang="en-US" dirty="0" smtClean="0"/>
              <a:t>before an earthquake with a magnitude 5.0 or more </a:t>
            </a:r>
          </a:p>
          <a:p>
            <a:r>
              <a:rPr lang="en-US" dirty="0" smtClean="0"/>
              <a:t>Forest fires</a:t>
            </a:r>
          </a:p>
          <a:p>
            <a:pPr lvl="1"/>
            <a:r>
              <a:rPr lang="en-US" dirty="0" smtClean="0"/>
              <a:t>Increasing frequency; beginning to address </a:t>
            </a:r>
          </a:p>
          <a:p>
            <a:pPr lvl="1">
              <a:buNone/>
            </a:pPr>
            <a:r>
              <a:rPr lang="en-US" dirty="0" smtClean="0"/>
              <a:t>factors and strategies, e.g., Camp Fire (Nov. 2018) </a:t>
            </a:r>
          </a:p>
          <a:p>
            <a:r>
              <a:rPr lang="en-US" dirty="0" smtClean="0"/>
              <a:t>Increasing temperatures</a:t>
            </a:r>
          </a:p>
          <a:p>
            <a:pPr lvl="1"/>
            <a:r>
              <a:rPr lang="en-US" dirty="0" smtClean="0"/>
              <a:t>Impact on water resources</a:t>
            </a:r>
          </a:p>
          <a:p>
            <a:pPr lvl="2"/>
            <a:r>
              <a:rPr lang="en-US" dirty="0" smtClean="0"/>
              <a:t>Declining snowpack—major source of freshwater for</a:t>
            </a:r>
          </a:p>
          <a:p>
            <a:pPr lvl="2">
              <a:buNone/>
            </a:pPr>
            <a:r>
              <a:rPr lang="en-US" dirty="0" smtClean="0"/>
              <a:t> </a:t>
            </a:r>
            <a:r>
              <a:rPr lang="en-US" dirty="0" err="1" smtClean="0"/>
              <a:t>SoCal</a:t>
            </a:r>
            <a:endParaRPr lang="en-US" dirty="0" smtClean="0"/>
          </a:p>
          <a:p>
            <a:pPr lvl="2"/>
            <a:r>
              <a:rPr lang="en-US" dirty="0" smtClean="0"/>
              <a:t>Recent water crisis 2014-2017, State-declared water </a:t>
            </a:r>
          </a:p>
          <a:p>
            <a:pPr lvl="2">
              <a:buNone/>
            </a:pPr>
            <a:r>
              <a:rPr lang="en-US" dirty="0" smtClean="0"/>
              <a:t>emergency</a:t>
            </a:r>
            <a:endParaRPr lang="en-US" dirty="0"/>
          </a:p>
          <a:p>
            <a:pPr lvl="1"/>
            <a:r>
              <a:rPr lang="en-US" dirty="0" smtClean="0"/>
              <a:t>Heat waves/Urban heat island </a:t>
            </a:r>
          </a:p>
          <a:p>
            <a:r>
              <a:rPr lang="en-US" dirty="0" smtClean="0"/>
              <a:t>Atmospheric rivers and flooding/mudslides</a:t>
            </a:r>
          </a:p>
          <a:p>
            <a:pPr lvl="1"/>
            <a:r>
              <a:rPr lang="en-US" dirty="0" smtClean="0"/>
              <a:t>In the aftermath of fires, catastrophic disasters, e.g., </a:t>
            </a:r>
          </a:p>
          <a:p>
            <a:pPr lvl="1">
              <a:buNone/>
            </a:pPr>
            <a:r>
              <a:rPr lang="en-US" dirty="0" smtClean="0"/>
              <a:t>Montecito mudslides January 2018 after a series of major</a:t>
            </a:r>
          </a:p>
          <a:p>
            <a:pPr lvl="1">
              <a:buNone/>
            </a:pPr>
            <a:r>
              <a:rPr lang="en-US" dirty="0" smtClean="0"/>
              <a:t>fires</a:t>
            </a:r>
          </a:p>
          <a:p>
            <a:pPr lvl="1">
              <a:buNone/>
            </a:pPr>
            <a:endParaRPr lang="en-US" dirty="0" smtClean="0"/>
          </a:p>
          <a:p>
            <a:endParaRPr lang="en-US" dirty="0"/>
          </a:p>
        </p:txBody>
      </p:sp>
      <p:pic>
        <p:nvPicPr>
          <p:cNvPr id="22531" name="Picture 3"/>
          <p:cNvPicPr>
            <a:picLocks noChangeAspect="1" noChangeArrowheads="1"/>
          </p:cNvPicPr>
          <p:nvPr/>
        </p:nvPicPr>
        <p:blipFill>
          <a:blip r:embed="rId3" cstate="print"/>
          <a:srcRect l="15066" t="7895" r="2838" b="6757"/>
          <a:stretch>
            <a:fillRect/>
          </a:stretch>
        </p:blipFill>
        <p:spPr bwMode="auto">
          <a:xfrm>
            <a:off x="6164282" y="0"/>
            <a:ext cx="2979718" cy="237744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5791200" y="2438400"/>
            <a:ext cx="3352800" cy="2011680"/>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6172200" y="4648200"/>
            <a:ext cx="2679369" cy="20116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4-point Strategy for Reducing Risks to Disasters </a:t>
            </a:r>
            <a:endParaRPr lang="en-US" dirty="0"/>
          </a:p>
        </p:txBody>
      </p:sp>
      <p:sp>
        <p:nvSpPr>
          <p:cNvPr id="3" name="Content Placeholder 2"/>
          <p:cNvSpPr>
            <a:spLocks noGrp="1"/>
          </p:cNvSpPr>
          <p:nvPr>
            <p:ph idx="1"/>
          </p:nvPr>
        </p:nvSpPr>
        <p:spPr/>
        <p:txBody>
          <a:bodyPr/>
          <a:lstStyle/>
          <a:p>
            <a:r>
              <a:rPr lang="en-US" dirty="0" smtClean="0"/>
              <a:t>Securing Ongoing Production of Local Knowledge on climate change and other risks</a:t>
            </a:r>
          </a:p>
          <a:p>
            <a:r>
              <a:rPr lang="en-US" dirty="0" smtClean="0"/>
              <a:t>Identifying Environmental Justice Priorities</a:t>
            </a:r>
          </a:p>
          <a:p>
            <a:r>
              <a:rPr lang="en-US" dirty="0" smtClean="0"/>
              <a:t>Local Incorporation of Knowledge and EJ Priorities into policy and action; </a:t>
            </a:r>
          </a:p>
          <a:p>
            <a:r>
              <a:rPr lang="en-US" dirty="0" smtClean="0"/>
              <a:t>Establish Informed Supporting Policies at State/Provincial and National Levels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t/>
            </a:r>
            <a:br>
              <a:rPr lang="en-US" sz="3600" dirty="0" smtClean="0"/>
            </a:br>
            <a:r>
              <a:rPr lang="en-US" sz="3600" dirty="0" smtClean="0"/>
              <a:t>Communities Need Regional/Local Scale Knowledge of Risks</a:t>
            </a:r>
            <a:r>
              <a:rPr lang="en-US" dirty="0" smtClean="0"/>
              <a:t/>
            </a:r>
            <a:br>
              <a:rPr lang="en-US" dirty="0" smtClean="0"/>
            </a:br>
            <a:endParaRPr lang="en-US" dirty="0"/>
          </a:p>
        </p:txBody>
      </p:sp>
      <p:sp>
        <p:nvSpPr>
          <p:cNvPr id="3" name="Content Placeholder 2"/>
          <p:cNvSpPr>
            <a:spLocks noGrp="1"/>
          </p:cNvSpPr>
          <p:nvPr>
            <p:ph idx="1"/>
          </p:nvPr>
        </p:nvSpPr>
        <p:spPr>
          <a:xfrm>
            <a:off x="304800" y="1447800"/>
            <a:ext cx="8229600" cy="5029200"/>
          </a:xfrm>
        </p:spPr>
        <p:txBody>
          <a:bodyPr>
            <a:normAutofit fontScale="92500"/>
          </a:bodyPr>
          <a:lstStyle/>
          <a:p>
            <a:r>
              <a:rPr lang="en-US" dirty="0"/>
              <a:t>C</a:t>
            </a:r>
            <a:r>
              <a:rPr lang="en-US" dirty="0" smtClean="0"/>
              <a:t>ommunities need the right scale projections to address climate change impacts in the coming decades—IPCC relies on global projections</a:t>
            </a:r>
          </a:p>
          <a:p>
            <a:pPr lvl="1"/>
            <a:r>
              <a:rPr lang="en-US" dirty="0" smtClean="0"/>
              <a:t>Communities need downscaled regional climate models</a:t>
            </a:r>
          </a:p>
          <a:p>
            <a:pPr lvl="1"/>
            <a:r>
              <a:rPr lang="en-US" dirty="0" smtClean="0"/>
              <a:t>Not many urban regions have such models, difficult for local governments to fund, but essential for more responsible disaster risk mitigation and prioritization</a:t>
            </a:r>
          </a:p>
          <a:p>
            <a:pPr lvl="1"/>
            <a:r>
              <a:rPr lang="en-US" dirty="0" smtClean="0"/>
              <a:t>This cannot be done just once, but needs periodic updating as climate impacts intensify and modeling efforts are improved</a:t>
            </a:r>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CA’s Climate </a:t>
            </a:r>
            <a:r>
              <a:rPr lang="en-US" dirty="0"/>
              <a:t>C</a:t>
            </a:r>
            <a:r>
              <a:rPr lang="en-US" dirty="0" smtClean="0"/>
              <a:t>hange Research </a:t>
            </a:r>
            <a:br>
              <a:rPr lang="en-US" dirty="0" smtClean="0"/>
            </a:br>
            <a:endParaRPr lang="en-US" dirty="0"/>
          </a:p>
        </p:txBody>
      </p:sp>
      <p:sp>
        <p:nvSpPr>
          <p:cNvPr id="3" name="Content Placeholder 2"/>
          <p:cNvSpPr>
            <a:spLocks noGrp="1"/>
          </p:cNvSpPr>
          <p:nvPr>
            <p:ph sz="half" idx="1"/>
          </p:nvPr>
        </p:nvSpPr>
        <p:spPr/>
        <p:txBody>
          <a:bodyPr>
            <a:normAutofit fontScale="77500" lnSpcReduction="20000"/>
          </a:bodyPr>
          <a:lstStyle/>
          <a:p>
            <a:pPr lvl="1"/>
            <a:r>
              <a:rPr lang="en-US" dirty="0" smtClean="0"/>
              <a:t>The State funds State university researchers especially the modeling of climate change impacts, e.g., Cal-Adapt.</a:t>
            </a:r>
          </a:p>
          <a:p>
            <a:pPr lvl="2"/>
            <a:r>
              <a:rPr lang="en-US" dirty="0" smtClean="0"/>
              <a:t>Cal-Adapt is a web-based set of data bases and projections for climate impacts for different parts of California, including: sea level rise, increase in heating, </a:t>
            </a:r>
            <a:r>
              <a:rPr lang="en-US" dirty="0" err="1" smtClean="0"/>
              <a:t>streamflow</a:t>
            </a:r>
            <a:r>
              <a:rPr lang="en-US" dirty="0" smtClean="0"/>
              <a:t>, snowpack, drought scenarios</a:t>
            </a:r>
          </a:p>
          <a:p>
            <a:pPr lvl="1"/>
            <a:r>
              <a:rPr lang="en-US" dirty="0" smtClean="0"/>
              <a:t>Develops a periodic State-wide/regional climate assessment for the State (4</a:t>
            </a:r>
            <a:r>
              <a:rPr lang="en-US" baseline="30000" dirty="0" smtClean="0"/>
              <a:t>th</a:t>
            </a:r>
            <a:r>
              <a:rPr lang="en-US" dirty="0" smtClean="0"/>
              <a:t> assessment released in 2018) coordinated by the CEC, Dept. of Natural Resources, and </a:t>
            </a:r>
            <a:r>
              <a:rPr lang="en-US" dirty="0" err="1" smtClean="0"/>
              <a:t>CalEPA</a:t>
            </a:r>
            <a:r>
              <a:rPr lang="en-US" dirty="0" smtClean="0"/>
              <a:t>.</a:t>
            </a:r>
          </a:p>
          <a:p>
            <a:endParaRPr lang="en-US" dirty="0"/>
          </a:p>
        </p:txBody>
      </p:sp>
      <p:pic>
        <p:nvPicPr>
          <p:cNvPr id="46082" name="Picture 2"/>
          <p:cNvPicPr>
            <a:picLocks noGrp="1" noChangeAspect="1" noChangeArrowheads="1"/>
          </p:cNvPicPr>
          <p:nvPr>
            <p:ph sz="half" idx="2"/>
          </p:nvPr>
        </p:nvPicPr>
        <p:blipFill>
          <a:blip r:embed="rId3" cstate="print"/>
          <a:srcRect/>
          <a:stretch>
            <a:fillRect/>
          </a:stretch>
        </p:blipFill>
        <p:spPr bwMode="auto">
          <a:xfrm>
            <a:off x="4620577" y="1066800"/>
            <a:ext cx="4523423" cy="2103120"/>
          </a:xfrm>
          <a:prstGeom prst="rect">
            <a:avLst/>
          </a:prstGeom>
          <a:noFill/>
          <a:ln w="9525">
            <a:noFill/>
            <a:miter lim="800000"/>
            <a:headEnd/>
            <a:tailEnd/>
          </a:ln>
        </p:spPr>
      </p:pic>
      <p:sp>
        <p:nvSpPr>
          <p:cNvPr id="6" name="TextBox 5"/>
          <p:cNvSpPr txBox="1"/>
          <p:nvPr/>
        </p:nvSpPr>
        <p:spPr>
          <a:xfrm>
            <a:off x="4800600" y="3276600"/>
            <a:ext cx="3886200" cy="369332"/>
          </a:xfrm>
          <a:prstGeom prst="rect">
            <a:avLst/>
          </a:prstGeom>
          <a:noFill/>
        </p:spPr>
        <p:txBody>
          <a:bodyPr wrap="square" rtlCol="0">
            <a:spAutoFit/>
          </a:bodyPr>
          <a:lstStyle/>
          <a:p>
            <a:r>
              <a:rPr lang="en-US" dirty="0" smtClean="0"/>
              <a:t>http://climateassessment.ca.gov/</a:t>
            </a:r>
            <a:endParaRPr lang="en-US" dirty="0"/>
          </a:p>
        </p:txBody>
      </p:sp>
      <p:pic>
        <p:nvPicPr>
          <p:cNvPr id="46083" name="Picture 3"/>
          <p:cNvPicPr>
            <a:picLocks noChangeAspect="1" noChangeArrowheads="1"/>
          </p:cNvPicPr>
          <p:nvPr/>
        </p:nvPicPr>
        <p:blipFill>
          <a:blip r:embed="rId4" cstate="print"/>
          <a:srcRect/>
          <a:stretch>
            <a:fillRect/>
          </a:stretch>
        </p:blipFill>
        <p:spPr bwMode="auto">
          <a:xfrm>
            <a:off x="4433423" y="3657600"/>
            <a:ext cx="4710577" cy="2194560"/>
          </a:xfrm>
          <a:prstGeom prst="rect">
            <a:avLst/>
          </a:prstGeom>
          <a:noFill/>
          <a:ln w="9525">
            <a:noFill/>
            <a:miter lim="800000"/>
            <a:headEnd/>
            <a:tailEnd/>
          </a:ln>
        </p:spPr>
      </p:pic>
      <p:sp>
        <p:nvSpPr>
          <p:cNvPr id="8" name="TextBox 7"/>
          <p:cNvSpPr txBox="1"/>
          <p:nvPr/>
        </p:nvSpPr>
        <p:spPr>
          <a:xfrm>
            <a:off x="4572000" y="6248400"/>
            <a:ext cx="4343400" cy="381000"/>
          </a:xfrm>
          <a:prstGeom prst="rect">
            <a:avLst/>
          </a:prstGeom>
          <a:noFill/>
        </p:spPr>
        <p:txBody>
          <a:bodyPr wrap="square" rtlCol="0">
            <a:spAutoFit/>
          </a:bodyPr>
          <a:lstStyle/>
          <a:p>
            <a:r>
              <a:rPr lang="en-US" dirty="0" smtClean="0"/>
              <a:t>https://cal-adapt.org/tools/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b="46429"/>
          <a:stretch>
            <a:fillRect/>
          </a:stretch>
        </p:blipFill>
        <p:spPr bwMode="auto">
          <a:xfrm>
            <a:off x="1143000" y="0"/>
            <a:ext cx="6195350" cy="6858000"/>
          </a:xfrm>
          <a:prstGeom prst="rect">
            <a:avLst/>
          </a:prstGeom>
          <a:noFill/>
          <a:ln w="9525">
            <a:noFill/>
            <a:miter lim="800000"/>
            <a:headEnd/>
            <a:tailEnd/>
          </a:ln>
        </p:spPr>
      </p:pic>
      <p:sp>
        <p:nvSpPr>
          <p:cNvPr id="7" name="TextBox 6"/>
          <p:cNvSpPr txBox="1"/>
          <p:nvPr/>
        </p:nvSpPr>
        <p:spPr>
          <a:xfrm>
            <a:off x="7315200" y="1676400"/>
            <a:ext cx="1676400" cy="923330"/>
          </a:xfrm>
          <a:prstGeom prst="rect">
            <a:avLst/>
          </a:prstGeom>
          <a:noFill/>
        </p:spPr>
        <p:txBody>
          <a:bodyPr wrap="square" rtlCol="0">
            <a:spAutoFit/>
          </a:bodyPr>
          <a:lstStyle/>
          <a:p>
            <a:r>
              <a:rPr lang="en-US" dirty="0" smtClean="0"/>
              <a:t>https://cal-adapt.org/tools/extreme-heat/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172200"/>
            <a:ext cx="4102854" cy="369332"/>
          </a:xfrm>
          <a:prstGeom prst="rect">
            <a:avLst/>
          </a:prstGeom>
        </p:spPr>
        <p:txBody>
          <a:bodyPr wrap="none">
            <a:spAutoFit/>
          </a:bodyPr>
          <a:lstStyle/>
          <a:p>
            <a:r>
              <a:rPr lang="en-US" dirty="0" smtClean="0"/>
              <a:t>https://cal-adapt.org/tools/slr-calflod-3d/</a:t>
            </a:r>
            <a:endParaRPr lang="en-US" dirty="0"/>
          </a:p>
        </p:txBody>
      </p:sp>
      <p:pic>
        <p:nvPicPr>
          <p:cNvPr id="47109" name="Picture 5"/>
          <p:cNvPicPr>
            <a:picLocks noChangeAspect="1" noChangeArrowheads="1"/>
          </p:cNvPicPr>
          <p:nvPr/>
        </p:nvPicPr>
        <p:blipFill>
          <a:blip r:embed="rId2" cstate="print"/>
          <a:srcRect r="14152"/>
          <a:stretch>
            <a:fillRect/>
          </a:stretch>
        </p:blipFill>
        <p:spPr bwMode="auto">
          <a:xfrm>
            <a:off x="228601" y="609600"/>
            <a:ext cx="8915399" cy="47548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collaboration between CA and federal US Geological Survey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While CA researchers have developed sea level rise scenarios for coastal California based on various climate models</a:t>
            </a:r>
          </a:p>
          <a:p>
            <a:r>
              <a:rPr lang="en-US" dirty="0" smtClean="0"/>
              <a:t>USGS has been developing a coastal storm surge model: </a:t>
            </a:r>
            <a:r>
              <a:rPr lang="en-US" dirty="0" err="1" smtClean="0"/>
              <a:t>CoSMoS</a:t>
            </a:r>
            <a:endParaRPr lang="en-US" dirty="0" smtClean="0"/>
          </a:p>
          <a:p>
            <a:r>
              <a:rPr lang="en-US" dirty="0" smtClean="0"/>
              <a:t>Very important, because the threat of sea level rise is not just from slowly encroaching seas, but from the periodic coastal storms that can create great damage and loss beyond the immediate areas threatened by rising seas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SMoS logo"/>
          <p:cNvPicPr>
            <a:picLocks noChangeAspect="1" noChangeArrowheads="1"/>
          </p:cNvPicPr>
          <p:nvPr/>
        </p:nvPicPr>
        <p:blipFill>
          <a:blip r:embed="rId3" cstate="print"/>
          <a:srcRect/>
          <a:stretch>
            <a:fillRect/>
          </a:stretch>
        </p:blipFill>
        <p:spPr bwMode="auto">
          <a:xfrm>
            <a:off x="381000" y="5105400"/>
            <a:ext cx="4762500" cy="1466851"/>
          </a:xfrm>
          <a:prstGeom prst="rect">
            <a:avLst/>
          </a:prstGeom>
          <a:noFill/>
        </p:spPr>
      </p:pic>
      <p:pic>
        <p:nvPicPr>
          <p:cNvPr id="11270" name="Picture 6"/>
          <p:cNvPicPr>
            <a:picLocks noChangeAspect="1" noChangeArrowheads="1"/>
          </p:cNvPicPr>
          <p:nvPr/>
        </p:nvPicPr>
        <p:blipFill>
          <a:blip r:embed="rId4" cstate="print"/>
          <a:srcRect/>
          <a:stretch>
            <a:fillRect/>
          </a:stretch>
        </p:blipFill>
        <p:spPr bwMode="auto">
          <a:xfrm>
            <a:off x="762000" y="0"/>
            <a:ext cx="8018586" cy="4846320"/>
          </a:xfrm>
          <a:prstGeom prst="rect">
            <a:avLst/>
          </a:prstGeom>
          <a:noFill/>
          <a:ln w="9525">
            <a:noFill/>
            <a:miter lim="800000"/>
            <a:headEnd/>
            <a:tailEnd/>
          </a:ln>
          <a:effectLst/>
        </p:spPr>
      </p:pic>
      <p:sp>
        <p:nvSpPr>
          <p:cNvPr id="7" name="TextBox 6"/>
          <p:cNvSpPr txBox="1"/>
          <p:nvPr/>
        </p:nvSpPr>
        <p:spPr>
          <a:xfrm>
            <a:off x="5791200" y="5334000"/>
            <a:ext cx="3200400" cy="923330"/>
          </a:xfrm>
          <a:prstGeom prst="rect">
            <a:avLst/>
          </a:prstGeom>
          <a:noFill/>
        </p:spPr>
        <p:txBody>
          <a:bodyPr wrap="square" rtlCol="0">
            <a:spAutoFit/>
          </a:bodyPr>
          <a:lstStyle/>
          <a:p>
            <a:r>
              <a:rPr lang="en-US" dirty="0" smtClean="0"/>
              <a:t>https://www.usgs.gov/media/images/cosmos-model-flood-duration-san-diego</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1299</Words>
  <Application>Microsoft Office PowerPoint</Application>
  <PresentationFormat>On-screen Show (4:3)</PresentationFormat>
  <Paragraphs>84</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Major Disaster Risk Issues  in California</vt:lpstr>
      <vt:lpstr>4-point Strategy for Reducing Risks to Disasters </vt:lpstr>
      <vt:lpstr> Communities Need Regional/Local Scale Knowledge of Risks </vt:lpstr>
      <vt:lpstr>CA’s Climate Change Research  </vt:lpstr>
      <vt:lpstr>Slide 6</vt:lpstr>
      <vt:lpstr>Slide 7</vt:lpstr>
      <vt:lpstr>Example of collaboration between CA and federal US Geological Survey</vt:lpstr>
      <vt:lpstr>Slide 9</vt:lpstr>
      <vt:lpstr>How can regions/localities develop such local knowledge?</vt:lpstr>
      <vt:lpstr>In an Era of Climate Change, Incorporate Best Knowledge into Decision-Making</vt:lpstr>
      <vt:lpstr>Incorporating Environmental Justice in Disaster Risk Reduction</vt:lpstr>
      <vt:lpstr>CalEnviroScreen 3.0 example: CT6037535400 in Los Angeles</vt:lpstr>
      <vt:lpstr>Slide 14</vt:lpstr>
      <vt:lpstr> In summary, the CEC can enhance its role in supporting communities to reduce vulnerabilities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Resilience-building Perspectives</dc:title>
  <dc:creator>HB</dc:creator>
  <cp:lastModifiedBy>HB</cp:lastModifiedBy>
  <cp:revision>5</cp:revision>
  <dcterms:created xsi:type="dcterms:W3CDTF">2019-06-19T22:49:03Z</dcterms:created>
  <dcterms:modified xsi:type="dcterms:W3CDTF">2019-06-21T16:50:43Z</dcterms:modified>
</cp:coreProperties>
</file>