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ags/tag84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2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4.xml" ContentType="application/vnd.openxmlformats-officedocument.them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5.xml" ContentType="application/vnd.openxmlformats-officedocument.them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6.xml" ContentType="application/vnd.openxmlformats-officedocument.them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7.xml" ContentType="application/vnd.openxmlformats-officedocument.them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8.xml" ContentType="application/vnd.openxmlformats-officedocument.them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9.xml" ContentType="application/vnd.openxmlformats-officedocument.them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75.jpg" ContentType="image/png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charts/chart1.xml" ContentType="application/vnd.openxmlformats-officedocument.drawingml.chart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24" r:id="rId2"/>
    <p:sldMasterId id="2147483954" r:id="rId3"/>
    <p:sldMasterId id="2147483962" r:id="rId4"/>
    <p:sldMasterId id="2147483985" r:id="rId5"/>
    <p:sldMasterId id="2147483993" r:id="rId6"/>
    <p:sldMasterId id="2147484001" r:id="rId7"/>
    <p:sldMasterId id="2147484221" r:id="rId8"/>
    <p:sldMasterId id="2147484258" r:id="rId9"/>
    <p:sldMasterId id="2147484266" r:id="rId10"/>
    <p:sldMasterId id="2147484274" r:id="rId11"/>
    <p:sldMasterId id="2147484282" r:id="rId12"/>
    <p:sldMasterId id="2147484290" r:id="rId13"/>
    <p:sldMasterId id="2147484298" r:id="rId14"/>
    <p:sldMasterId id="2147484324" r:id="rId15"/>
    <p:sldMasterId id="2147484364" r:id="rId16"/>
    <p:sldMasterId id="2147484369" r:id="rId17"/>
    <p:sldMasterId id="2147484381" r:id="rId18"/>
    <p:sldMasterId id="2147484386" r:id="rId19"/>
  </p:sldMasterIdLst>
  <p:notesMasterIdLst>
    <p:notesMasterId r:id="rId38"/>
  </p:notesMasterIdLst>
  <p:sldIdLst>
    <p:sldId id="338" r:id="rId20"/>
    <p:sldId id="444" r:id="rId21"/>
    <p:sldId id="450" r:id="rId22"/>
    <p:sldId id="443" r:id="rId23"/>
    <p:sldId id="447" r:id="rId24"/>
    <p:sldId id="448" r:id="rId25"/>
    <p:sldId id="454" r:id="rId26"/>
    <p:sldId id="456" r:id="rId27"/>
    <p:sldId id="415" r:id="rId28"/>
    <p:sldId id="417" r:id="rId29"/>
    <p:sldId id="461" r:id="rId30"/>
    <p:sldId id="458" r:id="rId31"/>
    <p:sldId id="463" r:id="rId32"/>
    <p:sldId id="465" r:id="rId33"/>
    <p:sldId id="466" r:id="rId34"/>
    <p:sldId id="468" r:id="rId35"/>
    <p:sldId id="469" r:id="rId36"/>
    <p:sldId id="275" r:id="rId37"/>
  </p:sldIdLst>
  <p:sldSz cx="9144000" cy="5143500" type="screen16x9"/>
  <p:notesSz cx="6858000" cy="9144000"/>
  <p:custDataLst>
    <p:tags r:id="rId39"/>
  </p:custDataLst>
  <p:defaultTextStyle>
    <a:defPPr>
      <a:defRPr lang="en-US"/>
    </a:defPPr>
    <a:lvl1pPr marL="0" algn="l" defTabSz="9133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62" algn="l" defTabSz="9133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88" algn="l" defTabSz="9133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070" algn="l" defTabSz="9133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774" algn="l" defTabSz="9133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435" algn="l" defTabSz="9133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097" algn="l" defTabSz="9133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800" algn="l" defTabSz="9133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491" algn="l" defTabSz="9133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8B6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7" autoAdjust="0"/>
    <p:restoredTop sz="90727" autoAdjust="0"/>
  </p:normalViewPr>
  <p:slideViewPr>
    <p:cSldViewPr>
      <p:cViewPr>
        <p:scale>
          <a:sx n="90" d="100"/>
          <a:sy n="90" d="100"/>
        </p:scale>
        <p:origin x="-808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28412874583799E-2"/>
          <c:y val="2.14477211796247E-2"/>
          <c:w val="0.98002219755826903"/>
          <c:h val="0.96514745308311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2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9522">
                <a:solidFill>
                  <a:srgbClr val="FFFFFF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CA0404"/>
              </a:solidFill>
              <a:ln w="9522">
                <a:solidFill>
                  <a:srgbClr val="FFFFFF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A0404"/>
              </a:solidFill>
              <a:ln w="9522">
                <a:solidFill>
                  <a:srgbClr val="FFFFFF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CA0404"/>
              </a:solidFill>
              <a:ln w="9522">
                <a:solidFill>
                  <a:srgbClr val="FFFFFF"/>
                </a:solidFill>
                <a:prstDash val="solid"/>
              </a:ln>
            </c:spPr>
          </c:dPt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23530300.000002701</c:v>
                </c:pt>
                <c:pt idx="2">
                  <c:v>0</c:v>
                </c:pt>
                <c:pt idx="3">
                  <c:v>8600093.0000009798</c:v>
                </c:pt>
                <c:pt idx="4">
                  <c:v>0</c:v>
                </c:pt>
                <c:pt idx="5">
                  <c:v>5035956.00000057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bg2"/>
            </a:solidFill>
            <a:ln w="9522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37729383.000004299</c:v>
                </c:pt>
                <c:pt idx="1">
                  <c:v>8135088.0000009201</c:v>
                </c:pt>
                <c:pt idx="2">
                  <c:v>19605620.000002202</c:v>
                </c:pt>
                <c:pt idx="3">
                  <c:v>2060412.00000023</c:v>
                </c:pt>
                <c:pt idx="4">
                  <c:v>9253293.0000010505</c:v>
                </c:pt>
                <c:pt idx="5">
                  <c:v>1201697.0000001399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1873280"/>
        <c:axId val="201874816"/>
      </c:barChart>
      <c:catAx>
        <c:axId val="2018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9522">
            <a:solidFill>
              <a:schemeClr val="tx1"/>
            </a:solidFill>
            <a:prstDash val="solid"/>
          </a:ln>
        </c:spPr>
        <c:crossAx val="2018748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01874816"/>
        <c:scaling>
          <c:orientation val="minMax"/>
          <c:max val="400000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9522">
            <a:solidFill>
              <a:schemeClr val="tx1"/>
            </a:solidFill>
            <a:prstDash val="solid"/>
          </a:ln>
        </c:spPr>
        <c:crossAx val="201873280"/>
        <c:crosses val="autoZero"/>
        <c:crossBetween val="between"/>
        <c:majorUnit val="5000000"/>
      </c:valAx>
      <c:spPr>
        <a:noFill/>
        <a:ln w="190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525F3-FB7D-4355-96FF-1086B9C3502D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D1376-19D5-4DCE-8FA5-A47B481DC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3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62" algn="l" defTabSz="9133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88" algn="l" defTabSz="9133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70" algn="l" defTabSz="9133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74" algn="l" defTabSz="9133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35" algn="l" defTabSz="9133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97" algn="l" defTabSz="9133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00" algn="l" defTabSz="9133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91" algn="l" defTabSz="9133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374BD-A316-481C-9581-C0676E756A0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Main message: </a:t>
            </a:r>
          </a:p>
          <a:p>
            <a:endParaRPr lang="en-GB"/>
          </a:p>
          <a:p>
            <a:r>
              <a:rPr lang="en-GB"/>
              <a:t>The impact of plastic pollution is high and spreads across economic, social and environmental.</a:t>
            </a:r>
          </a:p>
          <a:p>
            <a:endParaRPr lang="en-GB" b="1"/>
          </a:p>
          <a:p>
            <a:r>
              <a:rPr lang="en-GB" b="1"/>
              <a:t>Sub messages:</a:t>
            </a:r>
          </a:p>
          <a:p>
            <a:endParaRPr lang="en-GB" b="1"/>
          </a:p>
          <a:p>
            <a:pPr marL="228600" indent="-228600">
              <a:buAutoNum type="arabicPeriod"/>
            </a:pPr>
            <a:r>
              <a:rPr lang="en-GB" b="0"/>
              <a:t>Economic: Plastic’s intrinsic material value, loss to fishery and tourism as a business and increased cost of reactionary measures</a:t>
            </a:r>
          </a:p>
          <a:p>
            <a:pPr marL="228600" indent="-228600">
              <a:buAutoNum type="arabicPeriod"/>
            </a:pPr>
            <a:r>
              <a:rPr lang="en-GB" b="0"/>
              <a:t>Social: Livelihoods destroyed, health of informal sector waste workers in the landfills and on community at large</a:t>
            </a:r>
          </a:p>
          <a:p>
            <a:pPr marL="228600" indent="-228600">
              <a:buAutoNum type="arabicPeriod"/>
            </a:pPr>
            <a:r>
              <a:rPr lang="en-GB" b="0"/>
              <a:t>Environment: GHG emission and marine habitat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E5F69-F45A-4943-AC98-6D19827415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71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to include Berry Plastics and PepsiCo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376-19D5-4DCE-8FA5-A47B481DCA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5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342862" indent="-342862">
              <a:buFont typeface="+mj-lt"/>
              <a:buAutoNum type="arabicPeriod"/>
            </a:pPr>
            <a:endParaRPr lang="en-US" dirty="0"/>
          </a:p>
          <a:p>
            <a:pPr defTabSz="89725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374BD-A316-481C-9581-C0676E756A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5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374BD-A316-481C-9581-C0676E756A0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5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3753" y="3789774"/>
            <a:ext cx="6611355" cy="3789774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9A716EA6-E663-467D-BFE3-DDFD1CD939B4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9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16EA6-E663-467D-BFE3-DDFD1CD939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89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16EA6-E663-467D-BFE3-DDFD1CD939B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7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7.bin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5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9.bin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6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0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6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1.bin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3.bin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4.bin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6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5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6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6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5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8.bin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6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9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6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0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5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2.bin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6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6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4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.bin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9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2.bin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68520" tIns="34289" rIns="68520" bIns="34289"/>
          <a:lstStyle>
            <a:lvl1pPr marL="176033" indent="-176033">
              <a:buClr>
                <a:schemeClr val="bg2"/>
              </a:buClr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634" indent="-166528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2739" indent="-165337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0826" indent="-165337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141" indent="-176033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8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76252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9558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4744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26066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565097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48687" y="262433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48686" y="381483"/>
            <a:ext cx="259205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Last Modified 03/06/2015 08:22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48686" y="501755"/>
            <a:ext cx="22955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548686" y="3056595"/>
            <a:ext cx="5036085" cy="479848"/>
            <a:chOff x="1663" y="3061"/>
            <a:chExt cx="3109" cy="39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61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48685" y="1955459"/>
            <a:ext cx="7994680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8685" y="2641438"/>
            <a:ext cx="7994680" cy="219291"/>
          </a:xfrm>
        </p:spPr>
        <p:txBody>
          <a:bodyPr wrap="square"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1" name="doc id"/>
          <p:cNvSpPr>
            <a:spLocks noChangeArrowheads="1"/>
          </p:cNvSpPr>
          <p:nvPr userDrawn="1"/>
        </p:nvSpPr>
        <p:spPr bwMode="auto">
          <a:xfrm>
            <a:off x="8853279" y="14496"/>
            <a:ext cx="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6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98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90673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36222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16396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970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968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42961"/>
            <a:ext cx="7772400" cy="588169"/>
          </a:xfrm>
        </p:spPr>
        <p:txBody>
          <a:bodyPr/>
          <a:lstStyle>
            <a:lvl1pPr marL="0" marR="0" indent="0" algn="ctr" defTabSz="913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400" b="0" i="0" u="none" strike="noStrike" baseline="0" smtClean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THE NEXT WAVE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28750"/>
            <a:ext cx="6400800" cy="342900"/>
          </a:xfrm>
          <a:prstGeom prst="rect">
            <a:avLst/>
          </a:prstGeom>
        </p:spPr>
        <p:txBody>
          <a:bodyPr lIns="91380" tIns="45690" rIns="91380" bIns="45690"/>
          <a:lstStyle>
            <a:lvl1pPr marL="0" marR="0" indent="0" algn="ctr" defTabSz="9137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Tx/>
              <a:buFont typeface="Arial"/>
              <a:buNone/>
              <a:tabLst/>
              <a:defRPr lang="en-US" sz="1800" b="1" i="0" u="none" strike="noStrike" baseline="0" smtClean="0">
                <a:solidFill>
                  <a:schemeClr val="bg1"/>
                </a:solidFill>
              </a:defRPr>
            </a:lvl1pPr>
            <a:lvl2pPr marL="456842" indent="0" algn="ctr">
              <a:buNone/>
              <a:defRPr/>
            </a:lvl2pPr>
            <a:lvl3pPr marL="913725" indent="0" algn="ctr">
              <a:buNone/>
              <a:defRPr/>
            </a:lvl3pPr>
            <a:lvl4pPr marL="1370580" indent="0" algn="ctr">
              <a:buNone/>
              <a:defRPr/>
            </a:lvl4pPr>
            <a:lvl5pPr marL="1827449" indent="0" algn="ctr">
              <a:buNone/>
              <a:defRPr/>
            </a:lvl5pPr>
            <a:lvl6pPr marL="2284290" indent="0" algn="ctr">
              <a:buNone/>
              <a:defRPr/>
            </a:lvl6pPr>
            <a:lvl7pPr marL="2741132" indent="0" algn="ctr">
              <a:buNone/>
              <a:defRPr/>
            </a:lvl7pPr>
            <a:lvl8pPr marL="3198000" indent="0" algn="ctr">
              <a:buNone/>
              <a:defRPr/>
            </a:lvl8pPr>
            <a:lvl9pPr marL="3654856" indent="0" algn="ctr">
              <a:buNone/>
              <a:defRPr/>
            </a:lvl9pPr>
          </a:lstStyle>
          <a:p>
            <a:pPr rtl="0"/>
            <a:r>
              <a:rPr lang="en-US" dirty="0" smtClean="0"/>
              <a:t>Investment Strategies for Trash Free Seas</a:t>
            </a:r>
          </a:p>
        </p:txBody>
      </p:sp>
    </p:spTree>
    <p:extLst>
      <p:ext uri="{BB962C8B-B14F-4D97-AF65-F5344CB8AC3E}">
        <p14:creationId xmlns:p14="http://schemas.microsoft.com/office/powerpoint/2010/main" val="9490771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5410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274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53981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24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380" tIns="45690" rIns="91380" bIns="45690"/>
          <a:lstStyle>
            <a:lvl1pPr marL="234770" indent="-234770">
              <a:buClr>
                <a:schemeClr val="bg2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566318" indent="-222071">
              <a:buClr>
                <a:schemeClr val="bg2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910550" indent="-220484">
              <a:buClr>
                <a:schemeClr val="bg2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1254772" indent="-220484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600588" indent="-234770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6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588562"/>
          </a:xfrm>
        </p:spPr>
        <p:txBody>
          <a:bodyPr anchor="t">
            <a:spAutoFit/>
          </a:bodyPr>
          <a:lstStyle>
            <a:lvl1pPr>
              <a:defRPr sz="32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200150"/>
            <a:ext cx="9144000" cy="325755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257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1525"/>
            <a:ext cx="8229600" cy="584735"/>
          </a:xfrm>
        </p:spPr>
        <p:txBody>
          <a:bodyPr anchor="t">
            <a:spAutoFit/>
          </a:bodyPr>
          <a:lstStyle>
            <a:lvl1pPr>
              <a:defRPr sz="32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200150"/>
            <a:ext cx="9144000" cy="325755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803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42972"/>
            <a:ext cx="7772400" cy="588169"/>
          </a:xfrm>
        </p:spPr>
        <p:txBody>
          <a:bodyPr/>
          <a:lstStyle>
            <a:lvl1pPr marL="0" marR="0" indent="0" algn="ctr" defTabSz="6855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300" b="0" i="0" u="none" strike="noStrike" baseline="0" smtClean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THE NEXT WAVE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28750"/>
            <a:ext cx="6400800" cy="342900"/>
          </a:xfrm>
          <a:prstGeom prst="rect">
            <a:avLst/>
          </a:prstGeom>
        </p:spPr>
        <p:txBody>
          <a:bodyPr lIns="51419" tIns="25717" rIns="51419" bIns="25717"/>
          <a:lstStyle>
            <a:lvl1pPr marL="0" marR="0" indent="0" algn="ctr" defTabSz="68552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bg2"/>
              </a:buClr>
              <a:buSzTx/>
              <a:buFont typeface="Arial"/>
              <a:buNone/>
              <a:tabLst/>
              <a:defRPr lang="en-US" sz="1400" b="1" i="0" u="none" strike="noStrike" baseline="0" smtClean="0">
                <a:solidFill>
                  <a:schemeClr val="bg1"/>
                </a:solidFill>
              </a:defRPr>
            </a:lvl1pPr>
            <a:lvl2pPr marL="342758" indent="0" algn="ctr">
              <a:buNone/>
              <a:defRPr/>
            </a:lvl2pPr>
            <a:lvl3pPr marL="685528" indent="0" algn="ctr">
              <a:buNone/>
              <a:defRPr/>
            </a:lvl3pPr>
            <a:lvl4pPr marL="1028292" indent="0" algn="ctr">
              <a:buNone/>
              <a:defRPr/>
            </a:lvl4pPr>
            <a:lvl5pPr marL="1371056" indent="0" algn="ctr">
              <a:buNone/>
              <a:defRPr/>
            </a:lvl5pPr>
            <a:lvl6pPr marL="1713827" indent="0" algn="ctr">
              <a:buNone/>
              <a:defRPr/>
            </a:lvl6pPr>
            <a:lvl7pPr marL="2056583" indent="0" algn="ctr">
              <a:buNone/>
              <a:defRPr/>
            </a:lvl7pPr>
            <a:lvl8pPr marL="2399340" indent="0" algn="ctr">
              <a:buNone/>
              <a:defRPr/>
            </a:lvl8pPr>
            <a:lvl9pPr marL="2742098" indent="0" algn="ctr">
              <a:buNone/>
              <a:defRPr/>
            </a:lvl9pPr>
          </a:lstStyle>
          <a:p>
            <a:pPr rtl="0"/>
            <a:r>
              <a:rPr lang="en-US"/>
              <a:t>Investment Strategies for Trash Free Seas</a:t>
            </a:r>
          </a:p>
        </p:txBody>
      </p:sp>
    </p:spTree>
    <p:extLst>
      <p:ext uri="{BB962C8B-B14F-4D97-AF65-F5344CB8AC3E}">
        <p14:creationId xmlns:p14="http://schemas.microsoft.com/office/powerpoint/2010/main" val="38137063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5410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6829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bg2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51419" tIns="25717" rIns="51419" bIns="25717"/>
          <a:lstStyle>
            <a:lvl1pPr marL="176141" indent="-176141">
              <a:buClr>
                <a:schemeClr val="bg2"/>
              </a:buClr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886" indent="-166624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3147" indent="-165433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1402" indent="-165433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861" indent="-176141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886700" y="4594627"/>
            <a:ext cx="1143000" cy="49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28"/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903" y="4576337"/>
            <a:ext cx="1538805" cy="4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43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886700" y="4594627"/>
            <a:ext cx="1143000" cy="49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28"/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903" y="4576337"/>
            <a:ext cx="1538805" cy="4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407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4884"/>
            <a:ext cx="6108192" cy="17907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238"/>
            <a:ext cx="6108192" cy="61088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8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98879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0766256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4861720"/>
            <a:ext cx="20574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71DC42-CC12-A24A-AFE6-3311D098E38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613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0392"/>
            <a:ext cx="7886700" cy="1721358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710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4861720"/>
            <a:ext cx="20574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71DC42-CC12-A24A-AFE6-3311D098E38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679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4861720"/>
            <a:ext cx="20574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71DC42-CC12-A24A-AFE6-3311D098E38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919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270672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4861720"/>
            <a:ext cx="20574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71DC42-CC12-A24A-AFE6-3311D098E38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604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4861720"/>
            <a:ext cx="20574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71DC42-CC12-A24A-AFE6-3311D098E38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316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4861720"/>
            <a:ext cx="20574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71DC42-CC12-A24A-AFE6-3311D098E38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476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4861720"/>
            <a:ext cx="20574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71DC42-CC12-A24A-AFE6-3311D098E38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620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4861720"/>
            <a:ext cx="20574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71DC42-CC12-A24A-AFE6-3311D098E38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749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4861720"/>
            <a:ext cx="20574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71DC42-CC12-A24A-AFE6-3311D098E38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9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7097050"/>
              </p:ext>
            </p:extLst>
          </p:nvPr>
        </p:nvGraphicFramePr>
        <p:xfrm>
          <a:off x="1589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48705" y="262700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48686" y="381734"/>
            <a:ext cx="259205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Last Modified 03/06/2015 08:22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48686" y="502028"/>
            <a:ext cx="22955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548690" y="3055446"/>
            <a:ext cx="5036085" cy="479848"/>
            <a:chOff x="1663" y="3061"/>
            <a:chExt cx="3109" cy="39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61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2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2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48685" y="1955666"/>
            <a:ext cx="7994680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8685" y="2641438"/>
            <a:ext cx="7994680" cy="219291"/>
          </a:xfrm>
        </p:spPr>
        <p:txBody>
          <a:bodyPr wrap="square"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1" name="doc id"/>
          <p:cNvSpPr>
            <a:spLocks noChangeArrowheads="1"/>
          </p:cNvSpPr>
          <p:nvPr userDrawn="1"/>
        </p:nvSpPr>
        <p:spPr bwMode="auto">
          <a:xfrm>
            <a:off x="8853663" y="14526"/>
            <a:ext cx="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2851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9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5410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4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6568129"/>
              </p:ext>
            </p:extLst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68558" tIns="34289" rIns="68558" bIns="34289"/>
          <a:lstStyle>
            <a:lvl1pPr marL="176146" indent="-176146">
              <a:buClr>
                <a:schemeClr val="bg2"/>
              </a:buClr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897" indent="-166628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3164" indent="-165437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1426" indent="-165437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891" indent="-176146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86700" y="4594627"/>
            <a:ext cx="1143000" cy="49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903" y="4576337"/>
            <a:ext cx="1538805" cy="4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2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7551157"/>
              </p:ext>
            </p:extLst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886700" y="4594627"/>
            <a:ext cx="1143000" cy="49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903" y="4576337"/>
            <a:ext cx="1538805" cy="4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1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6704997"/>
              </p:ext>
            </p:extLst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42971"/>
            <a:ext cx="7772400" cy="588169"/>
          </a:xfrm>
        </p:spPr>
        <p:txBody>
          <a:bodyPr/>
          <a:lstStyle>
            <a:lvl1pPr marL="0" marR="0" indent="0" algn="ctr" defTabSz="6855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300" b="0" i="0" u="none" strike="noStrike" baseline="0" smtClean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THE NEXT WAVE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28750"/>
            <a:ext cx="6400800" cy="342900"/>
          </a:xfrm>
          <a:prstGeom prst="rect">
            <a:avLst/>
          </a:prstGeom>
        </p:spPr>
        <p:txBody>
          <a:bodyPr lIns="68558" tIns="34289" rIns="68558" bIns="34289"/>
          <a:lstStyle>
            <a:lvl1pPr marL="0" marR="0" indent="0" algn="ctr" defTabSz="68554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bg2"/>
              </a:buClr>
              <a:buSzTx/>
              <a:buFont typeface="Arial"/>
              <a:buNone/>
              <a:tabLst/>
              <a:defRPr lang="en-US" sz="1400" b="1" i="0" u="none" strike="noStrike" baseline="0" smtClean="0">
                <a:solidFill>
                  <a:schemeClr val="bg1"/>
                </a:solidFill>
              </a:defRPr>
            </a:lvl1pPr>
            <a:lvl2pPr marL="342767" indent="0" algn="ctr">
              <a:buNone/>
              <a:defRPr/>
            </a:lvl2pPr>
            <a:lvl3pPr marL="685545" indent="0" algn="ctr">
              <a:buNone/>
              <a:defRPr/>
            </a:lvl3pPr>
            <a:lvl4pPr marL="1028318" indent="0" algn="ctr">
              <a:buNone/>
              <a:defRPr/>
            </a:lvl4pPr>
            <a:lvl5pPr marL="1371090" indent="0" algn="ctr">
              <a:buNone/>
              <a:defRPr/>
            </a:lvl5pPr>
            <a:lvl6pPr marL="1713869" indent="0" algn="ctr">
              <a:buNone/>
              <a:defRPr/>
            </a:lvl6pPr>
            <a:lvl7pPr marL="2056634" indent="0" algn="ctr">
              <a:buNone/>
              <a:defRPr/>
            </a:lvl7pPr>
            <a:lvl8pPr marL="2399400" indent="0" algn="ctr">
              <a:buNone/>
              <a:defRPr/>
            </a:lvl8pPr>
            <a:lvl9pPr marL="2742167" indent="0" algn="ctr">
              <a:buNone/>
              <a:defRPr/>
            </a:lvl9pPr>
          </a:lstStyle>
          <a:p>
            <a:pPr rtl="0"/>
            <a:r>
              <a:rPr lang="en-US" dirty="0" smtClean="0"/>
              <a:t>Investment Strategies for Trash Free Seas</a:t>
            </a:r>
          </a:p>
        </p:txBody>
      </p:sp>
    </p:spTree>
    <p:extLst>
      <p:ext uri="{BB962C8B-B14F-4D97-AF65-F5344CB8AC3E}">
        <p14:creationId xmlns:p14="http://schemas.microsoft.com/office/powerpoint/2010/main" val="17788208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5410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015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0446927"/>
              </p:ext>
            </p:extLst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68558" tIns="34289" rIns="68558" bIns="34289"/>
          <a:lstStyle>
            <a:lvl1pPr marL="176146" indent="-176146">
              <a:buClr>
                <a:schemeClr val="bg2"/>
              </a:buClr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897" indent="-166628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3164" indent="-165437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1426" indent="-165437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891" indent="-176146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86700" y="4594627"/>
            <a:ext cx="1143000" cy="49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903" y="4576337"/>
            <a:ext cx="1538805" cy="4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7860629"/>
              </p:ext>
            </p:extLst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886700" y="4594627"/>
            <a:ext cx="1143000" cy="49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903" y="4576337"/>
            <a:ext cx="1538805" cy="4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8891810"/>
              </p:ext>
            </p:extLst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42971"/>
            <a:ext cx="7772400" cy="588169"/>
          </a:xfrm>
        </p:spPr>
        <p:txBody>
          <a:bodyPr/>
          <a:lstStyle>
            <a:lvl1pPr marL="0" marR="0" indent="0" algn="ctr" defTabSz="6855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300" b="0" i="0" u="none" strike="noStrike" baseline="0" smtClean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THE NEXT WAVE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28750"/>
            <a:ext cx="6400800" cy="342900"/>
          </a:xfrm>
          <a:prstGeom prst="rect">
            <a:avLst/>
          </a:prstGeom>
        </p:spPr>
        <p:txBody>
          <a:bodyPr lIns="68558" tIns="34289" rIns="68558" bIns="34289"/>
          <a:lstStyle>
            <a:lvl1pPr marL="0" marR="0" indent="0" algn="ctr" defTabSz="68554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bg2"/>
              </a:buClr>
              <a:buSzTx/>
              <a:buFont typeface="Arial"/>
              <a:buNone/>
              <a:tabLst/>
              <a:defRPr lang="en-US" sz="1400" b="1" i="0" u="none" strike="noStrike" baseline="0" smtClean="0">
                <a:solidFill>
                  <a:schemeClr val="bg1"/>
                </a:solidFill>
              </a:defRPr>
            </a:lvl1pPr>
            <a:lvl2pPr marL="342767" indent="0" algn="ctr">
              <a:buNone/>
              <a:defRPr/>
            </a:lvl2pPr>
            <a:lvl3pPr marL="685545" indent="0" algn="ctr">
              <a:buNone/>
              <a:defRPr/>
            </a:lvl3pPr>
            <a:lvl4pPr marL="1028318" indent="0" algn="ctr">
              <a:buNone/>
              <a:defRPr/>
            </a:lvl4pPr>
            <a:lvl5pPr marL="1371090" indent="0" algn="ctr">
              <a:buNone/>
              <a:defRPr/>
            </a:lvl5pPr>
            <a:lvl6pPr marL="1713869" indent="0" algn="ctr">
              <a:buNone/>
              <a:defRPr/>
            </a:lvl6pPr>
            <a:lvl7pPr marL="2056634" indent="0" algn="ctr">
              <a:buNone/>
              <a:defRPr/>
            </a:lvl7pPr>
            <a:lvl8pPr marL="2399400" indent="0" algn="ctr">
              <a:buNone/>
              <a:defRPr/>
            </a:lvl8pPr>
            <a:lvl9pPr marL="2742167" indent="0" algn="ctr">
              <a:buNone/>
              <a:defRPr/>
            </a:lvl9pPr>
          </a:lstStyle>
          <a:p>
            <a:pPr rtl="0"/>
            <a:r>
              <a:rPr lang="en-US" dirty="0" smtClean="0"/>
              <a:t>Investment Strategies for Trash Free Seas</a:t>
            </a:r>
          </a:p>
        </p:txBody>
      </p:sp>
    </p:spTree>
    <p:extLst>
      <p:ext uri="{BB962C8B-B14F-4D97-AF65-F5344CB8AC3E}">
        <p14:creationId xmlns:p14="http://schemas.microsoft.com/office/powerpoint/2010/main" val="42143454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5410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318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0476685"/>
              </p:ext>
            </p:extLst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68558" tIns="34289" rIns="68558" bIns="34289"/>
          <a:lstStyle>
            <a:lvl1pPr marL="176146" indent="-176146">
              <a:buClr>
                <a:schemeClr val="bg2"/>
              </a:buClr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897" indent="-166628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3164" indent="-165437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1426" indent="-165437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891" indent="-176146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86700" y="4594627"/>
            <a:ext cx="1143000" cy="49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903" y="4576337"/>
            <a:ext cx="1538805" cy="4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4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498075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2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767412"/>
              </p:ext>
            </p:extLst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886700" y="4594627"/>
            <a:ext cx="1143000" cy="49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903" y="4576337"/>
            <a:ext cx="1538805" cy="4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3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053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681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603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131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" y="18"/>
            <a:ext cx="9141291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accent4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68520" tIns="34289" rIns="68520" bIns="34289"/>
          <a:lstStyle>
            <a:lvl1pPr marL="176033" indent="-176033">
              <a:buClr>
                <a:schemeClr val="bg2"/>
              </a:buClr>
              <a:buFont typeface="Arial"/>
              <a:buChar char="•"/>
              <a:defRPr sz="15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 marL="424634" indent="-166528">
              <a:buClr>
                <a:schemeClr val="bg2"/>
              </a:buClr>
              <a:buFont typeface="Arial"/>
              <a:buChar char="•"/>
              <a:defRPr sz="14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 marL="682739" indent="-165337">
              <a:buClr>
                <a:schemeClr val="bg2"/>
              </a:buClr>
              <a:buFont typeface="Arial"/>
              <a:buChar char="•"/>
              <a:defRPr sz="12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 marL="940826" indent="-165337">
              <a:buClr>
                <a:schemeClr val="bg2"/>
              </a:buClr>
              <a:buFont typeface="Arial"/>
              <a:buChar char="•"/>
              <a:defRPr sz="11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 marL="1200141" indent="-176033">
              <a:buClr>
                <a:schemeClr val="bg2"/>
              </a:buClr>
              <a:buFont typeface="Arial"/>
              <a:buChar char="•"/>
              <a:defRPr sz="9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4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9513503"/>
              </p:ext>
            </p:extLst>
          </p:nvPr>
        </p:nvGraphicFramePr>
        <p:xfrm>
          <a:off x="1589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48705" y="262700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48685" y="381746"/>
            <a:ext cx="260488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48686" y="502040"/>
            <a:ext cx="22955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548690" y="3055381"/>
            <a:ext cx="5036085" cy="479848"/>
            <a:chOff x="1663" y="3061"/>
            <a:chExt cx="3109" cy="39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61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2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2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48685" y="1955674"/>
            <a:ext cx="7994680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8685" y="2641438"/>
            <a:ext cx="7994680" cy="219291"/>
          </a:xfrm>
        </p:spPr>
        <p:txBody>
          <a:bodyPr wrap="square"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1" name="doc id"/>
          <p:cNvSpPr>
            <a:spLocks noChangeArrowheads="1"/>
          </p:cNvSpPr>
          <p:nvPr userDrawn="1"/>
        </p:nvSpPr>
        <p:spPr bwMode="auto">
          <a:xfrm>
            <a:off x="8853678" y="14526"/>
            <a:ext cx="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2851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9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2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78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218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8097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6684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0526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8943308"/>
              </p:ext>
            </p:extLst>
          </p:nvPr>
        </p:nvGraphicFramePr>
        <p:xfrm>
          <a:off x="1589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48705" y="262700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48685" y="381746"/>
            <a:ext cx="260488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48686" y="502037"/>
            <a:ext cx="22955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548690" y="3055400"/>
            <a:ext cx="5036085" cy="479848"/>
            <a:chOff x="1663" y="3061"/>
            <a:chExt cx="3109" cy="39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61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2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2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48685" y="1955672"/>
            <a:ext cx="7994680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8685" y="2641438"/>
            <a:ext cx="7994680" cy="219291"/>
          </a:xfrm>
        </p:spPr>
        <p:txBody>
          <a:bodyPr wrap="square"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1" name="doc id"/>
          <p:cNvSpPr>
            <a:spLocks noChangeArrowheads="1"/>
          </p:cNvSpPr>
          <p:nvPr userDrawn="1"/>
        </p:nvSpPr>
        <p:spPr bwMode="auto">
          <a:xfrm>
            <a:off x="8853675" y="14526"/>
            <a:ext cx="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2851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4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6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42961"/>
            <a:ext cx="7772400" cy="588169"/>
          </a:xfrm>
        </p:spPr>
        <p:txBody>
          <a:bodyPr/>
          <a:lstStyle>
            <a:lvl1pPr marL="0" marR="0" indent="0" algn="ctr" defTabSz="913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400" b="0" i="0" u="none" strike="noStrike" baseline="0" smtClean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THE NEXT WAVE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28750"/>
            <a:ext cx="6400800" cy="342900"/>
          </a:xfrm>
          <a:prstGeom prst="rect">
            <a:avLst/>
          </a:prstGeom>
        </p:spPr>
        <p:txBody>
          <a:bodyPr lIns="91380" tIns="45690" rIns="91380" bIns="45690"/>
          <a:lstStyle>
            <a:lvl1pPr marL="0" marR="0" indent="0" algn="ctr" defTabSz="9137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Tx/>
              <a:buFont typeface="Arial"/>
              <a:buNone/>
              <a:tabLst/>
              <a:defRPr lang="en-US" sz="1800" b="1" i="0" u="none" strike="noStrike" baseline="0" smtClean="0">
                <a:solidFill>
                  <a:schemeClr val="bg1"/>
                </a:solidFill>
              </a:defRPr>
            </a:lvl1pPr>
            <a:lvl2pPr marL="456842" indent="0" algn="ctr">
              <a:buNone/>
              <a:defRPr/>
            </a:lvl2pPr>
            <a:lvl3pPr marL="913725" indent="0" algn="ctr">
              <a:buNone/>
              <a:defRPr/>
            </a:lvl3pPr>
            <a:lvl4pPr marL="1370580" indent="0" algn="ctr">
              <a:buNone/>
              <a:defRPr/>
            </a:lvl4pPr>
            <a:lvl5pPr marL="1827449" indent="0" algn="ctr">
              <a:buNone/>
              <a:defRPr/>
            </a:lvl5pPr>
            <a:lvl6pPr marL="2284290" indent="0" algn="ctr">
              <a:buNone/>
              <a:defRPr/>
            </a:lvl6pPr>
            <a:lvl7pPr marL="2741132" indent="0" algn="ctr">
              <a:buNone/>
              <a:defRPr/>
            </a:lvl7pPr>
            <a:lvl8pPr marL="3198000" indent="0" algn="ctr">
              <a:buNone/>
              <a:defRPr/>
            </a:lvl8pPr>
            <a:lvl9pPr marL="3654856" indent="0" algn="ctr">
              <a:buNone/>
              <a:defRPr/>
            </a:lvl9pPr>
          </a:lstStyle>
          <a:p>
            <a:pPr rtl="0"/>
            <a:r>
              <a:rPr lang="en-US" dirty="0" smtClean="0"/>
              <a:t>Investment Strategies for Trash Free Seas</a:t>
            </a:r>
          </a:p>
        </p:txBody>
      </p:sp>
    </p:spTree>
    <p:extLst>
      <p:ext uri="{BB962C8B-B14F-4D97-AF65-F5344CB8AC3E}">
        <p14:creationId xmlns:p14="http://schemas.microsoft.com/office/powerpoint/2010/main" val="394769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9244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8664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4502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0187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3"/>
            <a:ext cx="9141291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42985"/>
            <a:ext cx="7772400" cy="588169"/>
          </a:xfrm>
        </p:spPr>
        <p:txBody>
          <a:bodyPr/>
          <a:lstStyle>
            <a:lvl1pPr marL="0" marR="0" indent="0" algn="ctr" defTabSz="913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400" b="0" i="0" u="none" strike="noStrike" baseline="0" smtClean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THE NEXT WAVE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28750"/>
            <a:ext cx="6400800" cy="342900"/>
          </a:xfrm>
          <a:prstGeom prst="rect">
            <a:avLst/>
          </a:prstGeom>
        </p:spPr>
        <p:txBody>
          <a:bodyPr lIns="68549" tIns="34289" rIns="68549" bIns="34289"/>
          <a:lstStyle>
            <a:lvl1pPr marL="0" marR="0" indent="0" algn="ctr" defTabSz="91390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Tx/>
              <a:buFont typeface="Arial"/>
              <a:buNone/>
              <a:tabLst/>
              <a:defRPr lang="en-US" sz="1800" b="1" i="0" u="none" strike="noStrike" baseline="0" smtClean="0">
                <a:solidFill>
                  <a:schemeClr val="bg1"/>
                </a:solidFill>
              </a:defRPr>
            </a:lvl1pPr>
            <a:lvl2pPr marL="456938" indent="0" algn="ctr">
              <a:buNone/>
              <a:defRPr/>
            </a:lvl2pPr>
            <a:lvl3pPr marL="913905" indent="0" algn="ctr">
              <a:buNone/>
              <a:defRPr/>
            </a:lvl3pPr>
            <a:lvl4pPr marL="1370852" indent="0" algn="ctr">
              <a:buNone/>
              <a:defRPr/>
            </a:lvl4pPr>
            <a:lvl5pPr marL="1827809" indent="0" algn="ctr">
              <a:buNone/>
              <a:defRPr/>
            </a:lvl5pPr>
            <a:lvl6pPr marL="2284746" indent="0" algn="ctr">
              <a:buNone/>
              <a:defRPr/>
            </a:lvl6pPr>
            <a:lvl7pPr marL="2741684" indent="0" algn="ctr">
              <a:buNone/>
              <a:defRPr/>
            </a:lvl7pPr>
            <a:lvl8pPr marL="3198640" indent="0" algn="ctr">
              <a:buNone/>
              <a:defRPr/>
            </a:lvl8pPr>
            <a:lvl9pPr marL="3655588" indent="0" algn="ctr">
              <a:buNone/>
              <a:defRPr/>
            </a:lvl9pPr>
          </a:lstStyle>
          <a:p>
            <a:pPr rtl="0"/>
            <a:r>
              <a:rPr lang="en-US" dirty="0" smtClean="0"/>
              <a:t>Investment Strategies for Plastic Free Seas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58" y="4303639"/>
            <a:ext cx="2028010" cy="668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514851"/>
            <a:ext cx="1600200" cy="3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7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5410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4869155"/>
              </p:ext>
            </p:extLst>
          </p:nvPr>
        </p:nvGraphicFramePr>
        <p:xfrm>
          <a:off x="1591" y="1207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207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68549" tIns="34289" rIns="68549" bIns="34289"/>
          <a:lstStyle>
            <a:lvl1pPr marL="176119" indent="-176119">
              <a:buClr>
                <a:schemeClr val="bg2"/>
              </a:buClr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834" indent="-166604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3062" indent="-165413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1282" indent="-165413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711" indent="-176119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2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2426159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3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" y="3"/>
            <a:ext cx="914128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000250"/>
            <a:ext cx="4267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8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5410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5410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54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5410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9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3"/>
            <a:ext cx="9141291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000250"/>
            <a:ext cx="4267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5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5296630"/>
              </p:ext>
            </p:extLst>
          </p:nvPr>
        </p:nvGraphicFramePr>
        <p:xfrm>
          <a:off x="1192" y="1207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207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68549" tIns="34289" rIns="68549" bIns="34289"/>
          <a:lstStyle>
            <a:lvl1pPr marL="176119" indent="-176119">
              <a:buClr>
                <a:schemeClr val="bg2"/>
              </a:buClr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834" indent="-166604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3062" indent="-165413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1282" indent="-165413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711" indent="-176119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9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8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5410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4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5272422"/>
              </p:ext>
            </p:extLst>
          </p:nvPr>
        </p:nvGraphicFramePr>
        <p:xfrm>
          <a:off x="1192" y="1207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207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68549" tIns="34289" rIns="68549" bIns="34289"/>
          <a:lstStyle>
            <a:lvl1pPr marL="176119" indent="-176119">
              <a:buClr>
                <a:schemeClr val="bg2"/>
              </a:buClr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834" indent="-166604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3062" indent="-165413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1282" indent="-165413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711" indent="-176119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1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9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9511634"/>
              </p:ext>
            </p:extLst>
          </p:nvPr>
        </p:nvGraphicFramePr>
        <p:xfrm>
          <a:off x="1192" y="1207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207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68549" tIns="34289" rIns="68549" bIns="34289"/>
          <a:lstStyle>
            <a:lvl1pPr marL="176119" indent="-176119">
              <a:buClr>
                <a:schemeClr val="bg2"/>
              </a:buClr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834" indent="-166604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3062" indent="-165413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1282" indent="-165413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711" indent="-176119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86700" y="4594696"/>
            <a:ext cx="1143000" cy="49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171399"/>
            <a:ext cx="1428750" cy="4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9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1405478"/>
              </p:ext>
            </p:extLst>
          </p:nvPr>
        </p:nvGraphicFramePr>
        <p:xfrm>
          <a:off x="1192" y="1207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207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886700" y="4594696"/>
            <a:ext cx="1143000" cy="49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/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8215762"/>
              </p:ext>
            </p:extLst>
          </p:nvPr>
        </p:nvGraphicFramePr>
        <p:xfrm>
          <a:off x="1192" y="120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20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4114800" cy="857250"/>
          </a:xfrm>
        </p:spPr>
        <p:txBody>
          <a:bodyPr anchor="t"/>
          <a:lstStyle>
            <a:lvl1pPr>
              <a:defRPr sz="21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68549" tIns="34289" rIns="68549" bIns="34289"/>
          <a:lstStyle>
            <a:lvl1pPr marL="176119" indent="-176119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834" indent="-166604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3062" indent="-165413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1282" indent="-165413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711" indent="-176119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5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594359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24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380" tIns="45690" rIns="91380" bIns="45690"/>
          <a:lstStyle>
            <a:lvl1pPr marL="234770" indent="-234770">
              <a:buClr>
                <a:schemeClr val="bg2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566318" indent="-222071">
              <a:buClr>
                <a:schemeClr val="bg2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910550" indent="-220484">
              <a:buClr>
                <a:schemeClr val="bg2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1254772" indent="-220484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600588" indent="-234770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5410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9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4005869"/>
              </p:ext>
            </p:extLst>
          </p:nvPr>
        </p:nvGraphicFramePr>
        <p:xfrm>
          <a:off x="1589" y="120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20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68549" tIns="34289" rIns="68549" bIns="34289"/>
          <a:lstStyle>
            <a:lvl1pPr marL="176119" indent="-176119">
              <a:buClr>
                <a:schemeClr val="bg2"/>
              </a:buClr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834" indent="-166604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3062" indent="-165413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1282" indent="-165413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711" indent="-176119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9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5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" y="2"/>
            <a:ext cx="9141287" cy="5143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000250"/>
            <a:ext cx="4267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7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09275"/>
              </p:ext>
            </p:extLst>
          </p:nvPr>
        </p:nvGraphicFramePr>
        <p:xfrm>
          <a:off x="1192" y="1207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207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18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68549" tIns="34289" rIns="68549" bIns="34289"/>
          <a:lstStyle>
            <a:lvl1pPr marL="176119" indent="-176119">
              <a:buClr>
                <a:schemeClr val="bg2"/>
              </a:buClr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24834" indent="-166604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683062" indent="-165413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941282" indent="-165413">
              <a:buClr>
                <a:schemeClr val="bg2"/>
              </a:buClr>
              <a:buFont typeface="Arial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200711" indent="-176119">
              <a:buClr>
                <a:schemeClr val="bg2"/>
              </a:buClr>
              <a:buFont typeface="Arial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2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9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24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68549" tIns="34289" rIns="68549" bIns="34289"/>
          <a:lstStyle>
            <a:lvl1pPr marL="234818" indent="-234818">
              <a:buClr>
                <a:schemeClr val="bg2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566430" indent="-222119">
              <a:buClr>
                <a:schemeClr val="bg2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910730" indent="-220532">
              <a:buClr>
                <a:schemeClr val="bg2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1255021" indent="-220532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600908" indent="-234818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9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3" t="30233"/>
          <a:stretch/>
        </p:blipFill>
        <p:spPr>
          <a:xfrm>
            <a:off x="1358" y="3"/>
            <a:ext cx="9141291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anchor="t"/>
          <a:lstStyle>
            <a:lvl1pPr>
              <a:defRPr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68549" tIns="34289" rIns="68549" bIns="34289"/>
          <a:lstStyle>
            <a:lvl1pPr marL="234818" indent="-234818">
              <a:buClr>
                <a:schemeClr val="bg2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 marL="566430" indent="-222119">
              <a:buClr>
                <a:schemeClr val="bg2"/>
              </a:buClr>
              <a:buFont typeface="Arial"/>
              <a:buChar char="•"/>
              <a:defRPr sz="18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 marL="910730" indent="-220532">
              <a:buClr>
                <a:schemeClr val="bg2"/>
              </a:buClr>
              <a:buFont typeface="Arial"/>
              <a:buChar char="•"/>
              <a:defRPr sz="16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 marL="1255021" indent="-220532">
              <a:buClr>
                <a:schemeClr val="bg2"/>
              </a:buClr>
              <a:buFont typeface="Arial"/>
              <a:buChar char="•"/>
              <a:defRPr sz="14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 marL="1600908" indent="-234818">
              <a:buClr>
                <a:schemeClr val="bg2"/>
              </a:buClr>
              <a:buFont typeface="Arial"/>
              <a:buChar char="•"/>
              <a:defRPr sz="12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3"/>
            <a:ext cx="9141291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000250"/>
            <a:ext cx="4267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2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" y="3"/>
            <a:ext cx="914128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000250"/>
            <a:ext cx="4267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276329"/>
              </p:ext>
            </p:extLst>
          </p:nvPr>
        </p:nvGraphicFramePr>
        <p:xfrm>
          <a:off x="1589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48705" y="262700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48685" y="381746"/>
            <a:ext cx="260488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48686" y="502037"/>
            <a:ext cx="22955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548690" y="3055400"/>
            <a:ext cx="5036085" cy="479848"/>
            <a:chOff x="1663" y="3061"/>
            <a:chExt cx="3109" cy="39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61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2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2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48685" y="1955672"/>
            <a:ext cx="7994680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8685" y="2641438"/>
            <a:ext cx="7994680" cy="219291"/>
          </a:xfrm>
        </p:spPr>
        <p:txBody>
          <a:bodyPr wrap="square"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1" name="doc id"/>
          <p:cNvSpPr>
            <a:spLocks noChangeArrowheads="1"/>
          </p:cNvSpPr>
          <p:nvPr userDrawn="1"/>
        </p:nvSpPr>
        <p:spPr bwMode="auto">
          <a:xfrm>
            <a:off x="8853675" y="14526"/>
            <a:ext cx="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2851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7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" y="4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000250"/>
            <a:ext cx="4267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5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" y="4"/>
            <a:ext cx="9141287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000250"/>
            <a:ext cx="4267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6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" y="2"/>
            <a:ext cx="9141287" cy="5143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000250"/>
            <a:ext cx="4267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1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"/>
            <a:ext cx="9141291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00250"/>
            <a:ext cx="42672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9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5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950" indent="0" algn="ctr">
              <a:buNone/>
              <a:defRPr/>
            </a:lvl2pPr>
            <a:lvl3pPr marL="913928" indent="0" algn="ctr">
              <a:buNone/>
              <a:defRPr/>
            </a:lvl3pPr>
            <a:lvl4pPr marL="1370886" indent="0" algn="ctr">
              <a:buNone/>
              <a:defRPr/>
            </a:lvl4pPr>
            <a:lvl5pPr marL="1827854" indent="0" algn="ctr">
              <a:buNone/>
              <a:defRPr/>
            </a:lvl5pPr>
            <a:lvl6pPr marL="2284803" indent="0" algn="ctr">
              <a:buNone/>
              <a:defRPr/>
            </a:lvl6pPr>
            <a:lvl7pPr marL="2741753" indent="0" algn="ctr">
              <a:buNone/>
              <a:defRPr/>
            </a:lvl7pPr>
            <a:lvl8pPr marL="3198720" indent="0" algn="ctr">
              <a:buNone/>
              <a:defRPr/>
            </a:lvl8pPr>
            <a:lvl9pPr marL="36556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8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525"/>
            <a:ext cx="8229600" cy="584735"/>
          </a:xfrm>
        </p:spPr>
        <p:txBody>
          <a:bodyPr anchor="t">
            <a:spAutoFit/>
          </a:bodyPr>
          <a:lstStyle>
            <a:lvl1pPr>
              <a:defRPr sz="3200" b="1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4824" indent="-234824">
              <a:buClr>
                <a:schemeClr val="bg2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566444" indent="-222125">
              <a:buClr>
                <a:schemeClr val="bg2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2pPr>
            <a:lvl3pPr marL="910752" indent="-220538">
              <a:buClr>
                <a:schemeClr val="bg2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3pPr>
            <a:lvl4pPr marL="1255052" indent="-220538">
              <a:buClr>
                <a:schemeClr val="bg2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4pPr>
            <a:lvl5pPr marL="1600948" indent="-234824">
              <a:buClr>
                <a:schemeClr val="bg2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747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477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19624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48687" y="262473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48685" y="381519"/>
            <a:ext cx="260488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48686" y="501795"/>
            <a:ext cx="22955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548686" y="3056403"/>
            <a:ext cx="5036085" cy="479848"/>
            <a:chOff x="1663" y="3061"/>
            <a:chExt cx="3109" cy="39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61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48685" y="1955486"/>
            <a:ext cx="7994680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8685" y="2641438"/>
            <a:ext cx="7994680" cy="219291"/>
          </a:xfrm>
        </p:spPr>
        <p:txBody>
          <a:bodyPr wrap="square"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1" name="doc id"/>
          <p:cNvSpPr>
            <a:spLocks noChangeArrowheads="1"/>
          </p:cNvSpPr>
          <p:nvPr userDrawn="1"/>
        </p:nvSpPr>
        <p:spPr bwMode="auto">
          <a:xfrm>
            <a:off x="8853333" y="14496"/>
            <a:ext cx="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5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7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018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1906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55835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23734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40527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749664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48687" y="262433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48686" y="381483"/>
            <a:ext cx="259205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Last Modified 03/06/2015 08:22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48686" y="501755"/>
            <a:ext cx="22955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548686" y="3056595"/>
            <a:ext cx="5036085" cy="479848"/>
            <a:chOff x="1663" y="3061"/>
            <a:chExt cx="3109" cy="39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61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48685" y="1955459"/>
            <a:ext cx="7994680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8685" y="2641438"/>
            <a:ext cx="7994680" cy="219291"/>
          </a:xfrm>
        </p:spPr>
        <p:txBody>
          <a:bodyPr wrap="square"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1" name="doc id"/>
          <p:cNvSpPr>
            <a:spLocks noChangeArrowheads="1"/>
          </p:cNvSpPr>
          <p:nvPr userDrawn="1"/>
        </p:nvSpPr>
        <p:spPr bwMode="auto">
          <a:xfrm>
            <a:off x="8853279" y="14496"/>
            <a:ext cx="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9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33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3561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878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61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79987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03190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252858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48687" y="262424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48685" y="381476"/>
            <a:ext cx="260488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48686" y="501746"/>
            <a:ext cx="22955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548686" y="3056637"/>
            <a:ext cx="5036085" cy="479848"/>
            <a:chOff x="1663" y="3061"/>
            <a:chExt cx="3109" cy="39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61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48685" y="1955453"/>
            <a:ext cx="7994680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8685" y="2641438"/>
            <a:ext cx="7994680" cy="219291"/>
          </a:xfrm>
        </p:spPr>
        <p:txBody>
          <a:bodyPr wrap="square"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1" name="doc id"/>
          <p:cNvSpPr>
            <a:spLocks noChangeArrowheads="1"/>
          </p:cNvSpPr>
          <p:nvPr userDrawn="1"/>
        </p:nvSpPr>
        <p:spPr bwMode="auto">
          <a:xfrm>
            <a:off x="8853267" y="14496"/>
            <a:ext cx="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1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70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26388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51252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0120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23222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0071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48687" y="262413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48685" y="381464"/>
            <a:ext cx="260488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48686" y="501734"/>
            <a:ext cx="22955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548686" y="3056694"/>
            <a:ext cx="5036085" cy="479848"/>
            <a:chOff x="1663" y="3061"/>
            <a:chExt cx="3109" cy="39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61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48685" y="1955445"/>
            <a:ext cx="7994680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8685" y="2641438"/>
            <a:ext cx="7994680" cy="219291"/>
          </a:xfrm>
        </p:spPr>
        <p:txBody>
          <a:bodyPr wrap="square"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1" name="doc id"/>
          <p:cNvSpPr>
            <a:spLocks noChangeArrowheads="1"/>
          </p:cNvSpPr>
          <p:nvPr userDrawn="1"/>
        </p:nvSpPr>
        <p:spPr bwMode="auto">
          <a:xfrm>
            <a:off x="8853251" y="14496"/>
            <a:ext cx="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5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02742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5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386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25792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70089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94120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86771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940772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4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48687" y="262403"/>
            <a:ext cx="8351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48685" y="381454"/>
            <a:ext cx="260488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48686" y="501722"/>
            <a:ext cx="22955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sz="9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548686" y="3056751"/>
            <a:ext cx="5036085" cy="479848"/>
            <a:chOff x="1663" y="3061"/>
            <a:chExt cx="3109" cy="39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61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48685" y="1955437"/>
            <a:ext cx="7994680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8685" y="2641438"/>
            <a:ext cx="7994680" cy="219291"/>
          </a:xfrm>
        </p:spPr>
        <p:txBody>
          <a:bodyPr wrap="square"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1" name="doc id"/>
          <p:cNvSpPr>
            <a:spLocks noChangeArrowheads="1"/>
          </p:cNvSpPr>
          <p:nvPr userDrawn="1"/>
        </p:nvSpPr>
        <p:spPr bwMode="auto">
          <a:xfrm>
            <a:off x="8853236" y="14496"/>
            <a:ext cx="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5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0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12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276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oleObject" Target="../embeddings/oleObject26.bin"/><Relationship Id="rId3" Type="http://schemas.openxmlformats.org/officeDocument/2006/relationships/slideLayout" Target="../slideLayouts/slideLayout77.xml"/><Relationship Id="rId21" Type="http://schemas.openxmlformats.org/officeDocument/2006/relationships/tags" Target="../tags/tag113.xml"/><Relationship Id="rId7" Type="http://schemas.openxmlformats.org/officeDocument/2006/relationships/slideLayout" Target="../slideLayouts/slideLayout81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2" Type="http://schemas.openxmlformats.org/officeDocument/2006/relationships/slideLayout" Target="../slideLayouts/slideLayout76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5" Type="http://schemas.openxmlformats.org/officeDocument/2006/relationships/slideLayout" Target="../slideLayouts/slideLayout79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image" Target="../media/image9.jpe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4" Type="http://schemas.openxmlformats.org/officeDocument/2006/relationships/slideLayout" Target="../slideLayouts/slideLayout78.xml"/><Relationship Id="rId9" Type="http://schemas.openxmlformats.org/officeDocument/2006/relationships/vmlDrawing" Target="../drawings/vmlDrawing26.v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image" Target="../media/image8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oleObject" Target="../embeddings/oleObject28.bin"/><Relationship Id="rId3" Type="http://schemas.openxmlformats.org/officeDocument/2006/relationships/slideLayout" Target="../slideLayouts/slideLayout84.xml"/><Relationship Id="rId21" Type="http://schemas.openxmlformats.org/officeDocument/2006/relationships/tags" Target="../tags/tag130.xml"/><Relationship Id="rId7" Type="http://schemas.openxmlformats.org/officeDocument/2006/relationships/slideLayout" Target="../slideLayouts/slideLayout88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2" Type="http://schemas.openxmlformats.org/officeDocument/2006/relationships/slideLayout" Target="../slideLayouts/slideLayout83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5" Type="http://schemas.openxmlformats.org/officeDocument/2006/relationships/slideLayout" Target="../slideLayouts/slideLayout86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image" Target="../media/image9.jpeg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4" Type="http://schemas.openxmlformats.org/officeDocument/2006/relationships/slideLayout" Target="../slideLayouts/slideLayout85.xml"/><Relationship Id="rId9" Type="http://schemas.openxmlformats.org/officeDocument/2006/relationships/vmlDrawing" Target="../drawings/vmlDrawing28.v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image" Target="../media/image8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oleObject" Target="../embeddings/oleObject30.bin"/><Relationship Id="rId3" Type="http://schemas.openxmlformats.org/officeDocument/2006/relationships/slideLayout" Target="../slideLayouts/slideLayout91.xml"/><Relationship Id="rId21" Type="http://schemas.openxmlformats.org/officeDocument/2006/relationships/tags" Target="../tags/tag147.xml"/><Relationship Id="rId7" Type="http://schemas.openxmlformats.org/officeDocument/2006/relationships/slideLayout" Target="../slideLayouts/slideLayout95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2" Type="http://schemas.openxmlformats.org/officeDocument/2006/relationships/slideLayout" Target="../slideLayouts/slideLayout90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5" Type="http://schemas.openxmlformats.org/officeDocument/2006/relationships/slideLayout" Target="../slideLayouts/slideLayout93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image" Target="../media/image9.jpe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4" Type="http://schemas.openxmlformats.org/officeDocument/2006/relationships/slideLayout" Target="../slideLayouts/slideLayout92.xml"/><Relationship Id="rId9" Type="http://schemas.openxmlformats.org/officeDocument/2006/relationships/vmlDrawing" Target="../drawings/vmlDrawing30.v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image" Target="../media/image8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oleObject" Target="../embeddings/oleObject32.bin"/><Relationship Id="rId3" Type="http://schemas.openxmlformats.org/officeDocument/2006/relationships/slideLayout" Target="../slideLayouts/slideLayout98.xml"/><Relationship Id="rId21" Type="http://schemas.openxmlformats.org/officeDocument/2006/relationships/tags" Target="../tags/tag164.xml"/><Relationship Id="rId7" Type="http://schemas.openxmlformats.org/officeDocument/2006/relationships/slideLayout" Target="../slideLayouts/slideLayout102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2" Type="http://schemas.openxmlformats.org/officeDocument/2006/relationships/slideLayout" Target="../slideLayouts/slideLayout97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5" Type="http://schemas.openxmlformats.org/officeDocument/2006/relationships/slideLayout" Target="../slideLayouts/slideLayout100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image" Target="../media/image9.jpeg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slideLayout" Target="../slideLayouts/slideLayout99.xml"/><Relationship Id="rId9" Type="http://schemas.openxmlformats.org/officeDocument/2006/relationships/vmlDrawing" Target="../drawings/vmlDrawing32.v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image" Target="../media/image8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oleObject" Target="../embeddings/oleObject34.bin"/><Relationship Id="rId3" Type="http://schemas.openxmlformats.org/officeDocument/2006/relationships/slideLayout" Target="../slideLayouts/slideLayout105.xml"/><Relationship Id="rId21" Type="http://schemas.openxmlformats.org/officeDocument/2006/relationships/tags" Target="../tags/tag181.xml"/><Relationship Id="rId7" Type="http://schemas.openxmlformats.org/officeDocument/2006/relationships/slideLayout" Target="../slideLayouts/slideLayout109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2" Type="http://schemas.openxmlformats.org/officeDocument/2006/relationships/slideLayout" Target="../slideLayouts/slideLayout104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5" Type="http://schemas.openxmlformats.org/officeDocument/2006/relationships/slideLayout" Target="../slideLayouts/slideLayout107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image" Target="../media/image9.jpeg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slideLayout" Target="../slideLayouts/slideLayout106.xml"/><Relationship Id="rId9" Type="http://schemas.openxmlformats.org/officeDocument/2006/relationships/vmlDrawing" Target="../drawings/vmlDrawing34.v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image" Target="../media/image8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slideLayout" Target="../slideLayouts/slideLayout112.xml"/><Relationship Id="rId7" Type="http://schemas.openxmlformats.org/officeDocument/2006/relationships/vmlDrawing" Target="../drawings/vmlDrawing36.v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theme" Target="../theme/theme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14.xml"/><Relationship Id="rId10" Type="http://schemas.openxmlformats.org/officeDocument/2006/relationships/oleObject" Target="../embeddings/oleObject36.bin"/><Relationship Id="rId4" Type="http://schemas.openxmlformats.org/officeDocument/2006/relationships/slideLayout" Target="../slideLayouts/slideLayout113.xml"/><Relationship Id="rId9" Type="http://schemas.openxmlformats.org/officeDocument/2006/relationships/image" Target="../media/image4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17.xml"/><Relationship Id="rId7" Type="http://schemas.openxmlformats.org/officeDocument/2006/relationships/tags" Target="../tags/tag189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vmlDrawing" Target="../drawings/vmlDrawing38.vml"/><Relationship Id="rId5" Type="http://schemas.openxmlformats.org/officeDocument/2006/relationships/theme" Target="../theme/theme1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8.xml"/><Relationship Id="rId9" Type="http://schemas.openxmlformats.org/officeDocument/2006/relationships/oleObject" Target="../embeddings/oleObject38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oleObject" Target="../embeddings/oleObject42.bin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tags" Target="../tags/tag193.xml"/><Relationship Id="rId2" Type="http://schemas.openxmlformats.org/officeDocument/2006/relationships/slideLayout" Target="../slideLayouts/slideLayout120.xml"/><Relationship Id="rId16" Type="http://schemas.openxmlformats.org/officeDocument/2006/relationships/vmlDrawing" Target="../drawings/vmlDrawing42.vml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128.xml"/><Relationship Id="rId19" Type="http://schemas.openxmlformats.org/officeDocument/2006/relationships/image" Target="../media/image18.emf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35.xml"/><Relationship Id="rId7" Type="http://schemas.openxmlformats.org/officeDocument/2006/relationships/tags" Target="../tags/tag198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vmlDrawing" Target="../drawings/vmlDrawing47.vml"/><Relationship Id="rId5" Type="http://schemas.openxmlformats.org/officeDocument/2006/relationships/theme" Target="../theme/theme1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36.xml"/><Relationship Id="rId9" Type="http://schemas.openxmlformats.org/officeDocument/2006/relationships/oleObject" Target="../embeddings/oleObject47.bin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39.xml"/><Relationship Id="rId7" Type="http://schemas.openxmlformats.org/officeDocument/2006/relationships/tags" Target="../tags/tag202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vmlDrawing" Target="../drawings/vmlDrawing51.vml"/><Relationship Id="rId5" Type="http://schemas.openxmlformats.org/officeDocument/2006/relationships/theme" Target="../theme/theme1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40.xml"/><Relationship Id="rId9" Type="http://schemas.openxmlformats.org/officeDocument/2006/relationships/oleObject" Target="../embeddings/oleObject5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3.xml"/><Relationship Id="rId5" Type="http://schemas.openxmlformats.org/officeDocument/2006/relationships/vmlDrawing" Target="../drawings/vmlDrawing2.vml"/><Relationship Id="rId4" Type="http://schemas.openxmlformats.org/officeDocument/2006/relationships/theme" Target="../theme/theme2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oleObject" Target="../embeddings/oleObject4.bin"/><Relationship Id="rId3" Type="http://schemas.openxmlformats.org/officeDocument/2006/relationships/slideLayout" Target="../slideLayouts/slideLayout8.xml"/><Relationship Id="rId21" Type="http://schemas.openxmlformats.org/officeDocument/2006/relationships/tags" Target="../tags/tag16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tags" Target="../tags/tag20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image" Target="../media/image9.jpeg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9.xml"/><Relationship Id="rId9" Type="http://schemas.openxmlformats.org/officeDocument/2006/relationships/vmlDrawing" Target="../drawings/vmlDrawing4.v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oleObject" Target="../embeddings/oleObject6.bin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33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image" Target="../media/image9.jpeg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slideLayout" Target="../slideLayouts/slideLayout16.xml"/><Relationship Id="rId9" Type="http://schemas.openxmlformats.org/officeDocument/2006/relationships/vmlDrawing" Target="../drawings/vmlDrawing6.v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image" Target="../media/image11.jpg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51.xml"/><Relationship Id="rId7" Type="http://schemas.openxmlformats.org/officeDocument/2006/relationships/slideLayout" Target="../slideLayouts/slideLayout26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image" Target="../media/image8.emf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slideLayout" Target="../slideLayouts/slideLayout23.xml"/><Relationship Id="rId9" Type="http://schemas.openxmlformats.org/officeDocument/2006/relationships/vmlDrawing" Target="../drawings/vmlDrawing9.v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oleObject" Target="../embeddings/oleObject9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oleObject" Target="../embeddings/oleObject11.bin"/><Relationship Id="rId3" Type="http://schemas.openxmlformats.org/officeDocument/2006/relationships/slideLayout" Target="../slideLayouts/slideLayout29.xml"/><Relationship Id="rId21" Type="http://schemas.openxmlformats.org/officeDocument/2006/relationships/tags" Target="../tags/tag68.xml"/><Relationship Id="rId7" Type="http://schemas.openxmlformats.org/officeDocument/2006/relationships/slideLayout" Target="../slideLayouts/slideLayout33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2" Type="http://schemas.openxmlformats.org/officeDocument/2006/relationships/slideLayout" Target="../slideLayouts/slideLayout28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image" Target="../media/image9.jpe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slideLayout" Target="../slideLayouts/slideLayout30.xml"/><Relationship Id="rId9" Type="http://schemas.openxmlformats.org/officeDocument/2006/relationships/vmlDrawing" Target="../drawings/vmlDrawing11.v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image" Target="../media/image8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oleObject" Target="../embeddings/oleObject13.bin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tags" Target="../tags/tag7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vmlDrawing" Target="../drawings/vmlDrawing13.v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slideLayout" Target="../slideLayouts/slideLayout66.xml"/><Relationship Id="rId7" Type="http://schemas.openxmlformats.org/officeDocument/2006/relationships/tags" Target="../tags/tag8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vmlDrawing" Target="../drawings/vmlDrawing23.vml"/><Relationship Id="rId5" Type="http://schemas.openxmlformats.org/officeDocument/2006/relationships/theme" Target="../theme/theme8.xml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oleObject" Target="../embeddings/oleObject24.bin"/><Relationship Id="rId3" Type="http://schemas.openxmlformats.org/officeDocument/2006/relationships/slideLayout" Target="../slideLayouts/slideLayout70.xml"/><Relationship Id="rId21" Type="http://schemas.openxmlformats.org/officeDocument/2006/relationships/tags" Target="../tags/tag96.xml"/><Relationship Id="rId7" Type="http://schemas.openxmlformats.org/officeDocument/2006/relationships/slideLayout" Target="../slideLayouts/slideLayout74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2" Type="http://schemas.openxmlformats.org/officeDocument/2006/relationships/slideLayout" Target="../slideLayouts/slideLayout69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5" Type="http://schemas.openxmlformats.org/officeDocument/2006/relationships/slideLayout" Target="../slideLayouts/slideLayout72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image" Target="../media/image9.jpe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slideLayout" Target="../slideLayouts/slideLayout71.xml"/><Relationship Id="rId9" Type="http://schemas.openxmlformats.org/officeDocument/2006/relationships/vmlDrawing" Target="../drawings/vmlDrawing24.v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98607146"/>
              </p:ext>
            </p:extLst>
          </p:nvPr>
        </p:nvGraphicFramePr>
        <p:xfrm>
          <a:off x="1591" y="1207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" y="1207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7924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20" tIns="34289" rIns="68520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639211"/>
            <a:ext cx="1428750" cy="4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Franklin Gothic Book"/>
          <a:ea typeface="ＭＳ Ｐゴシック" charset="0"/>
          <a:cs typeface="Franklin Gothic Book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5pPr>
      <a:lvl6pPr marL="34254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12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768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024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166528" indent="-1665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4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1pPr>
      <a:lvl2pPr marL="431777" indent="-1665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2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2pPr>
      <a:lvl3pPr marL="598285" indent="-1665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1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3pPr>
      <a:lvl4pPr marL="854029" indent="-1665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9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4pPr>
      <a:lvl5pPr marL="1108583" indent="-1665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8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5pPr>
      <a:lvl6pPr marL="1884070" indent="-1712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6630" indent="-1712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69190" indent="-1712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1769" indent="-1712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42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20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80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240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819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359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900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442" algn="l" defTabSz="685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60157040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6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3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3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07933" y="1474188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Last Modified 03/06/2015 08:22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6540" y="3137678"/>
            <a:ext cx="153247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0078" y="359487"/>
            <a:ext cx="837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480078" y="20652"/>
            <a:ext cx="674319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480078" y="680902"/>
            <a:ext cx="8373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0455" y="4270114"/>
            <a:ext cx="8722840" cy="324356"/>
            <a:chOff x="75" y="3883"/>
            <a:chExt cx="5385" cy="26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8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61" indent="-936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4176" indent="-484176" defTabSz="913503" fontAlgn="base">
                <a:spcBef>
                  <a:spcPct val="0"/>
                </a:spcBef>
                <a:spcAft>
                  <a:spcPct val="0"/>
                </a:spcAft>
                <a:tabLst>
                  <a:tab pos="485763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</a:t>
              </a:r>
              <a:r>
                <a:rPr lang="en-US" sz="1000" dirty="0" smtClean="0">
                  <a:solidFill>
                    <a:srgbClr val="000000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739820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auto">
          <a:xfrm>
            <a:off x="4496659" y="4931207"/>
            <a:ext cx="1506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89708" y="459091"/>
            <a:ext cx="703263" cy="794147"/>
            <a:chOff x="4936" y="176"/>
            <a:chExt cx="443" cy="667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81733" y="459091"/>
            <a:ext cx="1011238" cy="594122"/>
            <a:chOff x="4750" y="176"/>
            <a:chExt cx="637" cy="49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8657" y="459090"/>
            <a:ext cx="884665" cy="212366"/>
            <a:chOff x="7856110" y="285750"/>
            <a:chExt cx="884665" cy="283122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831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856110" y="285750"/>
              <a:ext cx="0" cy="28312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856110" y="568872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8022883" y="459089"/>
            <a:ext cx="769837" cy="1016916"/>
            <a:chOff x="6655594" y="273840"/>
            <a:chExt cx="769837" cy="1355887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6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" name="doc id"/>
          <p:cNvSpPr>
            <a:spLocks noChangeArrowheads="1"/>
          </p:cNvSpPr>
          <p:nvPr/>
        </p:nvSpPr>
        <p:spPr bwMode="auto">
          <a:xfrm>
            <a:off x="8648110" y="14496"/>
            <a:ext cx="20518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000000"/>
                </a:solidFill>
              </a:rPr>
              <a:t>Doc ID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1734" y="4950443"/>
            <a:ext cx="1381009" cy="1154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5" name="Rectangle 8"/>
          <p:cNvSpPr txBox="1"/>
          <p:nvPr/>
        </p:nvSpPr>
        <p:spPr>
          <a:xfrm>
            <a:off x="7749693" y="4955664"/>
            <a:ext cx="12968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900" dirty="0" smtClean="0">
                <a:solidFill>
                  <a:srgbClr val="000000"/>
                </a:solidFill>
              </a:rPr>
              <a:t>© 2015 Ocean Conservancy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0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03" rtl="0" eaLnBrk="1" fontAlgn="base" hangingPunct="1">
        <a:spcBef>
          <a:spcPct val="0"/>
        </a:spcBef>
        <a:spcAft>
          <a:spcPct val="0"/>
        </a:spcAft>
        <a:tabLst>
          <a:tab pos="275346" algn="l"/>
        </a:tabLst>
        <a:defRPr sz="22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6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3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08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87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2" indent="-195982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69" indent="-267248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19" indent="-158729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6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3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0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87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4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17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28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75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413722419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4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3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3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03936" y="1474187"/>
            <a:ext cx="17376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6528" y="3137672"/>
            <a:ext cx="153247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0078" y="359487"/>
            <a:ext cx="837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480078" y="20652"/>
            <a:ext cx="674319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480078" y="680902"/>
            <a:ext cx="8373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0455" y="4270105"/>
            <a:ext cx="8722840" cy="324356"/>
            <a:chOff x="75" y="3883"/>
            <a:chExt cx="5385" cy="26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8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61" indent="-936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4176" indent="-484176" defTabSz="913503" fontAlgn="base">
                <a:spcBef>
                  <a:spcPct val="0"/>
                </a:spcBef>
                <a:spcAft>
                  <a:spcPct val="0"/>
                </a:spcAft>
                <a:tabLst>
                  <a:tab pos="485763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739820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auto">
          <a:xfrm>
            <a:off x="4496659" y="4931207"/>
            <a:ext cx="1506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89708" y="459091"/>
            <a:ext cx="703263" cy="794147"/>
            <a:chOff x="4936" y="176"/>
            <a:chExt cx="443" cy="667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81733" y="459091"/>
            <a:ext cx="1011238" cy="594122"/>
            <a:chOff x="4750" y="176"/>
            <a:chExt cx="637" cy="49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8657" y="459090"/>
            <a:ext cx="884665" cy="212366"/>
            <a:chOff x="7856110" y="285750"/>
            <a:chExt cx="884665" cy="283130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831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856110" y="285750"/>
              <a:ext cx="0" cy="28313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856110" y="568880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8022883" y="459089"/>
            <a:ext cx="769837" cy="1016916"/>
            <a:chOff x="6655594" y="273840"/>
            <a:chExt cx="769837" cy="1355887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6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" name="doc id"/>
          <p:cNvSpPr>
            <a:spLocks noChangeArrowheads="1"/>
          </p:cNvSpPr>
          <p:nvPr/>
        </p:nvSpPr>
        <p:spPr bwMode="auto">
          <a:xfrm>
            <a:off x="8648110" y="14496"/>
            <a:ext cx="20518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</a:rPr>
              <a:t>Doc ID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91734" y="4950443"/>
            <a:ext cx="1381009" cy="1154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5" name="Rectangle 8"/>
          <p:cNvSpPr txBox="1"/>
          <p:nvPr/>
        </p:nvSpPr>
        <p:spPr>
          <a:xfrm>
            <a:off x="7749693" y="4955655"/>
            <a:ext cx="12968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900" dirty="0" smtClean="0">
                <a:solidFill>
                  <a:srgbClr val="000000"/>
                </a:solidFill>
              </a:rPr>
              <a:t>© 2015 Ocean Conservancy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03" rtl="0" eaLnBrk="1" fontAlgn="base" hangingPunct="1">
        <a:spcBef>
          <a:spcPct val="0"/>
        </a:spcBef>
        <a:spcAft>
          <a:spcPct val="0"/>
        </a:spcAft>
        <a:tabLst>
          <a:tab pos="275346" algn="l"/>
        </a:tabLst>
        <a:defRPr sz="22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6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3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08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87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2" indent="-195982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69" indent="-267248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19" indent="-158729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6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3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0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87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4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17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28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75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096111358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39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3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3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03922" y="1474179"/>
            <a:ext cx="17376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6514" y="3137664"/>
            <a:ext cx="153247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0078" y="359487"/>
            <a:ext cx="837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480078" y="20652"/>
            <a:ext cx="674319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480078" y="680902"/>
            <a:ext cx="8373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0455" y="4270093"/>
            <a:ext cx="8722840" cy="324356"/>
            <a:chOff x="75" y="3883"/>
            <a:chExt cx="5385" cy="26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8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61" indent="-936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4176" indent="-484176" defTabSz="913503" fontAlgn="base">
                <a:spcBef>
                  <a:spcPct val="0"/>
                </a:spcBef>
                <a:spcAft>
                  <a:spcPct val="0"/>
                </a:spcAft>
                <a:tabLst>
                  <a:tab pos="485763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739820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auto">
          <a:xfrm>
            <a:off x="4496659" y="4931207"/>
            <a:ext cx="1506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89708" y="459091"/>
            <a:ext cx="703263" cy="794147"/>
            <a:chOff x="4936" y="176"/>
            <a:chExt cx="443" cy="667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81733" y="459091"/>
            <a:ext cx="1011238" cy="594122"/>
            <a:chOff x="4750" y="176"/>
            <a:chExt cx="637" cy="49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8651" y="459090"/>
            <a:ext cx="884665" cy="212366"/>
            <a:chOff x="7856110" y="285750"/>
            <a:chExt cx="884665" cy="283140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8314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856110" y="285750"/>
              <a:ext cx="0" cy="28314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856110" y="568890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8022883" y="459089"/>
            <a:ext cx="769837" cy="1016916"/>
            <a:chOff x="6655594" y="273840"/>
            <a:chExt cx="769837" cy="1355887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6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" name="doc id"/>
          <p:cNvSpPr>
            <a:spLocks noChangeArrowheads="1"/>
          </p:cNvSpPr>
          <p:nvPr/>
        </p:nvSpPr>
        <p:spPr bwMode="auto">
          <a:xfrm>
            <a:off x="8648110" y="14496"/>
            <a:ext cx="20518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</a:rPr>
              <a:t>Doc ID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91734" y="4950443"/>
            <a:ext cx="1381009" cy="1154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5" name="Rectangle 8"/>
          <p:cNvSpPr txBox="1"/>
          <p:nvPr/>
        </p:nvSpPr>
        <p:spPr>
          <a:xfrm>
            <a:off x="7749693" y="4955643"/>
            <a:ext cx="12968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900" dirty="0" smtClean="0">
                <a:solidFill>
                  <a:srgbClr val="000000"/>
                </a:solidFill>
              </a:rPr>
              <a:t>© 2015 Ocean Conservancy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4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03" rtl="0" eaLnBrk="1" fontAlgn="base" hangingPunct="1">
        <a:spcBef>
          <a:spcPct val="0"/>
        </a:spcBef>
        <a:spcAft>
          <a:spcPct val="0"/>
        </a:spcAft>
        <a:tabLst>
          <a:tab pos="275346" algn="l"/>
        </a:tabLst>
        <a:defRPr sz="22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6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3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08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87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2" indent="-195982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69" indent="-267248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19" indent="-158729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6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3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0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87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4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17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28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75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568827406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7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3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3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03906" y="1474171"/>
            <a:ext cx="17376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6498" y="3137655"/>
            <a:ext cx="153247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0078" y="359487"/>
            <a:ext cx="837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480078" y="20652"/>
            <a:ext cx="674319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480078" y="680900"/>
            <a:ext cx="8373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0455" y="4270081"/>
            <a:ext cx="8722840" cy="324356"/>
            <a:chOff x="75" y="3883"/>
            <a:chExt cx="5385" cy="26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8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61" indent="-936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4176" indent="-484176" defTabSz="913503" fontAlgn="base">
                <a:spcBef>
                  <a:spcPct val="0"/>
                </a:spcBef>
                <a:spcAft>
                  <a:spcPct val="0"/>
                </a:spcAft>
                <a:tabLst>
                  <a:tab pos="485763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</a:t>
              </a:r>
              <a:r>
                <a:rPr lang="en-US" sz="1000" dirty="0" smtClean="0">
                  <a:solidFill>
                    <a:srgbClr val="000000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739820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auto">
          <a:xfrm>
            <a:off x="4496659" y="4931207"/>
            <a:ext cx="1506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89708" y="459091"/>
            <a:ext cx="703263" cy="794147"/>
            <a:chOff x="4936" y="176"/>
            <a:chExt cx="443" cy="667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81733" y="459091"/>
            <a:ext cx="1011238" cy="594122"/>
            <a:chOff x="4750" y="176"/>
            <a:chExt cx="637" cy="49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8635" y="459090"/>
            <a:ext cx="884665" cy="212366"/>
            <a:chOff x="7856110" y="285750"/>
            <a:chExt cx="884665" cy="283151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8315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856110" y="285750"/>
              <a:ext cx="0" cy="28315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856110" y="568901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8022869" y="459089"/>
            <a:ext cx="769837" cy="1016916"/>
            <a:chOff x="6655594" y="273840"/>
            <a:chExt cx="769837" cy="1355887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6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" name="doc id"/>
          <p:cNvSpPr>
            <a:spLocks noChangeArrowheads="1"/>
          </p:cNvSpPr>
          <p:nvPr/>
        </p:nvSpPr>
        <p:spPr bwMode="auto">
          <a:xfrm>
            <a:off x="8648110" y="14496"/>
            <a:ext cx="20518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000000"/>
                </a:solidFill>
              </a:rPr>
              <a:t>Doc ID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1724" y="4950443"/>
            <a:ext cx="1381009" cy="1154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5" name="Rectangle 8"/>
          <p:cNvSpPr txBox="1"/>
          <p:nvPr/>
        </p:nvSpPr>
        <p:spPr>
          <a:xfrm>
            <a:off x="7749693" y="4955631"/>
            <a:ext cx="12968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900" dirty="0" smtClean="0">
                <a:solidFill>
                  <a:srgbClr val="000000"/>
                </a:solidFill>
              </a:rPr>
              <a:t>© 2015 Ocean Conservancy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03" rtl="0" eaLnBrk="1" fontAlgn="base" hangingPunct="1">
        <a:spcBef>
          <a:spcPct val="0"/>
        </a:spcBef>
        <a:spcAft>
          <a:spcPct val="0"/>
        </a:spcAft>
        <a:tabLst>
          <a:tab pos="275346" algn="l"/>
        </a:tabLst>
        <a:defRPr sz="22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6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3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08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87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2" indent="-195982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69" indent="-267248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19" indent="-158729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6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3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0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87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4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17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28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75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097615729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5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3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3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07933" y="1474188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Last Modified 03/06/2015 08:22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6540" y="3137678"/>
            <a:ext cx="153247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0078" y="359487"/>
            <a:ext cx="837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480078" y="20652"/>
            <a:ext cx="674319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480078" y="680902"/>
            <a:ext cx="8373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0455" y="4270114"/>
            <a:ext cx="8722840" cy="324356"/>
            <a:chOff x="75" y="3883"/>
            <a:chExt cx="5385" cy="26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8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61" indent="-936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4176" indent="-484176" defTabSz="913503" fontAlgn="base">
                <a:spcBef>
                  <a:spcPct val="0"/>
                </a:spcBef>
                <a:spcAft>
                  <a:spcPct val="0"/>
                </a:spcAft>
                <a:tabLst>
                  <a:tab pos="485763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</a:t>
              </a:r>
              <a:r>
                <a:rPr lang="en-US" sz="1000" dirty="0" smtClean="0">
                  <a:solidFill>
                    <a:srgbClr val="000000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739820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auto">
          <a:xfrm>
            <a:off x="4496659" y="4931207"/>
            <a:ext cx="1506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89708" y="459091"/>
            <a:ext cx="703263" cy="794147"/>
            <a:chOff x="4936" y="176"/>
            <a:chExt cx="443" cy="667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81733" y="459091"/>
            <a:ext cx="1011238" cy="594122"/>
            <a:chOff x="4750" y="176"/>
            <a:chExt cx="637" cy="49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8657" y="459090"/>
            <a:ext cx="884665" cy="212366"/>
            <a:chOff x="7856110" y="285750"/>
            <a:chExt cx="884665" cy="283122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831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856110" y="285750"/>
              <a:ext cx="0" cy="28312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856110" y="568872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8022883" y="459089"/>
            <a:ext cx="769837" cy="1016916"/>
            <a:chOff x="6655594" y="273840"/>
            <a:chExt cx="769837" cy="1355887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6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" name="doc id"/>
          <p:cNvSpPr>
            <a:spLocks noChangeArrowheads="1"/>
          </p:cNvSpPr>
          <p:nvPr/>
        </p:nvSpPr>
        <p:spPr bwMode="auto">
          <a:xfrm>
            <a:off x="8648110" y="14496"/>
            <a:ext cx="20518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000000"/>
                </a:solidFill>
              </a:rPr>
              <a:t>Doc ID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1734" y="4950443"/>
            <a:ext cx="1381009" cy="1154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5" name="Rectangle 8"/>
          <p:cNvSpPr txBox="1"/>
          <p:nvPr/>
        </p:nvSpPr>
        <p:spPr>
          <a:xfrm>
            <a:off x="7749693" y="4955664"/>
            <a:ext cx="12968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900" dirty="0" smtClean="0">
                <a:solidFill>
                  <a:srgbClr val="000000"/>
                </a:solidFill>
              </a:rPr>
              <a:t>© 2015 Ocean Conservancy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03" rtl="0" eaLnBrk="1" fontAlgn="base" hangingPunct="1">
        <a:spcBef>
          <a:spcPct val="0"/>
        </a:spcBef>
        <a:spcAft>
          <a:spcPct val="0"/>
        </a:spcAft>
        <a:tabLst>
          <a:tab pos="275346" algn="l"/>
        </a:tabLst>
        <a:defRPr sz="22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6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3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08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87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2" indent="-195982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69" indent="-267248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19" indent="-158729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6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3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0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87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4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17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28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75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354294475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0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pPr defTabSz="913725" fontAlgn="base">
              <a:spcBef>
                <a:spcPct val="0"/>
              </a:spcBef>
              <a:spcAft>
                <a:spcPct val="0"/>
              </a:spcAft>
            </a:pPr>
            <a:fld id="{08ECE67E-EF6E-4D55-9D7B-48389953FC4C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28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36" r:id="rId4"/>
    <p:sldLayoutId id="2147484338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Franklin Gothic Book"/>
          <a:ea typeface="ＭＳ Ｐゴシック" charset="0"/>
          <a:cs typeface="Franklin Gothic Book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68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2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5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4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22071" indent="-222071" algn="l" rtl="0" eaLnBrk="1" fontAlgn="base" hangingPunct="1">
        <a:spcBef>
          <a:spcPts val="0"/>
        </a:spcBef>
        <a:spcAft>
          <a:spcPts val="1000"/>
        </a:spcAft>
        <a:buClr>
          <a:schemeClr val="bg2"/>
        </a:buClr>
        <a:buFont typeface="Arial"/>
        <a:buChar char="•"/>
        <a:defRPr sz="18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1pPr>
      <a:lvl2pPr marL="575813" indent="-222071" algn="l" rtl="0" eaLnBrk="1" fontAlgn="base" hangingPunct="1">
        <a:spcBef>
          <a:spcPts val="0"/>
        </a:spcBef>
        <a:spcAft>
          <a:spcPts val="1000"/>
        </a:spcAft>
        <a:buClr>
          <a:schemeClr val="bg2"/>
        </a:buClr>
        <a:buFont typeface="Arial"/>
        <a:buChar char="•"/>
        <a:defRPr sz="16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2pPr>
      <a:lvl3pPr marL="797913" indent="-222071" algn="l" rtl="0" eaLnBrk="1" fontAlgn="base" hangingPunct="1">
        <a:spcBef>
          <a:spcPts val="0"/>
        </a:spcBef>
        <a:spcAft>
          <a:spcPts val="1000"/>
        </a:spcAft>
        <a:buClr>
          <a:schemeClr val="bg2"/>
        </a:buClr>
        <a:buFont typeface="Arial"/>
        <a:buChar char="•"/>
        <a:defRPr sz="14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3pPr>
      <a:lvl4pPr marL="1138970" indent="-222071" algn="l" rtl="0" eaLnBrk="1" fontAlgn="base" hangingPunct="1">
        <a:spcBef>
          <a:spcPts val="0"/>
        </a:spcBef>
        <a:spcAft>
          <a:spcPts val="1000"/>
        </a:spcAft>
        <a:buClr>
          <a:schemeClr val="bg2"/>
        </a:buClr>
        <a:buFont typeface="Arial"/>
        <a:buChar char="•"/>
        <a:defRPr sz="12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4pPr>
      <a:lvl5pPr marL="1478440" indent="-222071" algn="l" rtl="0" eaLnBrk="1" fontAlgn="base" hangingPunct="1">
        <a:spcBef>
          <a:spcPts val="0"/>
        </a:spcBef>
        <a:spcAft>
          <a:spcPts val="1000"/>
        </a:spcAft>
        <a:buClr>
          <a:schemeClr val="bg2"/>
        </a:buClr>
        <a:buFont typeface="Arial"/>
        <a:buChar char="•"/>
        <a:defRPr sz="10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5pPr>
      <a:lvl6pPr marL="2512710" indent="-2284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580" indent="-2284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435" indent="-2284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290" indent="-2284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5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9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3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6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1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1419" tIns="25717" rIns="51419" bIns="2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51419" tIns="25717" rIns="51419" bIns="2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pPr defTabSz="685528" fontAlgn="base">
              <a:spcBef>
                <a:spcPct val="0"/>
              </a:spcBef>
              <a:spcAft>
                <a:spcPct val="0"/>
              </a:spcAft>
            </a:pPr>
            <a:fld id="{08ECE67E-EF6E-4D55-9D7B-48389953FC4C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 defTabSz="68552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defPPr>
              <a:defRPr lang="en-US"/>
            </a:defPPr>
            <a:lvl1pPr marL="0" algn="r" defTabSz="91388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6926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83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18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764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689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615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560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496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528" fontAlgn="base">
              <a:spcBef>
                <a:spcPct val="0"/>
              </a:spcBef>
              <a:spcAft>
                <a:spcPct val="0"/>
              </a:spcAft>
            </a:pPr>
            <a:fld id="{08ECE67E-EF6E-4D55-9D7B-48389953FC4C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 algn="ctr" defTabSz="68552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57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0">
          <a:solidFill>
            <a:schemeClr val="bg2"/>
          </a:solidFill>
          <a:latin typeface="Franklin Gothic Book"/>
          <a:ea typeface="ＭＳ Ｐゴシック" charset="0"/>
          <a:cs typeface="Franklin Gothic Book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5pPr>
      <a:lvl6pPr marL="34275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52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2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05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166624" indent="-166624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4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1pPr>
      <a:lvl2pPr marL="432029" indent="-166624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2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2pPr>
      <a:lvl3pPr marL="598645" indent="-166624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1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3pPr>
      <a:lvl4pPr marL="854533" indent="-166624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9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4pPr>
      <a:lvl5pPr marL="1109231" indent="-166624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8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5pPr>
      <a:lvl6pPr marL="1885198" indent="-17138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7962" indent="-17138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0726" indent="-17138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3497" indent="-17138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002970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2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192" y="273845"/>
            <a:ext cx="812215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192" y="1369218"/>
            <a:ext cx="812215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4861720"/>
            <a:ext cx="20574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9371DC42-CC12-A24A-AFE6-3311D098E38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5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93" r:id="rId12"/>
    <p:sldLayoutId id="2147484394" r:id="rId13"/>
    <p:sldLayoutId id="214748439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Franklin Gothic Book" charset="0"/>
          <a:ea typeface="Franklin Gothic Book" charset="0"/>
          <a:cs typeface="Franklin Gothic Book" charset="0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463550" indent="-17145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747713" indent="-169863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033463" indent="-17145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1317625" indent="-169863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24846734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1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58" tIns="34289" rIns="6855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pPr defTabSz="685545" fontAlgn="base">
              <a:spcBef>
                <a:spcPct val="0"/>
              </a:spcBef>
              <a:spcAft>
                <a:spcPct val="0"/>
              </a:spcAft>
            </a:pPr>
            <a:fld id="{08ECE67E-EF6E-4D55-9D7B-48389953FC4C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 defTabSz="68554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3505200" y="4869656"/>
            <a:ext cx="21336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defPPr>
              <a:defRPr lang="en-US"/>
            </a:defPPr>
            <a:lvl1pPr marL="0" algn="r" defTabSz="91388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6926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83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18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764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689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615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560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496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545" fontAlgn="base">
              <a:spcBef>
                <a:spcPct val="0"/>
              </a:spcBef>
              <a:spcAft>
                <a:spcPct val="0"/>
              </a:spcAft>
            </a:pPr>
            <a:fld id="{08ECE67E-EF6E-4D55-9D7B-48389953FC4C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 algn="ctr" defTabSz="68554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84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0">
          <a:solidFill>
            <a:schemeClr val="bg2"/>
          </a:solidFill>
          <a:latin typeface="Franklin Gothic Book"/>
          <a:ea typeface="ＭＳ Ｐゴシック" charset="0"/>
          <a:cs typeface="Franklin Gothic Book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5pPr>
      <a:lvl6pPr marL="342767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54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31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09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166628" indent="-1666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4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1pPr>
      <a:lvl2pPr marL="432039" indent="-1666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2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2pPr>
      <a:lvl3pPr marL="598660" indent="-1666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1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3pPr>
      <a:lvl4pPr marL="854554" indent="-1666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9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4pPr>
      <a:lvl5pPr marL="1109258" indent="-1666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8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5pPr>
      <a:lvl6pPr marL="1885245" indent="-1713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018" indent="-1713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0790" indent="-1713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3569" indent="-1713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891480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7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58" tIns="34289" rIns="6855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pPr defTabSz="685545" fontAlgn="base">
              <a:spcBef>
                <a:spcPct val="0"/>
              </a:spcBef>
              <a:spcAft>
                <a:spcPct val="0"/>
              </a:spcAft>
            </a:pPr>
            <a:fld id="{08ECE67E-EF6E-4D55-9D7B-48389953FC4C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 defTabSz="68554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3505200" y="4869656"/>
            <a:ext cx="21336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defPPr>
              <a:defRPr lang="en-US"/>
            </a:defPPr>
            <a:lvl1pPr marL="0" algn="r" defTabSz="91388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6926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83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18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764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689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615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560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496" algn="l" defTabSz="9138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545" fontAlgn="base">
              <a:spcBef>
                <a:spcPct val="0"/>
              </a:spcBef>
              <a:spcAft>
                <a:spcPct val="0"/>
              </a:spcAft>
            </a:pPr>
            <a:fld id="{08ECE67E-EF6E-4D55-9D7B-48389953FC4C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 algn="ctr" defTabSz="68554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7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0">
          <a:solidFill>
            <a:schemeClr val="bg2"/>
          </a:solidFill>
          <a:latin typeface="Franklin Gothic Book"/>
          <a:ea typeface="ＭＳ Ｐゴシック" charset="0"/>
          <a:cs typeface="Franklin Gothic Book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5pPr>
      <a:lvl6pPr marL="342767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54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31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09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166628" indent="-1666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4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1pPr>
      <a:lvl2pPr marL="432039" indent="-1666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2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2pPr>
      <a:lvl3pPr marL="598660" indent="-1666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1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3pPr>
      <a:lvl4pPr marL="854554" indent="-1666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9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4pPr>
      <a:lvl5pPr marL="1109258" indent="-166628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8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5pPr>
      <a:lvl6pPr marL="1885245" indent="-1713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018" indent="-1713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0790" indent="-1713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3569" indent="-17139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62124983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3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pPr defTabSz="913725" fontAlgn="base">
              <a:spcBef>
                <a:spcPct val="0"/>
              </a:spcBef>
              <a:spcAft>
                <a:spcPct val="0"/>
              </a:spcAft>
            </a:pPr>
            <a:fld id="{08ECE67E-EF6E-4D55-9D7B-48389953FC4C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09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Franklin Gothic Book"/>
          <a:ea typeface="ＭＳ Ｐゴシック" charset="0"/>
          <a:cs typeface="Franklin Gothic Book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68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2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5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4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22071" indent="-222071" algn="l" rtl="0" eaLnBrk="1" fontAlgn="base" hangingPunct="1">
        <a:spcBef>
          <a:spcPts val="0"/>
        </a:spcBef>
        <a:spcAft>
          <a:spcPts val="1000"/>
        </a:spcAft>
        <a:buClr>
          <a:schemeClr val="bg2"/>
        </a:buClr>
        <a:buFont typeface="Arial"/>
        <a:buChar char="•"/>
        <a:defRPr sz="18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1pPr>
      <a:lvl2pPr marL="575813" indent="-222071" algn="l" rtl="0" eaLnBrk="1" fontAlgn="base" hangingPunct="1">
        <a:spcBef>
          <a:spcPts val="0"/>
        </a:spcBef>
        <a:spcAft>
          <a:spcPts val="1000"/>
        </a:spcAft>
        <a:buClr>
          <a:schemeClr val="bg2"/>
        </a:buClr>
        <a:buFont typeface="Arial"/>
        <a:buChar char="•"/>
        <a:defRPr sz="16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2pPr>
      <a:lvl3pPr marL="797913" indent="-222071" algn="l" rtl="0" eaLnBrk="1" fontAlgn="base" hangingPunct="1">
        <a:spcBef>
          <a:spcPts val="0"/>
        </a:spcBef>
        <a:spcAft>
          <a:spcPts val="1000"/>
        </a:spcAft>
        <a:buClr>
          <a:schemeClr val="bg2"/>
        </a:buClr>
        <a:buFont typeface="Arial"/>
        <a:buChar char="•"/>
        <a:defRPr sz="14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3pPr>
      <a:lvl4pPr marL="1138970" indent="-222071" algn="l" rtl="0" eaLnBrk="1" fontAlgn="base" hangingPunct="1">
        <a:spcBef>
          <a:spcPts val="0"/>
        </a:spcBef>
        <a:spcAft>
          <a:spcPts val="1000"/>
        </a:spcAft>
        <a:buClr>
          <a:schemeClr val="bg2"/>
        </a:buClr>
        <a:buFont typeface="Arial"/>
        <a:buChar char="•"/>
        <a:defRPr sz="12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4pPr>
      <a:lvl5pPr marL="1478440" indent="-222071" algn="l" rtl="0" eaLnBrk="1" fontAlgn="base" hangingPunct="1">
        <a:spcBef>
          <a:spcPts val="0"/>
        </a:spcBef>
        <a:spcAft>
          <a:spcPts val="1000"/>
        </a:spcAft>
        <a:buClr>
          <a:schemeClr val="bg2"/>
        </a:buClr>
        <a:buFont typeface="Arial"/>
        <a:buChar char="•"/>
        <a:defRPr sz="10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5pPr>
      <a:lvl6pPr marL="2512710" indent="-2284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580" indent="-2284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435" indent="-2284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290" indent="-2284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5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9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3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6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936870431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1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3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3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04317" y="1474188"/>
            <a:ext cx="17376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6909" y="3137878"/>
            <a:ext cx="153247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0078" y="359487"/>
            <a:ext cx="837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480080" y="20653"/>
            <a:ext cx="674319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2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480078" y="680916"/>
            <a:ext cx="8373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0455" y="4270383"/>
            <a:ext cx="8722840" cy="324356"/>
            <a:chOff x="75" y="3883"/>
            <a:chExt cx="5385" cy="26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8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03" indent="-936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3828" indent="-483828" defTabSz="912851" fontAlgn="base">
                <a:spcBef>
                  <a:spcPct val="0"/>
                </a:spcBef>
                <a:spcAft>
                  <a:spcPct val="0"/>
                </a:spcAft>
                <a:tabLst>
                  <a:tab pos="485415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73982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auto">
          <a:xfrm>
            <a:off x="4496664" y="4931207"/>
            <a:ext cx="1506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91372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9137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89716" y="459093"/>
            <a:ext cx="703264" cy="794147"/>
            <a:chOff x="4936" y="176"/>
            <a:chExt cx="443" cy="667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81826" y="459091"/>
            <a:ext cx="1011239" cy="594122"/>
            <a:chOff x="4750" y="176"/>
            <a:chExt cx="637" cy="49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8683" y="459090"/>
            <a:ext cx="884665" cy="212366"/>
            <a:chOff x="7856111" y="285750"/>
            <a:chExt cx="884664" cy="28289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856111" y="285750"/>
              <a:ext cx="884664" cy="2828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856111" y="285750"/>
              <a:ext cx="0" cy="28289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856111" y="568646"/>
              <a:ext cx="88466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8022942" y="459089"/>
            <a:ext cx="769837" cy="1016916"/>
            <a:chOff x="6655594" y="273840"/>
            <a:chExt cx="769837" cy="1355887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6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" name="doc id"/>
          <p:cNvSpPr>
            <a:spLocks noChangeArrowheads="1"/>
          </p:cNvSpPr>
          <p:nvPr/>
        </p:nvSpPr>
        <p:spPr bwMode="auto">
          <a:xfrm>
            <a:off x="8648110" y="14526"/>
            <a:ext cx="20518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2851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</a:rPr>
              <a:t>Doc ID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91826" y="4950443"/>
            <a:ext cx="1381009" cy="1154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25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5" name="Rectangle 8"/>
          <p:cNvSpPr txBox="1"/>
          <p:nvPr/>
        </p:nvSpPr>
        <p:spPr>
          <a:xfrm>
            <a:off x="7749694" y="4955961"/>
            <a:ext cx="12968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900" dirty="0" smtClean="0">
                <a:solidFill>
                  <a:srgbClr val="000000"/>
                </a:solidFill>
              </a:rPr>
              <a:t>© 2015 Ocean Conservancy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51" rtl="0" eaLnBrk="1" fontAlgn="base" hangingPunct="1">
        <a:spcBef>
          <a:spcPct val="0"/>
        </a:spcBef>
        <a:spcAft>
          <a:spcPct val="0"/>
        </a:spcAft>
        <a:tabLst>
          <a:tab pos="275143" algn="l"/>
        </a:tabLst>
        <a:defRPr sz="22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121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272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393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531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457" indent="-195837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121" indent="-267074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384" indent="-158613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21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272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393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531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666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787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2937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059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522041225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9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3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3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08107" y="1474188"/>
            <a:ext cx="172964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Last Modified 03/06/2015 08:22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6898" y="3137878"/>
            <a:ext cx="153247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0078" y="359487"/>
            <a:ext cx="837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480080" y="20653"/>
            <a:ext cx="674319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2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480078" y="680916"/>
            <a:ext cx="8373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0455" y="4270359"/>
            <a:ext cx="8722840" cy="324356"/>
            <a:chOff x="75" y="3883"/>
            <a:chExt cx="5385" cy="26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8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03" indent="-936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3828" indent="-483828" defTabSz="912851" fontAlgn="base">
                <a:spcBef>
                  <a:spcPct val="0"/>
                </a:spcBef>
                <a:spcAft>
                  <a:spcPct val="0"/>
                </a:spcAft>
                <a:tabLst>
                  <a:tab pos="485415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</a:t>
              </a:r>
              <a:r>
                <a:rPr lang="en-US" sz="1000" dirty="0" smtClean="0">
                  <a:solidFill>
                    <a:srgbClr val="000000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73982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auto">
          <a:xfrm>
            <a:off x="4496664" y="4931207"/>
            <a:ext cx="1506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91372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9137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89719" y="459093"/>
            <a:ext cx="703264" cy="794147"/>
            <a:chOff x="4936" y="176"/>
            <a:chExt cx="443" cy="667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81826" y="459091"/>
            <a:ext cx="1011239" cy="594122"/>
            <a:chOff x="4750" y="176"/>
            <a:chExt cx="637" cy="49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8657" y="459090"/>
            <a:ext cx="884665" cy="212366"/>
            <a:chOff x="7856111" y="285750"/>
            <a:chExt cx="884664" cy="282904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856111" y="285750"/>
              <a:ext cx="884664" cy="28290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856111" y="285750"/>
              <a:ext cx="0" cy="28290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856111" y="568654"/>
              <a:ext cx="88466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8022942" y="459089"/>
            <a:ext cx="769837" cy="1016916"/>
            <a:chOff x="6655594" y="273840"/>
            <a:chExt cx="769837" cy="1355887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6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" name="doc id"/>
          <p:cNvSpPr>
            <a:spLocks noChangeArrowheads="1"/>
          </p:cNvSpPr>
          <p:nvPr/>
        </p:nvSpPr>
        <p:spPr bwMode="auto">
          <a:xfrm>
            <a:off x="8648110" y="14526"/>
            <a:ext cx="20518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2851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000000"/>
                </a:solidFill>
              </a:rPr>
              <a:t>Doc ID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1793" y="4950443"/>
            <a:ext cx="1381009" cy="1154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25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5" name="Rectangle 8"/>
          <p:cNvSpPr txBox="1"/>
          <p:nvPr/>
        </p:nvSpPr>
        <p:spPr>
          <a:xfrm>
            <a:off x="7749694" y="4955952"/>
            <a:ext cx="12968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900" dirty="0" smtClean="0">
                <a:solidFill>
                  <a:srgbClr val="000000"/>
                </a:solidFill>
              </a:rPr>
              <a:t>© 2015 Ocean Conservancy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3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51" rtl="0" eaLnBrk="1" fontAlgn="base" hangingPunct="1">
        <a:spcBef>
          <a:spcPct val="0"/>
        </a:spcBef>
        <a:spcAft>
          <a:spcPct val="0"/>
        </a:spcAft>
        <a:tabLst>
          <a:tab pos="275143" algn="l"/>
        </a:tabLst>
        <a:defRPr sz="22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121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272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393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531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457" indent="-195837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121" indent="-267074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384" indent="-158613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21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272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393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531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666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787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2937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059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315861653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9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3" name="Picture 4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3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04321" y="1474203"/>
            <a:ext cx="17376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6913" y="3137878"/>
            <a:ext cx="153247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0078" y="359487"/>
            <a:ext cx="837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480080" y="20653"/>
            <a:ext cx="674319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2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480078" y="680916"/>
            <a:ext cx="8373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0455" y="4270386"/>
            <a:ext cx="8722840" cy="324356"/>
            <a:chOff x="75" y="3883"/>
            <a:chExt cx="5385" cy="26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8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03" indent="-936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3828" indent="-483828" defTabSz="912851" fontAlgn="base">
                <a:spcBef>
                  <a:spcPct val="0"/>
                </a:spcBef>
                <a:spcAft>
                  <a:spcPct val="0"/>
                </a:spcAft>
                <a:tabLst>
                  <a:tab pos="485415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73982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auto">
          <a:xfrm>
            <a:off x="4496664" y="4931207"/>
            <a:ext cx="1506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91372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9137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89716" y="459093"/>
            <a:ext cx="703264" cy="794147"/>
            <a:chOff x="4936" y="176"/>
            <a:chExt cx="443" cy="667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81826" y="459091"/>
            <a:ext cx="1011239" cy="594122"/>
            <a:chOff x="4750" y="176"/>
            <a:chExt cx="637" cy="49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8683" y="459090"/>
            <a:ext cx="884665" cy="212366"/>
            <a:chOff x="7856111" y="285750"/>
            <a:chExt cx="884664" cy="282894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856111" y="285750"/>
              <a:ext cx="884664" cy="2828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856111" y="285750"/>
              <a:ext cx="0" cy="28289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856111" y="568644"/>
              <a:ext cx="88466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8022942" y="459089"/>
            <a:ext cx="769837" cy="1016916"/>
            <a:chOff x="6655594" y="273840"/>
            <a:chExt cx="769837" cy="1355887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6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" name="doc id"/>
          <p:cNvSpPr>
            <a:spLocks noChangeArrowheads="1"/>
          </p:cNvSpPr>
          <p:nvPr/>
        </p:nvSpPr>
        <p:spPr bwMode="auto">
          <a:xfrm>
            <a:off x="8648110" y="14526"/>
            <a:ext cx="20518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2851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</a:rPr>
              <a:t>Doc ID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91793" y="4950443"/>
            <a:ext cx="1381009" cy="1154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25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5" name="Rectangle 8"/>
          <p:cNvSpPr txBox="1"/>
          <p:nvPr/>
        </p:nvSpPr>
        <p:spPr>
          <a:xfrm>
            <a:off x="7749694" y="4955964"/>
            <a:ext cx="12968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900" dirty="0" smtClean="0">
                <a:solidFill>
                  <a:srgbClr val="000000"/>
                </a:solidFill>
              </a:rPr>
              <a:t>© 2015 Ocean Conservancy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5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51" rtl="0" eaLnBrk="1" fontAlgn="base" hangingPunct="1">
        <a:spcBef>
          <a:spcPct val="0"/>
        </a:spcBef>
        <a:spcAft>
          <a:spcPct val="0"/>
        </a:spcAft>
        <a:tabLst>
          <a:tab pos="275143" algn="l"/>
        </a:tabLst>
        <a:defRPr sz="22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121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272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393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531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457" indent="-195837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121" indent="-267074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384" indent="-158613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21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272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393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531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666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787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2937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059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08664878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7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3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3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04317" y="1474203"/>
            <a:ext cx="17376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6909" y="3137878"/>
            <a:ext cx="153247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0078" y="359487"/>
            <a:ext cx="837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480080" y="20653"/>
            <a:ext cx="674319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2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480078" y="680916"/>
            <a:ext cx="8373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0455" y="4270383"/>
            <a:ext cx="8722840" cy="324356"/>
            <a:chOff x="75" y="3883"/>
            <a:chExt cx="5385" cy="26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8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03" indent="-936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3828" indent="-483828" defTabSz="912851" fontAlgn="base">
                <a:spcBef>
                  <a:spcPct val="0"/>
                </a:spcBef>
                <a:spcAft>
                  <a:spcPct val="0"/>
                </a:spcAft>
                <a:tabLst>
                  <a:tab pos="485415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73982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auto">
          <a:xfrm>
            <a:off x="4496664" y="4931207"/>
            <a:ext cx="1506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91372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9137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89716" y="459093"/>
            <a:ext cx="703264" cy="794147"/>
            <a:chOff x="4936" y="176"/>
            <a:chExt cx="443" cy="667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81826" y="459091"/>
            <a:ext cx="1011239" cy="594122"/>
            <a:chOff x="4750" y="176"/>
            <a:chExt cx="637" cy="49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25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8683" y="459090"/>
            <a:ext cx="884665" cy="212366"/>
            <a:chOff x="7856111" y="285750"/>
            <a:chExt cx="884664" cy="28289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856111" y="285750"/>
              <a:ext cx="884664" cy="2828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856111" y="285750"/>
              <a:ext cx="0" cy="28289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856111" y="568646"/>
              <a:ext cx="88466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8022942" y="459089"/>
            <a:ext cx="769837" cy="1016916"/>
            <a:chOff x="6655594" y="273840"/>
            <a:chExt cx="769837" cy="1355887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6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8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" name="doc id"/>
          <p:cNvSpPr>
            <a:spLocks noChangeArrowheads="1"/>
          </p:cNvSpPr>
          <p:nvPr/>
        </p:nvSpPr>
        <p:spPr bwMode="auto">
          <a:xfrm>
            <a:off x="8648110" y="14526"/>
            <a:ext cx="20518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2851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</a:rPr>
              <a:t>Doc ID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91793" y="4950443"/>
            <a:ext cx="1381009" cy="1154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25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5" name="Rectangle 8"/>
          <p:cNvSpPr txBox="1"/>
          <p:nvPr/>
        </p:nvSpPr>
        <p:spPr>
          <a:xfrm>
            <a:off x="7749694" y="4955961"/>
            <a:ext cx="12968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900" dirty="0" smtClean="0">
                <a:solidFill>
                  <a:srgbClr val="000000"/>
                </a:solidFill>
              </a:rPr>
              <a:t>© 2015 Ocean Conservancy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5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51" rtl="0" eaLnBrk="1" fontAlgn="base" hangingPunct="1">
        <a:spcBef>
          <a:spcPct val="0"/>
        </a:spcBef>
        <a:spcAft>
          <a:spcPct val="0"/>
        </a:spcAft>
        <a:tabLst>
          <a:tab pos="275143" algn="l"/>
        </a:tabLst>
        <a:defRPr sz="22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121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272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393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531" algn="l" defTabSz="91285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457" indent="-195837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121" indent="-267074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384" indent="-158613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459" indent="-132728" algn="l" defTabSz="9128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21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272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393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531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666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787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2937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059" algn="l" defTabSz="932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478587622"/>
              </p:ext>
            </p:extLst>
          </p:nvPr>
        </p:nvGraphicFramePr>
        <p:xfrm>
          <a:off x="1591" y="1207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35" name="think-cell Slide" r:id="rId34" imgW="360" imgH="360" progId="TCLayout.ActiveDocument.1">
                  <p:embed/>
                </p:oleObj>
              </mc:Choice>
              <mc:Fallback>
                <p:oleObj name="think-cell Slide" r:id="rId3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91" y="1207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49" tIns="34289" rIns="6854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309"/>
            <a:ext cx="21336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pPr defTabSz="685443" fontAlgn="base">
              <a:spcBef>
                <a:spcPct val="0"/>
              </a:spcBef>
              <a:spcAft>
                <a:spcPct val="0"/>
              </a:spcAft>
            </a:pPr>
            <a:fld id="{08ECE67E-EF6E-4D55-9D7B-48389953FC4C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 defTabSz="6854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639117"/>
            <a:ext cx="1428750" cy="4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  <p:sldLayoutId id="2147484019" r:id="rId18"/>
    <p:sldLayoutId id="2147484020" r:id="rId19"/>
    <p:sldLayoutId id="2147484021" r:id="rId20"/>
    <p:sldLayoutId id="2147484022" r:id="rId21"/>
    <p:sldLayoutId id="2147484023" r:id="rId22"/>
    <p:sldLayoutId id="2147484024" r:id="rId23"/>
    <p:sldLayoutId id="2147484025" r:id="rId24"/>
    <p:sldLayoutId id="2147484026" r:id="rId25"/>
    <p:sldLayoutId id="2147484027" r:id="rId26"/>
    <p:sldLayoutId id="2147484028" r:id="rId27"/>
    <p:sldLayoutId id="2147484029" r:id="rId28"/>
    <p:sldLayoutId id="2147484030" r:id="rId29"/>
    <p:sldLayoutId id="2147484031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0">
          <a:solidFill>
            <a:schemeClr val="bg2"/>
          </a:solidFill>
          <a:latin typeface="Franklin Gothic Book"/>
          <a:ea typeface="ＭＳ Ｐゴシック" charset="0"/>
          <a:cs typeface="Franklin Gothic Book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5pPr>
      <a:lvl6pPr marL="34271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44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16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088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166604" indent="-166604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4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1pPr>
      <a:lvl2pPr marL="431976" indent="-166604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2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2pPr>
      <a:lvl3pPr marL="598570" indent="-166604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11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3pPr>
      <a:lvl4pPr marL="854428" indent="-166604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9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4pPr>
      <a:lvl5pPr marL="1109096" indent="-166604" algn="l" rtl="0" eaLnBrk="1" fontAlgn="base" hangingPunct="1">
        <a:spcBef>
          <a:spcPts val="0"/>
        </a:spcBef>
        <a:spcAft>
          <a:spcPts val="750"/>
        </a:spcAft>
        <a:buClr>
          <a:schemeClr val="bg2"/>
        </a:buClr>
        <a:buFont typeface="Arial"/>
        <a:buChar char="•"/>
        <a:defRPr sz="8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5pPr>
      <a:lvl6pPr marL="1884963" indent="-17136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7685" indent="-17136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0406" indent="-17136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3137" indent="-17136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1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4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65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86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17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28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40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75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6196683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55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2" descr="S:\IDENTITY TOOLS\Logos\JPEG logos\OC_Logo_Vertical_Aqua_Navy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34180"/>
            <a:ext cx="838200" cy="3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Franklin Gothic Book" panose="020B0503020102020204" pitchFamily="34" charset="0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69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2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8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13" indent="-3427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Franklin Gothic Book" panose="020B0503020102020204" pitchFamily="34" charset="0"/>
          <a:ea typeface="ＭＳ Ｐゴシック" charset="0"/>
          <a:cs typeface="+mn-cs"/>
        </a:defRPr>
      </a:lvl1pPr>
      <a:lvl2pPr marL="742571" indent="-28560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ranklin Gothic Book" panose="020B0503020102020204" pitchFamily="34" charset="0"/>
          <a:ea typeface="ＭＳ Ｐゴシック" charset="0"/>
        </a:defRPr>
      </a:lvl2pPr>
      <a:lvl3pPr marL="1142402" indent="-22847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Franklin Gothic Book" panose="020B0503020102020204" pitchFamily="34" charset="0"/>
          <a:ea typeface="ＭＳ Ｐゴシック" charset="0"/>
        </a:defRPr>
      </a:lvl3pPr>
      <a:lvl4pPr marL="1599360" indent="-22847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ranklin Gothic Book" panose="020B0503020102020204" pitchFamily="34" charset="0"/>
          <a:ea typeface="ＭＳ Ｐゴシック" charset="0"/>
        </a:defRPr>
      </a:lvl4pPr>
      <a:lvl5pPr marL="2056328" indent="-22847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anose="020B0503020102020204" pitchFamily="34" charset="0"/>
          <a:ea typeface="ＭＳ Ｐゴシック" charset="0"/>
        </a:defRPr>
      </a:lvl5pPr>
      <a:lvl6pPr marL="2513277" indent="-22847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46" indent="-22847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05" indent="-22847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163" indent="-22847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286167464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8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3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3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04001" y="1474188"/>
            <a:ext cx="17376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Last Modified 12/05/2015 12:55 Arabian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6593" y="3137705"/>
            <a:ext cx="153247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 smtClean="0">
                <a:solidFill>
                  <a:srgbClr val="000000"/>
                </a:solidFill>
                <a:latin typeface="Calibri"/>
              </a:rPr>
              <a:t>Printed 14/04/2015 08:39 Eastern Standard Time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0078" y="359487"/>
            <a:ext cx="8373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480078" y="20652"/>
            <a:ext cx="674319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480078" y="680902"/>
            <a:ext cx="8373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0455" y="4270155"/>
            <a:ext cx="8722840" cy="324356"/>
            <a:chOff x="75" y="3883"/>
            <a:chExt cx="5385" cy="26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8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61" indent="-936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3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4176" indent="-484176" defTabSz="913503" fontAlgn="base">
                <a:spcBef>
                  <a:spcPct val="0"/>
                </a:spcBef>
                <a:spcAft>
                  <a:spcPct val="0"/>
                </a:spcAft>
                <a:tabLst>
                  <a:tab pos="485763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739820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auto">
          <a:xfrm>
            <a:off x="4496659" y="4931207"/>
            <a:ext cx="1506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89708" y="459091"/>
            <a:ext cx="703263" cy="794147"/>
            <a:chOff x="4936" y="176"/>
            <a:chExt cx="443" cy="667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81733" y="459091"/>
            <a:ext cx="1011238" cy="594122"/>
            <a:chOff x="4750" y="176"/>
            <a:chExt cx="637" cy="49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8657" y="459090"/>
            <a:ext cx="884665" cy="212366"/>
            <a:chOff x="7856110" y="285750"/>
            <a:chExt cx="884665" cy="28308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8308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856110" y="285750"/>
              <a:ext cx="0" cy="28308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856110" y="56883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8022883" y="459089"/>
            <a:ext cx="769837" cy="1016916"/>
            <a:chOff x="6655594" y="273840"/>
            <a:chExt cx="769837" cy="1355887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6"/>
              <a:ext cx="4491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2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" name="doc id"/>
          <p:cNvSpPr>
            <a:spLocks noChangeArrowheads="1"/>
          </p:cNvSpPr>
          <p:nvPr/>
        </p:nvSpPr>
        <p:spPr bwMode="auto">
          <a:xfrm>
            <a:off x="8648110" y="14496"/>
            <a:ext cx="20518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03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</a:rPr>
              <a:t>Doc ID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91734" y="4950443"/>
            <a:ext cx="1381009" cy="1154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5" name="Rectangle 8"/>
          <p:cNvSpPr txBox="1"/>
          <p:nvPr/>
        </p:nvSpPr>
        <p:spPr>
          <a:xfrm>
            <a:off x="7749693" y="4955705"/>
            <a:ext cx="12968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900" dirty="0" smtClean="0">
                <a:solidFill>
                  <a:srgbClr val="000000"/>
                </a:solidFill>
              </a:rPr>
              <a:t>© 2015 Ocean Conservancy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0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03" rtl="0" eaLnBrk="1" fontAlgn="base" hangingPunct="1">
        <a:spcBef>
          <a:spcPct val="0"/>
        </a:spcBef>
        <a:spcAft>
          <a:spcPct val="0"/>
        </a:spcAft>
        <a:tabLst>
          <a:tab pos="275346" algn="l"/>
        </a:tabLst>
        <a:defRPr sz="22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6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3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08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879" algn="l" defTabSz="91350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2" indent="-195982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69" indent="-267248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19" indent="-158729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10" indent="-132815" algn="l" defTabSz="9135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6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3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0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879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48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17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28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756" algn="l" defTabSz="932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29" Type="http://schemas.openxmlformats.org/officeDocument/2006/relationships/tags" Target="../tags/tag236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chart" Target="../charts/chart1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tags" Target="../tags/tag238.xml"/><Relationship Id="rId7" Type="http://schemas.openxmlformats.org/officeDocument/2006/relationships/image" Target="../media/image35.emf"/><Relationship Id="rId2" Type="http://schemas.openxmlformats.org/officeDocument/2006/relationships/tags" Target="../tags/tag23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81.png"/><Relationship Id="rId4" Type="http://schemas.openxmlformats.org/officeDocument/2006/relationships/slideLayout" Target="../slideLayouts/slideLayout118.xml"/><Relationship Id="rId9" Type="http://schemas.openxmlformats.org/officeDocument/2006/relationships/image" Target="../media/image8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jpeg"/><Relationship Id="rId3" Type="http://schemas.openxmlformats.org/officeDocument/2006/relationships/tags" Target="../tags/tag207.xml"/><Relationship Id="rId7" Type="http://schemas.openxmlformats.org/officeDocument/2006/relationships/image" Target="../media/image35.emf"/><Relationship Id="rId12" Type="http://schemas.openxmlformats.org/officeDocument/2006/relationships/image" Target="../media/image38.png"/><Relationship Id="rId2" Type="http://schemas.openxmlformats.org/officeDocument/2006/relationships/tags" Target="../tags/tag206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55.bin"/><Relationship Id="rId11" Type="http://schemas.microsoft.com/office/2007/relationships/hdphoto" Target="../media/hdphoto2.wdp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11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jpeg"/><Relationship Id="rId26" Type="http://schemas.openxmlformats.org/officeDocument/2006/relationships/image" Target="../media/image63.png"/><Relationship Id="rId3" Type="http://schemas.openxmlformats.org/officeDocument/2006/relationships/image" Target="../media/image40.jpeg"/><Relationship Id="rId21" Type="http://schemas.openxmlformats.org/officeDocument/2006/relationships/image" Target="../media/image58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jpeg"/><Relationship Id="rId5" Type="http://schemas.openxmlformats.org/officeDocument/2006/relationships/image" Target="../media/image42.png"/><Relationship Id="rId15" Type="http://schemas.openxmlformats.org/officeDocument/2006/relationships/image" Target="../media/image52.jpeg"/><Relationship Id="rId23" Type="http://schemas.openxmlformats.org/officeDocument/2006/relationships/image" Target="../media/image60.jpe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jpeg"/><Relationship Id="rId27" Type="http://schemas.openxmlformats.org/officeDocument/2006/relationships/image" Target="../media/image64.jpeg"/><Relationship Id="rId30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4.xml"/><Relationship Id="rId5" Type="http://schemas.microsoft.com/office/2007/relationships/hdphoto" Target="../media/hdphoto3.wdp"/><Relationship Id="rId4" Type="http://schemas.openxmlformats.org/officeDocument/2006/relationships/image" Target="../media/image7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333500"/>
            <a:ext cx="4953000" cy="85725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b="1" cap="all" dirty="0">
                <a:solidFill>
                  <a:schemeClr val="bg1"/>
                </a:solidFill>
              </a:rPr>
              <a:t>Strategies for </a:t>
            </a:r>
            <a:br>
              <a:rPr lang="en-US" sz="3200" b="1" cap="all" dirty="0">
                <a:solidFill>
                  <a:schemeClr val="bg1"/>
                </a:solidFill>
              </a:rPr>
            </a:br>
            <a:r>
              <a:rPr lang="en-US" sz="3200" b="1" cap="all" dirty="0">
                <a:solidFill>
                  <a:schemeClr val="bg1"/>
                </a:solidFill>
              </a:rPr>
              <a:t>Trash free seas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065" y="3228276"/>
            <a:ext cx="5410200" cy="175428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Chever X. Voltmer</a:t>
            </a:r>
          </a:p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Director for Plastics Initiatives</a:t>
            </a:r>
          </a:p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Ocean Conservancy</a:t>
            </a:r>
          </a:p>
          <a:p>
            <a:endParaRPr lang="en-US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Commission for Environmental Cooperation</a:t>
            </a:r>
          </a:p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June 25, 2019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8991600" cy="857250"/>
          </a:xfrm>
        </p:spPr>
        <p:txBody>
          <a:bodyPr>
            <a:no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L</a:t>
            </a:r>
            <a:r>
              <a:rPr lang="en-US" dirty="0">
                <a:latin typeface="Franklin Gothic Book" panose="020B0503020102020204" pitchFamily="34" charset="0"/>
              </a:rPr>
              <a:t>eakage </a:t>
            </a:r>
            <a:r>
              <a:rPr lang="en-US" dirty="0">
                <a:latin typeface="Franklin Gothic Book" panose="020B0503020102020204" pitchFamily="34" charset="0"/>
              </a:rPr>
              <a:t>is primarily a result of </a:t>
            </a:r>
            <a:r>
              <a:rPr lang="en-US" dirty="0">
                <a:latin typeface="Franklin Gothic Book" panose="020B0503020102020204" pitchFamily="34" charset="0"/>
              </a:rPr>
              <a:t>poor waste </a:t>
            </a:r>
            <a:r>
              <a:rPr lang="en-US" dirty="0">
                <a:latin typeface="Franklin Gothic Book" panose="020B0503020102020204" pitchFamily="34" charset="0"/>
              </a:rPr>
              <a:t>management practices </a:t>
            </a:r>
            <a:r>
              <a:rPr lang="en-US" dirty="0">
                <a:latin typeface="Franklin Gothic Book" panose="020B0503020102020204" pitchFamily="34" charset="0"/>
              </a:rPr>
              <a:t>vs. total </a:t>
            </a:r>
            <a:r>
              <a:rPr lang="en-US" dirty="0">
                <a:latin typeface="Franklin Gothic Book" panose="020B0503020102020204" pitchFamily="34" charset="0"/>
              </a:rPr>
              <a:t>waste generation</a:t>
            </a:r>
          </a:p>
        </p:txBody>
      </p:sp>
      <p:graphicFrame>
        <p:nvGraphicFramePr>
          <p:cNvPr id="37" name="Object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6168328"/>
              </p:ext>
            </p:extLst>
          </p:nvPr>
        </p:nvGraphicFramePr>
        <p:xfrm>
          <a:off x="995599" y="1685493"/>
          <a:ext cx="7413554" cy="263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6" name="Text Placeholder 59"/>
          <p:cNvSpPr>
            <a:spLocks noGrp="1"/>
          </p:cNvSpPr>
          <p:nvPr>
            <p:custDataLst>
              <p:tags r:id="rId2"/>
            </p:custDataLst>
          </p:nvPr>
        </p:nvSpPr>
        <p:spPr bwMode="gray">
          <a:xfrm>
            <a:off x="823932" y="1577580"/>
            <a:ext cx="1357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278B1A8-4F60-4F29-817C-57B274612FE7}" type="datetime'''''''''''''''4''''''''0'">
              <a:rPr lang="en-US" altLang="en-US" sz="1100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Text Placeholder 58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823932" y="1899048"/>
            <a:ext cx="1357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4C6FE19-5D7C-4D2D-8124-376FC934D860}" type="datetime'''''''''''''''''''3''''''''''''''''''5'''''">
              <a:rPr lang="en-US" altLang="en-US" sz="1100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Text Placeholder 57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823932" y="2220519"/>
            <a:ext cx="1357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2D40C1C-334E-405A-84CC-CD43963E2C46}" type="datetime'3''''''''''''''''''''''0'''''''''''''''''''">
              <a:rPr lang="en-US" altLang="en-US" sz="1100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9" name="Text Placeholder 56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823932" y="2541985"/>
            <a:ext cx="1357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9CB5519-B22B-455C-826D-54F44CC1F862}" type="datetime'''''''''''''''''''''''2''''''''''''''''''5'">
              <a:rPr lang="en-US" altLang="en-US" sz="1100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" name="Text Placeholder 51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823932" y="2863455"/>
            <a:ext cx="1357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794DF73-D5B7-4511-B308-610C319DFD2C}" type="datetime'''''''2''''0'''''''''''''">
              <a:rPr lang="en-US" altLang="en-US" sz="1100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" name="Text Placeholder 55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23932" y="3184923"/>
            <a:ext cx="1357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AC4F23C-2C53-41EB-A1B4-CB7546213755}" type="datetime'''''''''''''''1''''''''''''''''5'''''">
              <a:rPr lang="en-US" altLang="en-US" sz="1100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2" name="Text Placeholder 54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823932" y="3506394"/>
            <a:ext cx="1357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465E4A8-7581-4E49-822D-735369F3FB80}" type="datetime'''''''''''''''''''''''''''''''''''''''1''''''''''0'''''">
              <a:rPr lang="en-US" altLang="en-US" sz="1100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3" name="Text Placeholder 5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91779" y="3827862"/>
            <a:ext cx="67866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7DC86FA-3455-4D39-B2DA-676956EB9647}" type="datetime'''''''''''5'''''''''''''''''''''''''''''''''''''''''''''">
              <a:rPr lang="en-US" altLang="en-US" sz="1100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4" name="Text Placeholder 5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91779" y="4149330"/>
            <a:ext cx="67866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3CE205E-8B73-49FD-BBB0-373FCC37A6E8}" type="datetime'''''''''''''''0'''''''''''''''''''''''">
              <a:rPr lang="en-US" altLang="en-US" sz="1100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467601" y="4306493"/>
            <a:ext cx="761999" cy="18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769D3C3D-754B-4FE8-BA34-F17F5A54E968}" type="datetime'P''''h''''''i''''li''''''p''''''''''pines'''">
              <a:rPr lang="en-US" altLang="en-US" sz="1100">
                <a:solidFill>
                  <a:srgbClr val="000000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Philippines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716441" y="3650457"/>
            <a:ext cx="105966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49" tIns="0" rIns="19049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E374A19D-5C9C-4030-92D1-F2E0840DE1EF}" type="datetime'''''''''''''6'''''''''''''''''">
              <a:rPr lang="en-US" altLang="en-US" sz="1100">
                <a:solidFill>
                  <a:srgbClr val="000000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7" name="Text Placeholder 6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7716441" y="3988596"/>
            <a:ext cx="105966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19049" tIns="0" rIns="19049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709BEE8F-5633-4AAB-916A-166BE7AAD42A}" type="datetime'''''''''''''''''''''''''''''''''''''''5'''''''''''''''''''''''">
              <a:rPr lang="en-US" altLang="en-US" sz="1100">
                <a:solidFill>
                  <a:srgbClr val="FFFFFF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100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107926" y="4306494"/>
            <a:ext cx="885825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EBDE0060-B021-4C4B-B7E8-EA96B5112E6B}" type="datetime'''U''n''''i''''''t''''''''''''''''''''ed K''i''ngdom'''''''''">
              <a:rPr lang="en-US" altLang="en-US" sz="1100">
                <a:solidFill>
                  <a:srgbClr val="000000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United Kingdom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9" name="Text Placeholder 11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498431" y="3457578"/>
            <a:ext cx="105966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49" tIns="0" rIns="19049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D75912A7-F175-40F5-B6C1-06CA8D8AE59F}" type="datetime'''''''''''''''''''''''''''''''''''''''9'''''''''''''''''''''">
              <a:rPr lang="en-US" altLang="en-US" sz="1100">
                <a:solidFill>
                  <a:srgbClr val="000000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0" name="Text Placeholder 56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987539" y="4306494"/>
            <a:ext cx="651262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ADDA5EA7-F56F-4EF6-899B-FAE31E554B41}" type="datetime'''''''''Indo''ne''s''''''''''''''ia'">
              <a:rPr lang="en-US" altLang="en-US" sz="1100">
                <a:solidFill>
                  <a:srgbClr val="000000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Indonesia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245914" y="3364707"/>
            <a:ext cx="1738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49" tIns="0" rIns="19049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1674506B-C0DC-459E-BC9E-6FA7FF9E0308}" type="datetime'''''''''1''''''''''''''''''1'''''''''">
              <a:rPr lang="en-US" altLang="en-US" sz="1100">
                <a:solidFill>
                  <a:srgbClr val="000000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2" name="Text Placeholder 61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280422" y="3874296"/>
            <a:ext cx="105966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19049" tIns="0" rIns="19049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F2CBBEDA-7D98-4D08-8A6F-63FA5699F705}" type="datetime'''''''''''9'''''''''''''''">
              <a:rPr lang="en-US" altLang="en-US" sz="1100">
                <a:solidFill>
                  <a:srgbClr val="FFFFFF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sz="1100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3" name="Text Placeholder 16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810000" y="4306493"/>
            <a:ext cx="469096" cy="18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377BF4-1177-4766-B557-9732DA501051}" type="datetime'''''''''''''''''''''''''''''''''J''''''ap''''a''''''n'''''''''">
              <a:rPr lang="en-US" altLang="en-US" sz="1100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Japan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024367" y="2793207"/>
            <a:ext cx="1738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49" tIns="0" rIns="19049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F01E74C3-7F9B-4940-8581-B0684EA4B828}" type="datetime'''''2''0'''''''''''''''''''''">
              <a:rPr lang="en-US" altLang="en-US" sz="1100">
                <a:solidFill>
                  <a:srgbClr val="000000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5" name="Text Placeholder 15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667001" y="4298890"/>
            <a:ext cx="454808" cy="1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B9D663-6FBE-41D8-B64A-7CED4DB5356D}" type="datetime'''''''''''''''''''''''C''''''''''h''i''''na'''''''">
              <a:rPr lang="en-US" altLang="en-US" sz="1100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China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6" name="Text Placeholder 7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806325" y="2014539"/>
            <a:ext cx="1738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49" tIns="0" rIns="19049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69DC8665-0662-482E-9678-DF7ABA8F1576}" type="datetime'''''''''''3''''''''''''''''''''''''''''''''''''2'''''''">
              <a:rPr lang="en-US" altLang="en-US" sz="1100">
                <a:solidFill>
                  <a:srgbClr val="000000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lang="en-US" sz="11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7" name="Text Placeholder 6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806325" y="3392094"/>
            <a:ext cx="1738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19049" tIns="0" rIns="19049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8FBB2216-51DC-4FF2-848E-BFF238C4002D}" type="datetime'''''2''''''''''''''''''''''4'''">
              <a:rPr lang="en-US" altLang="en-US" sz="1100">
                <a:solidFill>
                  <a:srgbClr val="FFFFFF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lang="en-US" sz="1100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8" name="Text Placeholder 6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307351" y="4306494"/>
            <a:ext cx="736997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A88F7F-DF07-454C-9874-CF90CB71B48A}" type="datetime'U''n''it''''ed ''''''''''''''''St''at''''''e''''''''s'">
              <a:rPr lang="en-US" altLang="en-US" sz="1100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United States</a:t>
            </a:fld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588324" y="1621632"/>
            <a:ext cx="17383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49" tIns="0" rIns="19049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fld id="{60024033-CDBF-4591-A9E1-ABECB2607883}" type="datetime'''''''''''3''''''''''''''8'''''''''''''''''''''''''''">
              <a:rPr lang="en-US" altLang="en-US" sz="1100">
                <a:solidFill>
                  <a:srgbClr val="000000"/>
                </a:solidFill>
              </a:rPr>
              <a:pPr marL="0" indent="0"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t>38</a:t>
            </a:fld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7100" y="1047332"/>
            <a:ext cx="5986464" cy="438580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defTabSz="685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</a:rPr>
              <a:t>Plastic waste generation and management</a:t>
            </a:r>
          </a:p>
          <a:p>
            <a:pPr defTabSz="685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Million kg/day generated</a:t>
            </a:r>
          </a:p>
        </p:txBody>
      </p:sp>
      <p:sp>
        <p:nvSpPr>
          <p:cNvPr id="31" name="Rectangle 30"/>
          <p:cNvSpPr/>
          <p:nvPr>
            <p:custDataLst>
              <p:tags r:id="rId26"/>
            </p:custDataLst>
          </p:nvPr>
        </p:nvSpPr>
        <p:spPr bwMode="auto">
          <a:xfrm>
            <a:off x="5911466" y="1797846"/>
            <a:ext cx="188119" cy="140494"/>
          </a:xfrm>
          <a:prstGeom prst="rect">
            <a:avLst/>
          </a:prstGeom>
          <a:solidFill>
            <a:srgbClr val="CA040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6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>
            <p:custDataLst>
              <p:tags r:id="rId27"/>
            </p:custDataLst>
          </p:nvPr>
        </p:nvSpPr>
        <p:spPr bwMode="auto">
          <a:xfrm>
            <a:off x="5911466" y="1600203"/>
            <a:ext cx="188119" cy="140494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6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3" name="Text Placeholder 65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137686" y="1596630"/>
            <a:ext cx="1315641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fld id="{C4BF6FF6-65DE-4D6C-A79F-7B2190BD98DF}" type="datetime'P''''''l''''a''sti''c'' wa''''st''e ''''''generati''on'''''''">
              <a:rPr lang="en-US" altLang="en-US" sz="1100">
                <a:solidFill>
                  <a:srgbClr val="000000"/>
                </a:solidFill>
              </a:rPr>
              <a:pPr marL="0" indent="0" fontAlgn="base">
                <a:spcBef>
                  <a:spcPct val="0"/>
                </a:spcBef>
                <a:spcAft>
                  <a:spcPct val="0"/>
                </a:spcAft>
                <a:buNone/>
              </a:pPr>
              <a:t>Plastic waste generation</a:t>
            </a:fld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4" name="Text Placeholder 64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137672" y="1794273"/>
            <a:ext cx="1428750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fld id="{63EDC6B8-DAE3-4798-9395-F7AEB1CE546B}" type="datetime'Mi''s''m''anag''ed'''' p''''''l''a''s''tic'' ''w''''''as''te'">
              <a:rPr lang="en-US" altLang="en-US" sz="1100">
                <a:solidFill>
                  <a:srgbClr val="000000"/>
                </a:solidFill>
              </a:rPr>
              <a:pPr marL="0" indent="0" fontAlgn="base">
                <a:spcBef>
                  <a:spcPct val="0"/>
                </a:spcBef>
                <a:spcAft>
                  <a:spcPct val="0"/>
                </a:spcAft>
                <a:buNone/>
              </a:pPr>
              <a:t>Mismanaged plastic waste</a:t>
            </a:fld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14413" y="1497806"/>
            <a:ext cx="7367587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cK 5. Source"/>
          <p:cNvSpPr>
            <a:spLocks noChangeArrowheads="1"/>
          </p:cNvSpPr>
          <p:nvPr/>
        </p:nvSpPr>
        <p:spPr bwMode="auto">
          <a:xfrm>
            <a:off x="4038601" y="4807037"/>
            <a:ext cx="4989513" cy="12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482600" indent="-482600" defTabSz="912813">
              <a:buClr>
                <a:schemeClr val="tx2"/>
              </a:buClr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buClr>
                <a:schemeClr val="tx2"/>
              </a:buClr>
              <a:buSzPct val="125000"/>
              <a:buFont typeface="Arial" pitchFamily="34" charset="0"/>
              <a:buChar char="▪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buClr>
                <a:schemeClr val="tx2"/>
              </a:buClr>
              <a:buSzPct val="120000"/>
              <a:buFont typeface="Arial" pitchFamily="34" charset="0"/>
              <a:buChar char="–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buClr>
                <a:schemeClr val="tx2"/>
              </a:buClr>
              <a:buSzPct val="120000"/>
              <a:buFont typeface="Arial" pitchFamily="34" charset="0"/>
              <a:buChar char="▫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buClr>
                <a:schemeClr val="tx2"/>
              </a:buClr>
              <a:buSzPct val="89000"/>
              <a:buFont typeface="Arial" pitchFamily="34" charset="0"/>
              <a:buChar char="-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SOURCE: OC analysis; Jambeck et al. 2015</a:t>
            </a:r>
          </a:p>
        </p:txBody>
      </p:sp>
    </p:spTree>
    <p:extLst>
      <p:ext uri="{BB962C8B-B14F-4D97-AF65-F5344CB8AC3E}">
        <p14:creationId xmlns:p14="http://schemas.microsoft.com/office/powerpoint/2010/main" val="27153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Promoting, Incubating and Investing in Waste Management Solutions to Marine Plastic Waste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DC42-CC12-A24A-AFE6-3311D098E38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11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6"/>
          <a:stretch/>
        </p:blipFill>
        <p:spPr bwMode="auto">
          <a:xfrm>
            <a:off x="276226" y="1690304"/>
            <a:ext cx="383857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82030"/>
            <a:ext cx="4343400" cy="21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="" xmlns:a16="http://schemas.microsoft.com/office/drawing/2014/main" id="{8BCF0E2A-1E33-4BAF-B508-C6AE228322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8" name="think-cell Slide" r:id="rId6" imgW="530" imgH="528" progId="TCLayout.ActiveDocument.1">
                  <p:embed/>
                </p:oleObj>
              </mc:Choice>
              <mc:Fallback>
                <p:oleObj name="think-cell Slide" r:id="rId6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>
            <a:extLst>
              <a:ext uri="{FF2B5EF4-FFF2-40B4-BE49-F238E27FC236}">
                <a16:creationId xmlns="" xmlns:a16="http://schemas.microsoft.com/office/drawing/2014/main" id="{B64F2EF3-19BC-4C97-B8E4-39A333C0BE2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783">
              <a:defRPr/>
            </a:pPr>
            <a:endParaRPr lang="en-US">
              <a:solidFill>
                <a:srgbClr val="FFFFFF"/>
              </a:solidFill>
              <a:latin typeface="Franklin Gothic Book" panose="020B0503020102020204" pitchFamily="34" charset="0"/>
              <a:ea typeface="ＭＳ Ｐゴシック" panose="020B0600070205080204" pitchFamily="34" charset="-128"/>
              <a:sym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 wrap="square" lIns="51418" tIns="25716" rIns="51418" bIns="25716" anchor="t" anchorCtr="0">
            <a:noAutofit/>
          </a:bodyPr>
          <a:lstStyle/>
          <a:p>
            <a:r>
              <a:rPr lang="en-US" b="0" dirty="0">
                <a:solidFill>
                  <a:srgbClr val="3598B6"/>
                </a:solidFill>
                <a:latin typeface="Franklin Gothic Book" panose="020B0503020102020204" pitchFamily="34" charset="0"/>
              </a:rPr>
              <a:t>Trash Free Seas Alliance Signature Initiative – Our Journey</a:t>
            </a:r>
          </a:p>
        </p:txBody>
      </p:sp>
      <p:sp>
        <p:nvSpPr>
          <p:cNvPr id="3" name="Rectangle 286"/>
          <p:cNvSpPr txBox="1">
            <a:spLocks noChangeArrowheads="1"/>
          </p:cNvSpPr>
          <p:nvPr/>
        </p:nvSpPr>
        <p:spPr bwMode="auto">
          <a:xfrm>
            <a:off x="611319" y="2873929"/>
            <a:ext cx="2448308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91590">
              <a:buClr>
                <a:srgbClr val="000000"/>
              </a:buClr>
              <a:defRPr/>
            </a:pPr>
            <a:r>
              <a:rPr lang="en-US" sz="1400" b="1">
                <a:solidFill>
                  <a:srgbClr val="0070C0"/>
                </a:solidFill>
              </a:rPr>
              <a:t>Research phase</a:t>
            </a:r>
          </a:p>
          <a:p>
            <a:pPr defTabSz="691590">
              <a:buClr>
                <a:srgbClr val="000000"/>
              </a:buClr>
              <a:defRPr/>
            </a:pPr>
            <a:r>
              <a:rPr lang="en-US" sz="1400">
                <a:solidFill>
                  <a:srgbClr val="FFFFFF">
                    <a:lumMod val="50000"/>
                  </a:srgbClr>
                </a:solidFill>
              </a:rPr>
              <a:t>2015</a:t>
            </a:r>
          </a:p>
        </p:txBody>
      </p:sp>
      <p:sp>
        <p:nvSpPr>
          <p:cNvPr id="4" name="Arc 6"/>
          <p:cNvSpPr>
            <a:spLocks/>
          </p:cNvSpPr>
          <p:nvPr/>
        </p:nvSpPr>
        <p:spPr bwMode="auto">
          <a:xfrm>
            <a:off x="4876800" y="1890153"/>
            <a:ext cx="2208580" cy="1182688"/>
          </a:xfrm>
          <a:custGeom>
            <a:avLst/>
            <a:gdLst>
              <a:gd name="T0" fmla="*/ 0 w 21286"/>
              <a:gd name="T1" fmla="*/ 2147483647 h 21600"/>
              <a:gd name="T2" fmla="*/ 2147483647 w 21286"/>
              <a:gd name="T3" fmla="*/ 2147483647 h 21600"/>
              <a:gd name="T4" fmla="*/ 2147483647 w 21286"/>
              <a:gd name="T5" fmla="*/ 2147483647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</a:path>
              <a:path w="21286" h="21600" stroke="0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  <a:lnTo>
                  <a:pt x="19723" y="21600"/>
                </a:lnTo>
                <a:lnTo>
                  <a:pt x="0" y="12792"/>
                </a:lnTo>
                <a:close/>
              </a:path>
            </a:pathLst>
          </a:cu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>
            <a:noAutofit/>
          </a:bodyPr>
          <a:lstStyle/>
          <a:p>
            <a:pPr defTabSz="685783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Arc 5"/>
          <p:cNvSpPr>
            <a:spLocks/>
          </p:cNvSpPr>
          <p:nvPr/>
        </p:nvSpPr>
        <p:spPr bwMode="auto">
          <a:xfrm>
            <a:off x="2885277" y="2607606"/>
            <a:ext cx="2220124" cy="1182688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145"/>
              <a:gd name="T10" fmla="*/ 0 h 21600"/>
              <a:gd name="T11" fmla="*/ 21145 w 21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>
            <a:noAutofit/>
          </a:bodyPr>
          <a:lstStyle/>
          <a:p>
            <a:pPr defTabSz="685783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Arc 4"/>
          <p:cNvSpPr>
            <a:spLocks/>
          </p:cNvSpPr>
          <p:nvPr/>
        </p:nvSpPr>
        <p:spPr bwMode="auto">
          <a:xfrm>
            <a:off x="492423" y="3289179"/>
            <a:ext cx="2392854" cy="1182688"/>
          </a:xfrm>
          <a:custGeom>
            <a:avLst/>
            <a:gdLst>
              <a:gd name="T0" fmla="*/ 0 w 20829"/>
              <a:gd name="T1" fmla="*/ 2147483647 h 21600"/>
              <a:gd name="T2" fmla="*/ 2147483647 w 20829"/>
              <a:gd name="T3" fmla="*/ 2147483647 h 21600"/>
              <a:gd name="T4" fmla="*/ 2147483647 w 20829"/>
              <a:gd name="T5" fmla="*/ 2147483647 h 21600"/>
              <a:gd name="T6" fmla="*/ 0 60000 65536"/>
              <a:gd name="T7" fmla="*/ 0 60000 65536"/>
              <a:gd name="T8" fmla="*/ 0 60000 65536"/>
              <a:gd name="T9" fmla="*/ 0 w 20829"/>
              <a:gd name="T10" fmla="*/ 0 h 21600"/>
              <a:gd name="T11" fmla="*/ 20829 w 208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29" h="21600" fill="none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</a:path>
              <a:path w="20829" h="21600" stroke="0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  <a:lnTo>
                  <a:pt x="19266" y="21600"/>
                </a:lnTo>
                <a:lnTo>
                  <a:pt x="-1" y="11833"/>
                </a:lnTo>
                <a:close/>
              </a:path>
            </a:pathLst>
          </a:cu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>
            <a:noAutofit/>
          </a:bodyPr>
          <a:lstStyle/>
          <a:p>
            <a:pPr defTabSz="685783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Arc 6"/>
          <p:cNvSpPr>
            <a:spLocks/>
          </p:cNvSpPr>
          <p:nvPr/>
        </p:nvSpPr>
        <p:spPr bwMode="auto">
          <a:xfrm>
            <a:off x="6781805" y="1298808"/>
            <a:ext cx="1906539" cy="1182688"/>
          </a:xfrm>
          <a:custGeom>
            <a:avLst/>
            <a:gdLst>
              <a:gd name="T0" fmla="*/ 0 w 21286"/>
              <a:gd name="T1" fmla="*/ 2147483647 h 21600"/>
              <a:gd name="T2" fmla="*/ 2147483647 w 21286"/>
              <a:gd name="T3" fmla="*/ 2147483647 h 21600"/>
              <a:gd name="T4" fmla="*/ 2147483647 w 21286"/>
              <a:gd name="T5" fmla="*/ 2147483647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</a:path>
              <a:path w="21286" h="21600" stroke="0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  <a:lnTo>
                  <a:pt x="19723" y="21600"/>
                </a:lnTo>
                <a:lnTo>
                  <a:pt x="0" y="12792"/>
                </a:lnTo>
                <a:close/>
              </a:path>
            </a:pathLst>
          </a:cu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>
            <a:noAutofit/>
          </a:bodyPr>
          <a:lstStyle/>
          <a:p>
            <a:pPr defTabSz="685783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321" y="3735333"/>
            <a:ext cx="2195723" cy="116570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defRPr/>
            </a:pPr>
            <a:r>
              <a:rPr lang="en-US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To </a:t>
            </a:r>
            <a:r>
              <a:rPr lang="en-US" sz="1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understand how and why plastic waste is leaking into the ocean</a:t>
            </a:r>
            <a:r>
              <a:rPr lang="en-US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and evaluate potential prevention approaches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8325" y="3089252"/>
            <a:ext cx="2090642" cy="182357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defRPr/>
            </a:pPr>
            <a:r>
              <a:rPr lang="en-US" sz="1400">
                <a:solidFill>
                  <a:srgbClr val="000000">
                    <a:lumMod val="95000"/>
                    <a:lumOff val="5000"/>
                  </a:srgbClr>
                </a:solidFill>
              </a:rPr>
              <a:t>To understand how to </a:t>
            </a:r>
            <a:r>
              <a:rPr lang="en-US" sz="1400" b="1">
                <a:solidFill>
                  <a:srgbClr val="000000">
                    <a:lumMod val="95000"/>
                    <a:lumOff val="5000"/>
                  </a:srgbClr>
                </a:solidFill>
              </a:rPr>
              <a:t>systematically break down the barriers </a:t>
            </a:r>
            <a:r>
              <a:rPr lang="en-US" sz="1400">
                <a:solidFill>
                  <a:srgbClr val="000000">
                    <a:lumMod val="95000"/>
                    <a:lumOff val="5000"/>
                  </a:srgbClr>
                </a:solidFill>
              </a:rPr>
              <a:t>to effective waste management that will ultimately stem the flow of plastic waste into the ocean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0" y="2190750"/>
            <a:ext cx="2107216" cy="270073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defRPr/>
            </a:pPr>
            <a:r>
              <a:rPr lang="en-US" sz="1400" b="1">
                <a:solidFill>
                  <a:srgbClr val="000000">
                    <a:lumMod val="95000"/>
                    <a:lumOff val="5000"/>
                  </a:srgbClr>
                </a:solidFill>
              </a:rPr>
              <a:t>To design and launch the collective effort </a:t>
            </a:r>
            <a:r>
              <a:rPr lang="en-US" sz="1400">
                <a:solidFill>
                  <a:srgbClr val="000000">
                    <a:lumMod val="95000"/>
                    <a:lumOff val="5000"/>
                  </a:srgbClr>
                </a:solidFill>
              </a:rPr>
              <a:t>including:</a:t>
            </a:r>
          </a:p>
          <a:p>
            <a:pPr marL="285736" indent="-285736" defTabSz="685783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rgbClr val="000000">
                    <a:lumMod val="95000"/>
                    <a:lumOff val="5000"/>
                  </a:srgbClr>
                </a:solidFill>
              </a:rPr>
              <a:t>Building an investment pool and funding mechanism</a:t>
            </a:r>
          </a:p>
          <a:p>
            <a:pPr marL="285736" indent="-285736" defTabSz="685783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rgbClr val="000000">
                    <a:lumMod val="95000"/>
                    <a:lumOff val="5000"/>
                  </a:srgbClr>
                </a:solidFill>
              </a:rPr>
              <a:t>Advocating governments to prioritize WM</a:t>
            </a:r>
          </a:p>
          <a:p>
            <a:pPr marL="285736" indent="-285736" defTabSz="685783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rgbClr val="000000">
                    <a:lumMod val="95000"/>
                    <a:lumOff val="5000"/>
                  </a:srgbClr>
                </a:solidFill>
              </a:rPr>
              <a:t>Testing business models in high leakage cities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7600" y="1716160"/>
            <a:ext cx="1671918" cy="138499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defRPr/>
            </a:pPr>
            <a:r>
              <a:rPr lang="en-US" sz="1400" b="1">
                <a:solidFill>
                  <a:srgbClr val="000000">
                    <a:lumMod val="95000"/>
                    <a:lumOff val="5000"/>
                  </a:srgbClr>
                </a:solidFill>
              </a:rPr>
              <a:t>Implement new projects </a:t>
            </a:r>
            <a:r>
              <a:rPr lang="en-US" sz="1400">
                <a:solidFill>
                  <a:srgbClr val="000000">
                    <a:lumMod val="95000"/>
                    <a:lumOff val="5000"/>
                  </a:srgbClr>
                </a:solidFill>
              </a:rPr>
              <a:t>to test and scale effective waste management models</a:t>
            </a:r>
          </a:p>
        </p:txBody>
      </p:sp>
      <p:sp>
        <p:nvSpPr>
          <p:cNvPr id="12" name="Rectangle 286"/>
          <p:cNvSpPr txBox="1">
            <a:spLocks noChangeArrowheads="1"/>
          </p:cNvSpPr>
          <p:nvPr/>
        </p:nvSpPr>
        <p:spPr bwMode="auto">
          <a:xfrm>
            <a:off x="2988325" y="2308648"/>
            <a:ext cx="2448308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91590">
              <a:buClr>
                <a:srgbClr val="000000"/>
              </a:buClr>
              <a:defRPr/>
            </a:pPr>
            <a:r>
              <a:rPr lang="en-US" sz="1400" b="1">
                <a:solidFill>
                  <a:srgbClr val="0070C0"/>
                </a:solidFill>
              </a:rPr>
              <a:t>Enabling phase</a:t>
            </a:r>
          </a:p>
          <a:p>
            <a:pPr defTabSz="691590">
              <a:buClr>
                <a:srgbClr val="000000"/>
              </a:buClr>
              <a:defRPr/>
            </a:pPr>
            <a:r>
              <a:rPr lang="en-US" sz="1400">
                <a:solidFill>
                  <a:srgbClr val="FFFFFF">
                    <a:lumMod val="50000"/>
                  </a:srgbClr>
                </a:solidFill>
              </a:rPr>
              <a:t>2016</a:t>
            </a:r>
          </a:p>
        </p:txBody>
      </p:sp>
      <p:sp>
        <p:nvSpPr>
          <p:cNvPr id="13" name="Rectangle 286"/>
          <p:cNvSpPr txBox="1">
            <a:spLocks noChangeArrowheads="1"/>
          </p:cNvSpPr>
          <p:nvPr/>
        </p:nvSpPr>
        <p:spPr bwMode="auto">
          <a:xfrm>
            <a:off x="5360386" y="1544163"/>
            <a:ext cx="2448308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91590">
              <a:buClr>
                <a:srgbClr val="000000"/>
              </a:buClr>
              <a:defRPr/>
            </a:pPr>
            <a:r>
              <a:rPr lang="en-US" sz="1400" b="1">
                <a:solidFill>
                  <a:srgbClr val="0070C0"/>
                </a:solidFill>
              </a:rPr>
              <a:t>Launch phase</a:t>
            </a:r>
          </a:p>
          <a:p>
            <a:pPr defTabSz="691590">
              <a:buClr>
                <a:srgbClr val="000000"/>
              </a:buClr>
              <a:defRPr/>
            </a:pPr>
            <a:r>
              <a:rPr lang="en-US" sz="1400">
                <a:solidFill>
                  <a:srgbClr val="FFFFFF">
                    <a:lumMod val="50000"/>
                  </a:srgbClr>
                </a:solidFill>
              </a:rPr>
              <a:t>2017-2018</a:t>
            </a:r>
          </a:p>
        </p:txBody>
      </p:sp>
      <p:sp>
        <p:nvSpPr>
          <p:cNvPr id="14" name="Rectangle 286"/>
          <p:cNvSpPr txBox="1">
            <a:spLocks noChangeArrowheads="1"/>
          </p:cNvSpPr>
          <p:nvPr/>
        </p:nvSpPr>
        <p:spPr bwMode="auto">
          <a:xfrm>
            <a:off x="6858001" y="893613"/>
            <a:ext cx="2448308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91590">
              <a:buClr>
                <a:srgbClr val="000000"/>
              </a:buClr>
              <a:defRPr/>
            </a:pPr>
            <a:r>
              <a:rPr lang="en-US" sz="1400" b="1">
                <a:solidFill>
                  <a:srgbClr val="0070C0"/>
                </a:solidFill>
              </a:rPr>
              <a:t>Implement  &amp; scale phase</a:t>
            </a:r>
          </a:p>
          <a:p>
            <a:pPr defTabSz="691590">
              <a:buClr>
                <a:srgbClr val="000000"/>
              </a:buClr>
              <a:defRPr/>
            </a:pPr>
            <a:r>
              <a:rPr lang="en-US" sz="1400">
                <a:solidFill>
                  <a:srgbClr val="FFFFFF">
                    <a:lumMod val="50000"/>
                  </a:srgbClr>
                </a:solidFill>
              </a:rPr>
              <a:t>2019 -2020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75" y="692579"/>
            <a:ext cx="1189426" cy="1539257"/>
          </a:xfrm>
          <a:prstGeom prst="rect">
            <a:avLst/>
          </a:prstGeom>
          <a:ln>
            <a:solidFill>
              <a:srgbClr val="C9C9C9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692577"/>
            <a:ext cx="1077400" cy="1524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37" y="590552"/>
            <a:ext cx="1641365" cy="71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Urban Ocean</a:t>
            </a:r>
            <a:r>
              <a:rPr lang="en-US" dirty="0" smtClean="0"/>
              <a:t>:  Engaging </a:t>
            </a:r>
            <a:r>
              <a:rPr lang="en-US" dirty="0" smtClean="0"/>
              <a:t>Cities Directly </a:t>
            </a:r>
            <a:r>
              <a:rPr lang="en-US" dirty="0"/>
              <a:t>i</a:t>
            </a:r>
            <a:r>
              <a:rPr lang="en-US" dirty="0" smtClean="0"/>
              <a:t>n the Marine Plastic Waste Challenge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3192" y="819150"/>
            <a:ext cx="3797808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7800" indent="-1778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63550" indent="-1714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747713" indent="-1698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033463" indent="-1714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317625" indent="-1698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05686"/>
              </a:buClr>
              <a:buFont typeface="Arial" panose="020B0604020202020204" pitchFamily="34" charset="0"/>
              <a:buNone/>
            </a:pPr>
            <a:r>
              <a:rPr lang="en-US" sz="2100" dirty="0" smtClean="0">
                <a:solidFill>
                  <a:srgbClr val="000000"/>
                </a:solidFill>
              </a:rPr>
              <a:t>Expected outcomes:</a:t>
            </a:r>
          </a:p>
          <a:p>
            <a:pPr>
              <a:buClr>
                <a:srgbClr val="405686"/>
              </a:buClr>
            </a:pPr>
            <a:r>
              <a:rPr lang="en-US" sz="2100" dirty="0">
                <a:solidFill>
                  <a:srgbClr val="000000"/>
                </a:solidFill>
              </a:rPr>
              <a:t>A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>
                <a:solidFill>
                  <a:srgbClr val="000000"/>
                </a:solidFill>
              </a:rPr>
              <a:t>cadre of city champions to tackle marine plastic waste </a:t>
            </a:r>
          </a:p>
          <a:p>
            <a:pPr>
              <a:buClr>
                <a:srgbClr val="405686"/>
              </a:buClr>
            </a:pPr>
            <a:r>
              <a:rPr lang="en-US" sz="2100" dirty="0">
                <a:solidFill>
                  <a:srgbClr val="000000"/>
                </a:solidFill>
              </a:rPr>
              <a:t>Launch of a new global platform linking to existing city priorities such as job creation, economic development, and public health</a:t>
            </a:r>
          </a:p>
          <a:p>
            <a:pPr>
              <a:buClr>
                <a:srgbClr val="405686"/>
              </a:buClr>
            </a:pPr>
            <a:r>
              <a:rPr lang="en-US" sz="2100" dirty="0">
                <a:solidFill>
                  <a:srgbClr val="000000"/>
                </a:solidFill>
              </a:rPr>
              <a:t>Development of materials for training, capacity building &amp; </a:t>
            </a:r>
            <a:r>
              <a:rPr lang="en-US" sz="2100" dirty="0" smtClean="0">
                <a:solidFill>
                  <a:srgbClr val="000000"/>
                </a:solidFill>
              </a:rPr>
              <a:t>tools</a:t>
            </a:r>
          </a:p>
          <a:p>
            <a:pPr>
              <a:buClr>
                <a:srgbClr val="405686"/>
              </a:buClr>
            </a:pPr>
            <a:r>
              <a:rPr lang="en-US" sz="2100" dirty="0" smtClean="0">
                <a:solidFill>
                  <a:srgbClr val="000000"/>
                </a:solidFill>
              </a:rPr>
              <a:t>New public/private partnerships focused on reducing marine plastic waste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buClr>
                <a:srgbClr val="405686"/>
              </a:buClr>
            </a:pPr>
            <a:r>
              <a:rPr lang="en-US" sz="2100" dirty="0">
                <a:solidFill>
                  <a:srgbClr val="000000"/>
                </a:solidFill>
              </a:rPr>
              <a:t>Peer network and exchange</a:t>
            </a:r>
          </a:p>
          <a:p>
            <a:pPr lvl="1">
              <a:buClr>
                <a:srgbClr val="405686"/>
              </a:buClr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buClr>
                <a:srgbClr val="405686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Image result for city sky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7750"/>
            <a:ext cx="4267200" cy="32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Develop Public and Private Sector Policy Playbook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047750"/>
            <a:ext cx="4495800" cy="4351338"/>
          </a:xfrm>
          <a:prstGeom prst="rect">
            <a:avLst/>
          </a:prstGeom>
        </p:spPr>
        <p:txBody>
          <a:bodyPr/>
          <a:lstStyle>
            <a:lvl1pPr marL="166628" indent="-166628" algn="l" rtl="0" eaLnBrk="1" fontAlgn="base" hangingPunct="1">
              <a:spcBef>
                <a:spcPts val="0"/>
              </a:spcBef>
              <a:spcAft>
                <a:spcPts val="750"/>
              </a:spcAft>
              <a:buClr>
                <a:schemeClr val="bg2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marL="432039" indent="-166628" algn="l" rtl="0" eaLnBrk="1" fontAlgn="base" hangingPunct="1">
              <a:spcBef>
                <a:spcPts val="0"/>
              </a:spcBef>
              <a:spcAft>
                <a:spcPts val="750"/>
              </a:spcAft>
              <a:buClr>
                <a:schemeClr val="bg2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Franklin Gothic Book"/>
                <a:ea typeface="ＭＳ Ｐゴシック" charset="0"/>
                <a:cs typeface="Franklin Gothic Book"/>
              </a:defRPr>
            </a:lvl2pPr>
            <a:lvl3pPr marL="598660" indent="-166628" algn="l" rtl="0" eaLnBrk="1" fontAlgn="base" hangingPunct="1">
              <a:spcBef>
                <a:spcPts val="0"/>
              </a:spcBef>
              <a:spcAft>
                <a:spcPts val="750"/>
              </a:spcAft>
              <a:buClr>
                <a:schemeClr val="bg2"/>
              </a:buClr>
              <a:buFont typeface="Arial"/>
              <a:buChar char="•"/>
              <a:defRPr sz="1100">
                <a:solidFill>
                  <a:schemeClr val="tx1"/>
                </a:solidFill>
                <a:latin typeface="Franklin Gothic Book"/>
                <a:ea typeface="ＭＳ Ｐゴシック" charset="0"/>
                <a:cs typeface="Franklin Gothic Book"/>
              </a:defRPr>
            </a:lvl3pPr>
            <a:lvl4pPr marL="854554" indent="-166628" algn="l" rtl="0" eaLnBrk="1" fontAlgn="base" hangingPunct="1">
              <a:spcBef>
                <a:spcPts val="0"/>
              </a:spcBef>
              <a:spcAft>
                <a:spcPts val="750"/>
              </a:spcAft>
              <a:buClr>
                <a:schemeClr val="bg2"/>
              </a:buClr>
              <a:buFont typeface="Arial"/>
              <a:buChar char="•"/>
              <a:defRPr sz="900">
                <a:solidFill>
                  <a:schemeClr val="tx1"/>
                </a:solidFill>
                <a:latin typeface="Franklin Gothic Book"/>
                <a:ea typeface="ＭＳ Ｐゴシック" charset="0"/>
                <a:cs typeface="Franklin Gothic Book"/>
              </a:defRPr>
            </a:lvl4pPr>
            <a:lvl5pPr marL="1109258" indent="-166628" algn="l" rtl="0" eaLnBrk="1" fontAlgn="base" hangingPunct="1">
              <a:spcBef>
                <a:spcPts val="0"/>
              </a:spcBef>
              <a:spcAft>
                <a:spcPts val="750"/>
              </a:spcAft>
              <a:buClr>
                <a:schemeClr val="bg2"/>
              </a:buClr>
              <a:buFont typeface="Arial"/>
              <a:buChar char="•"/>
              <a:defRPr sz="800">
                <a:solidFill>
                  <a:schemeClr val="tx1"/>
                </a:solidFill>
                <a:latin typeface="Franklin Gothic Book"/>
                <a:ea typeface="ＭＳ Ｐゴシック" charset="0"/>
                <a:cs typeface="Franklin Gothic Book"/>
              </a:defRPr>
            </a:lvl5pPr>
            <a:lvl6pPr marL="1885245" indent="-1713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018" indent="-1713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0790" indent="-1713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3569" indent="-1713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>
                <a:srgbClr val="3598B6"/>
              </a:buClr>
              <a:buFont typeface="Arial"/>
              <a:buNone/>
            </a:pPr>
            <a:r>
              <a:rPr lang="en-US" sz="3200" kern="0" dirty="0" smtClean="0">
                <a:solidFill>
                  <a:srgbClr val="4F4F4F"/>
                </a:solidFill>
              </a:rPr>
              <a:t>Expected outcomes:</a:t>
            </a:r>
          </a:p>
          <a:p>
            <a:pPr defTabSz="914400">
              <a:buClr>
                <a:srgbClr val="3598B6"/>
              </a:buClr>
            </a:pPr>
            <a:r>
              <a:rPr lang="en-US" sz="1800" kern="0" dirty="0" smtClean="0">
                <a:solidFill>
                  <a:srgbClr val="4F4F4F"/>
                </a:solidFill>
              </a:rPr>
              <a:t>Analysis of current and possible policy and finance solutions for waste collection </a:t>
            </a:r>
          </a:p>
          <a:p>
            <a:pPr defTabSz="914400">
              <a:buClr>
                <a:srgbClr val="3598B6"/>
              </a:buClr>
            </a:pPr>
            <a:r>
              <a:rPr lang="en-US" sz="1800" kern="0" dirty="0" smtClean="0">
                <a:solidFill>
                  <a:srgbClr val="4F4F4F"/>
                </a:solidFill>
              </a:rPr>
              <a:t>“Playbook” of public and private sector actions needed for robust collection systems</a:t>
            </a:r>
          </a:p>
          <a:p>
            <a:pPr defTabSz="914400">
              <a:buClr>
                <a:srgbClr val="3598B6"/>
              </a:buClr>
            </a:pPr>
            <a:r>
              <a:rPr lang="en-US" sz="1800" kern="0" dirty="0" smtClean="0">
                <a:solidFill>
                  <a:srgbClr val="4F4F4F"/>
                </a:solidFill>
              </a:rPr>
              <a:t>Commitments by select companies and governments to work together </a:t>
            </a:r>
            <a:endParaRPr lang="en-US" sz="1800" kern="0" dirty="0">
              <a:solidFill>
                <a:srgbClr val="4F4F4F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9"/>
          <a:stretch/>
        </p:blipFill>
        <p:spPr bwMode="auto">
          <a:xfrm>
            <a:off x="4910137" y="666750"/>
            <a:ext cx="3243263" cy="390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8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What Else Can We Do Together?</a:t>
            </a:r>
            <a:endParaRPr lang="en-US" sz="2800" b="1" dirty="0"/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76761"/>
            <a:ext cx="5943600" cy="389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4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691"/>
            <a:ext cx="6172200" cy="464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7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How you Can Help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For All</a:t>
            </a:r>
            <a:r>
              <a:rPr lang="en-US" sz="1800" dirty="0" smtClean="0"/>
              <a:t>: Support </a:t>
            </a:r>
            <a:r>
              <a:rPr lang="en-US" sz="1800" dirty="0" err="1" smtClean="0"/>
              <a:t>NADBank</a:t>
            </a:r>
            <a:r>
              <a:rPr lang="en-US" sz="1800" dirty="0" smtClean="0"/>
              <a:t> as the intermediary to issue the Border Impact Bond.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For United States</a:t>
            </a:r>
            <a:r>
              <a:rPr lang="en-US" sz="1800" dirty="0" smtClean="0"/>
              <a:t>: 1)  Collaborate on the underlying science to provide baselines, monitoring ,and evaluation of upstream remediation.  2) Support California’s issuance of a pay-for-performance contract contingent upon success of upstream interventions.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For Mexico</a:t>
            </a:r>
            <a:r>
              <a:rPr lang="en-US" sz="1800" dirty="0" smtClean="0"/>
              <a:t>:  Ensure upstream interventions that will generate jobs and improve the environment and living conditions of local residents can proceed.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29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8" t="12304" b="13461"/>
          <a:stretch/>
        </p:blipFill>
        <p:spPr>
          <a:xfrm>
            <a:off x="-1" y="19050"/>
            <a:ext cx="9196603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4665" y="1314463"/>
            <a:ext cx="4094590" cy="1084910"/>
          </a:xfrm>
          <a:prstGeom prst="rect">
            <a:avLst/>
          </a:prstGeom>
          <a:noFill/>
        </p:spPr>
        <p:txBody>
          <a:bodyPr wrap="none" lIns="68519" tIns="34289" rIns="68519" bIns="34289" rtlCol="0">
            <a:spAutoFit/>
          </a:bodyPr>
          <a:lstStyle/>
          <a:p>
            <a:pPr defTabSz="685103"/>
            <a:r>
              <a:rPr lang="en-US" sz="66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5615" y="3303974"/>
            <a:ext cx="3225423" cy="727119"/>
          </a:xfrm>
          <a:prstGeom prst="rect">
            <a:avLst/>
          </a:prstGeom>
          <a:noFill/>
        </p:spPr>
        <p:txBody>
          <a:bodyPr wrap="none" lIns="68519" tIns="34289" rIns="68519" bIns="34289" rtlCol="0">
            <a:spAutoFit/>
          </a:bodyPr>
          <a:lstStyle/>
          <a:p>
            <a:pPr algn="ctr" defTabSz="685103"/>
            <a:r>
              <a:rPr lang="en-US" sz="1400" dirty="0">
                <a:solidFill>
                  <a:srgbClr val="FFFFFF"/>
                </a:solidFill>
              </a:rPr>
              <a:t>Chever X, Voltmer</a:t>
            </a:r>
          </a:p>
          <a:p>
            <a:pPr algn="ctr" defTabSz="685103"/>
            <a:r>
              <a:rPr lang="en-US" sz="1400" dirty="0">
                <a:solidFill>
                  <a:srgbClr val="FFFFFF"/>
                </a:solidFill>
              </a:rPr>
              <a:t>Plastics Initiatives Director</a:t>
            </a:r>
          </a:p>
          <a:p>
            <a:pPr algn="ctr" defTabSz="685103"/>
            <a:r>
              <a:rPr lang="en-US" sz="1400" dirty="0">
                <a:solidFill>
                  <a:srgbClr val="FFFFFF"/>
                </a:solidFill>
              </a:rPr>
              <a:t>kbillsfreemyn@oceanconservancy.org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2133600" y="382310"/>
            <a:ext cx="8229600" cy="1046400"/>
          </a:xfrm>
        </p:spPr>
        <p:txBody>
          <a:bodyPr/>
          <a:lstStyle/>
          <a:p>
            <a:r>
              <a:rPr lang="en-US" sz="3100" dirty="0"/>
              <a:t>31 Years, 153 Countries, Global Impact</a:t>
            </a:r>
            <a:br>
              <a:rPr lang="en-US" sz="3100" dirty="0"/>
            </a:br>
            <a:endParaRPr lang="en-US" sz="3100" dirty="0">
              <a:solidFill>
                <a:schemeClr val="accent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733596"/>
            <a:ext cx="1066800" cy="7291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535075"/>
            <a:ext cx="987412" cy="7269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336251"/>
            <a:ext cx="987412" cy="726948"/>
          </a:xfrm>
          <a:prstGeom prst="rect">
            <a:avLst/>
          </a:prstGeom>
        </p:spPr>
      </p:pic>
      <p:sp>
        <p:nvSpPr>
          <p:cNvPr id="22" name="Title 19"/>
          <p:cNvSpPr txBox="1">
            <a:spLocks/>
          </p:cNvSpPr>
          <p:nvPr/>
        </p:nvSpPr>
        <p:spPr bwMode="auto">
          <a:xfrm>
            <a:off x="1231332" y="1746012"/>
            <a:ext cx="1676400" cy="83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2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3928"/>
            <a:r>
              <a:rPr lang="en-US" kern="0" dirty="0" smtClean="0">
                <a:solidFill>
                  <a:srgbClr val="039BC3"/>
                </a:solidFill>
              </a:rPr>
              <a:t>12M</a:t>
            </a:r>
            <a:br>
              <a:rPr lang="en-US" kern="0" dirty="0" smtClean="0">
                <a:solidFill>
                  <a:srgbClr val="039BC3"/>
                </a:solidFill>
              </a:rPr>
            </a:br>
            <a:r>
              <a:rPr lang="en-US" sz="1600" kern="0" dirty="0">
                <a:solidFill>
                  <a:srgbClr val="808080"/>
                </a:solidFill>
              </a:rPr>
              <a:t>Volunteers</a:t>
            </a:r>
          </a:p>
        </p:txBody>
      </p:sp>
      <p:sp>
        <p:nvSpPr>
          <p:cNvPr id="23" name="Title 19"/>
          <p:cNvSpPr txBox="1">
            <a:spLocks/>
          </p:cNvSpPr>
          <p:nvPr/>
        </p:nvSpPr>
        <p:spPr bwMode="auto">
          <a:xfrm>
            <a:off x="1231332" y="2552343"/>
            <a:ext cx="1676400" cy="83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2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3928"/>
            <a:r>
              <a:rPr lang="en-US" kern="0" dirty="0" smtClean="0">
                <a:solidFill>
                  <a:srgbClr val="039BC3"/>
                </a:solidFill>
              </a:rPr>
              <a:t>220M</a:t>
            </a:r>
            <a:br>
              <a:rPr lang="en-US" kern="0" dirty="0" smtClean="0">
                <a:solidFill>
                  <a:srgbClr val="039BC3"/>
                </a:solidFill>
              </a:rPr>
            </a:br>
            <a:r>
              <a:rPr lang="en-US" sz="1600" kern="0" dirty="0">
                <a:solidFill>
                  <a:srgbClr val="808080"/>
                </a:solidFill>
              </a:rPr>
              <a:t>Pounds of trash</a:t>
            </a:r>
          </a:p>
        </p:txBody>
      </p:sp>
      <p:sp>
        <p:nvSpPr>
          <p:cNvPr id="24" name="Title 19"/>
          <p:cNvSpPr txBox="1">
            <a:spLocks/>
          </p:cNvSpPr>
          <p:nvPr/>
        </p:nvSpPr>
        <p:spPr bwMode="auto">
          <a:xfrm>
            <a:off x="1231332" y="3388121"/>
            <a:ext cx="1676400" cy="83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2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3928"/>
            <a:r>
              <a:rPr lang="en-US" kern="0" dirty="0" smtClean="0">
                <a:solidFill>
                  <a:srgbClr val="039BC3"/>
                </a:solidFill>
              </a:rPr>
              <a:t>580K</a:t>
            </a:r>
            <a:br>
              <a:rPr lang="en-US" kern="0" dirty="0" smtClean="0">
                <a:solidFill>
                  <a:srgbClr val="039BC3"/>
                </a:solidFill>
              </a:rPr>
            </a:br>
            <a:r>
              <a:rPr lang="en-US" sz="1600" kern="0" dirty="0">
                <a:solidFill>
                  <a:srgbClr val="808080"/>
                </a:solidFill>
              </a:rPr>
              <a:t>kilometers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73" y="1257779"/>
            <a:ext cx="5621529" cy="3752371"/>
          </a:xfrm>
        </p:spPr>
      </p:pic>
    </p:spTree>
    <p:extLst>
      <p:ext uri="{BB962C8B-B14F-4D97-AF65-F5344CB8AC3E}">
        <p14:creationId xmlns:p14="http://schemas.microsoft.com/office/powerpoint/2010/main" val="35585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598B6"/>
                </a:solidFill>
              </a:rPr>
              <a:t>Science</a:t>
            </a:r>
            <a:r>
              <a:rPr lang="en-US" sz="3200" dirty="0">
                <a:solidFill>
                  <a:srgbClr val="3598B6"/>
                </a:solidFill>
              </a:rPr>
              <a:t>: Building the Foundation</a:t>
            </a:r>
          </a:p>
        </p:txBody>
      </p:sp>
      <p:sp>
        <p:nvSpPr>
          <p:cNvPr id="7" name="Content Placeholder 2"/>
          <p:cNvSpPr txBox="1">
            <a:spLocks noGrp="1"/>
          </p:cNvSpPr>
          <p:nvPr>
            <p:ph idx="4294967295"/>
          </p:nvPr>
        </p:nvSpPr>
        <p:spPr>
          <a:xfrm>
            <a:off x="457200" y="1082678"/>
            <a:ext cx="8229600" cy="3394075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177800" indent="-1778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63550" indent="-1714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747713" indent="-1698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033463" indent="-1714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317625" indent="-1698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In 2011, Ocean Conservancy </a:t>
            </a:r>
            <a:r>
              <a:rPr lang="en-US" altLang="en-US" dirty="0"/>
              <a:t>recognized that the scientific field of marine debris was </a:t>
            </a:r>
            <a:r>
              <a:rPr lang="en-US" altLang="en-US" dirty="0" smtClean="0"/>
              <a:t>young</a:t>
            </a:r>
            <a:r>
              <a:rPr lang="en-US" altLang="en-US" dirty="0"/>
              <a:t> </a:t>
            </a:r>
            <a:r>
              <a:rPr lang="en-US" altLang="en-US" dirty="0" smtClean="0"/>
              <a:t>and fragmented.</a:t>
            </a:r>
            <a:endParaRPr lang="en-US" altLang="en-US" dirty="0" smtClean="0"/>
          </a:p>
          <a:p>
            <a:r>
              <a:rPr lang="en-US" altLang="en-US" dirty="0" smtClean="0"/>
              <a:t>We </a:t>
            </a:r>
            <a:r>
              <a:rPr lang="en-US" altLang="en-US" dirty="0"/>
              <a:t>initiated an independent scientific working group made up of 2 dozen scientists </a:t>
            </a:r>
            <a:r>
              <a:rPr lang="en-US" altLang="en-US" dirty="0" smtClean="0"/>
              <a:t>housed at </a:t>
            </a:r>
            <a:r>
              <a:rPr lang="en-US" altLang="en-US" dirty="0"/>
              <a:t>UC Santa Barbara.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How much plastic debris enters the ocean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Where does it go?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What are the impacts? </a:t>
            </a:r>
          </a:p>
        </p:txBody>
      </p:sp>
      <p:pic>
        <p:nvPicPr>
          <p:cNvPr id="8" name="Picture 2" descr="Image result for NC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611434"/>
            <a:ext cx="4371975" cy="11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E3D26182-D3BB-427F-8A58-3AD5087729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5" name="think-cell Slide" r:id="rId6" imgW="530" imgH="528" progId="TCLayout.ActiveDocument.1">
                  <p:embed/>
                </p:oleObj>
              </mc:Choice>
              <mc:Fallback>
                <p:oleObj name="think-cell Slide" r:id="rId6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9A3BE195-388E-4C49-8A0B-B6CB469D03D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783">
              <a:defRPr/>
            </a:pPr>
            <a:endParaRPr lang="en-GB">
              <a:solidFill>
                <a:srgbClr val="FFFFFF"/>
              </a:solidFill>
              <a:latin typeface="Franklin Gothic Book" panose="020B0503020102020204" pitchFamily="34" charset="0"/>
              <a:ea typeface="ＭＳ Ｐゴシック" panose="020B0600070205080204" pitchFamily="34" charset="-128"/>
              <a:sym typeface="Franklin Gothic Book" panose="020B0503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1163C4-FEDB-4AD1-B41C-2B8EBE93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ranklin Gothic Book" panose="020B0503020102020204" pitchFamily="34" charset="0"/>
              </a:rPr>
              <a:t>Plastic pollution in the ocean is a well-known challenge, with significant economic, social and environmental implications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8CD2FD-B505-4B6D-94A9-87EEA3D6F377}"/>
              </a:ext>
            </a:extLst>
          </p:cNvPr>
          <p:cNvSpPr/>
          <p:nvPr/>
        </p:nvSpPr>
        <p:spPr>
          <a:xfrm>
            <a:off x="521494" y="1200154"/>
            <a:ext cx="2571298" cy="3394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t"/>
          <a:lstStyle/>
          <a:p>
            <a:pPr defTabSz="685783">
              <a:defRPr/>
            </a:pPr>
            <a:r>
              <a:rPr lang="en-GB" sz="38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8</a:t>
            </a:r>
            <a:r>
              <a:rPr lang="en-GB" sz="23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m</a:t>
            </a:r>
            <a:r>
              <a:rPr lang="en-GB" sz="15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metric</a:t>
            </a:r>
            <a:r>
              <a:rPr lang="en-GB" sz="15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 tons </a:t>
            </a:r>
            <a:r>
              <a:rPr lang="en-GB" sz="15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of </a:t>
            </a:r>
            <a:r>
              <a:rPr lang="en-GB" sz="15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plastic</a:t>
            </a:r>
            <a:r>
              <a:rPr lang="en-GB" sz="15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waste</a:t>
            </a:r>
            <a:r>
              <a:rPr lang="en-GB" sz="15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are dumped</a:t>
            </a:r>
            <a:r>
              <a:rPr lang="en-GB" sz="15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 into </a:t>
            </a:r>
            <a:r>
              <a:rPr lang="en-GB" sz="15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the</a:t>
            </a:r>
            <a:r>
              <a:rPr lang="en-GB" sz="15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 ocean</a:t>
            </a:r>
            <a:r>
              <a:rPr lang="en-GB" sz="15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each year </a:t>
            </a:r>
            <a:r>
              <a:rPr lang="en-GB" sz="15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…</a:t>
            </a:r>
          </a:p>
          <a:p>
            <a:pPr defTabSz="685783">
              <a:defRPr/>
            </a:pPr>
            <a:endParaRPr lang="en-GB" sz="15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  <a:p>
            <a:pPr defTabSz="685783">
              <a:defRPr/>
            </a:pPr>
            <a:r>
              <a:rPr lang="en-GB" sz="15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… the equivalent to </a:t>
            </a:r>
            <a:r>
              <a:rPr lang="en-GB" sz="38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20</a:t>
            </a:r>
            <a:r>
              <a:rPr lang="en-GB" sz="15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 PET bottles</a:t>
            </a:r>
            <a:r>
              <a:rPr lang="en-GB" sz="15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b="1" dirty="0">
                <a:solidFill>
                  <a:srgbClr val="4BC3EF"/>
                </a:solidFill>
                <a:latin typeface="Franklin Gothic Book" panose="020B0503020102020204" pitchFamily="34" charset="0"/>
              </a:rPr>
              <a:t>for every person</a:t>
            </a:r>
            <a:r>
              <a:rPr lang="en-GB" sz="15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in the world per year</a:t>
            </a:r>
          </a:p>
          <a:p>
            <a:pPr defTabSz="685783">
              <a:defRPr/>
            </a:pPr>
            <a:endParaRPr lang="en-GB" sz="800" b="1" dirty="0">
              <a:solidFill>
                <a:srgbClr val="4BC3EF"/>
              </a:solidFill>
              <a:latin typeface="Franklin Gothic Book" panose="020B0503020102020204" pitchFamily="34" charset="0"/>
            </a:endParaRPr>
          </a:p>
          <a:p>
            <a:pPr defTabSz="685783">
              <a:defRPr/>
            </a:pPr>
            <a:endParaRPr lang="en-GB" sz="1500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2E3FCC5-4E6E-41B0-81E0-ED3AA7731596}"/>
              </a:ext>
            </a:extLst>
          </p:cNvPr>
          <p:cNvSpPr/>
          <p:nvPr/>
        </p:nvSpPr>
        <p:spPr>
          <a:xfrm>
            <a:off x="3254207" y="1200153"/>
            <a:ext cx="2635591" cy="1615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GB" sz="3800" b="1">
                <a:solidFill>
                  <a:srgbClr val="405686"/>
                </a:solidFill>
                <a:latin typeface="Franklin Gothic Book" panose="020B0503020102020204" pitchFamily="34" charset="0"/>
              </a:rPr>
              <a:t>&gt;400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 years </a:t>
            </a:r>
            <a:r>
              <a:rPr lang="en-GB" sz="1500">
                <a:solidFill>
                  <a:srgbClr val="FFFFFF"/>
                </a:solidFill>
                <a:latin typeface="Franklin Gothic Book" panose="020B0503020102020204" pitchFamily="34" charset="0"/>
              </a:rPr>
              <a:t>for a typical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PET bottle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>
                <a:solidFill>
                  <a:srgbClr val="FFFFFF"/>
                </a:solidFill>
                <a:latin typeface="Franklin Gothic Book" panose="020B0503020102020204" pitchFamily="34" charset="0"/>
              </a:rPr>
              <a:t>to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decompose</a:t>
            </a:r>
            <a:r>
              <a:rPr lang="en-GB" sz="1500">
                <a:solidFill>
                  <a:srgbClr val="FFFFFF"/>
                </a:solidFill>
                <a:latin typeface="Franklin Gothic Book" panose="020B0503020102020204" pitchFamily="34" charset="0"/>
              </a:rPr>
              <a:t> in the ocean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9F525ED-28C8-41FD-9FC6-8AFCE386E013}"/>
              </a:ext>
            </a:extLst>
          </p:cNvPr>
          <p:cNvSpPr/>
          <p:nvPr/>
        </p:nvSpPr>
        <p:spPr>
          <a:xfrm>
            <a:off x="3254207" y="2978919"/>
            <a:ext cx="2635591" cy="16157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GB" sz="3800" b="1">
                <a:solidFill>
                  <a:srgbClr val="405686"/>
                </a:solidFill>
                <a:latin typeface="Franklin Gothic Book" panose="020B0503020102020204" pitchFamily="34" charset="0"/>
              </a:rPr>
              <a:t>250</a:t>
            </a:r>
            <a:r>
              <a:rPr lang="en-GB" b="1">
                <a:solidFill>
                  <a:srgbClr val="405686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million tons </a:t>
            </a:r>
            <a:r>
              <a:rPr lang="en-GB" sz="1500">
                <a:solidFill>
                  <a:srgbClr val="FFFFFF"/>
                </a:solidFill>
                <a:latin typeface="Franklin Gothic Book" panose="020B0503020102020204" pitchFamily="34" charset="0"/>
              </a:rPr>
              <a:t>of plastic waste could be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accumulated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in the oceans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by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2025</a:t>
            </a:r>
            <a:r>
              <a:rPr lang="en-GB" sz="1500">
                <a:solidFill>
                  <a:srgbClr val="FFFFFF"/>
                </a:solidFill>
                <a:latin typeface="Franklin Gothic Book" panose="020B0503020102020204" pitchFamily="34" charset="0"/>
              </a:rPr>
              <a:t> in a BAU scenario</a:t>
            </a:r>
            <a:endParaRPr lang="en-GB" sz="1500" b="1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35A5BD2-1ED1-4640-AE10-DCB9F58C8C9D}"/>
              </a:ext>
            </a:extLst>
          </p:cNvPr>
          <p:cNvGrpSpPr/>
          <p:nvPr/>
        </p:nvGrpSpPr>
        <p:grpSpPr>
          <a:xfrm>
            <a:off x="1064846" y="3786411"/>
            <a:ext cx="2077517" cy="376234"/>
            <a:chOff x="1261851" y="3178177"/>
            <a:chExt cx="2940434" cy="501645"/>
          </a:xfrm>
        </p:grpSpPr>
        <p:pic>
          <p:nvPicPr>
            <p:cNvPr id="7172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24CD4DE0-736A-4932-B5E8-ED19650D6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828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A94787E7-71F7-4B8A-A3A6-C3B3FB0B6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782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6DBE024C-35F2-4A14-8492-C2F4CC636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851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85816A13-B62B-47FE-A18B-D86263CC0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805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6A9B40FA-F2FD-4C49-9C68-96A6B491E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759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73DFC114-A10F-4097-9418-9EDCD1C33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736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9602051E-7909-4D23-9A4D-39B0323E29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713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93FAEC62-2325-406E-A591-EFB648A4C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690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6FB6A3E8-C9D0-41B0-B6C4-B514C22E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667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3AB53787-5304-4E52-BA83-314F3BF04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640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BA12926-4CD0-4EE3-B6E1-5EA08BCACB15}"/>
              </a:ext>
            </a:extLst>
          </p:cNvPr>
          <p:cNvGrpSpPr/>
          <p:nvPr/>
        </p:nvGrpSpPr>
        <p:grpSpPr>
          <a:xfrm>
            <a:off x="1064846" y="4162643"/>
            <a:ext cx="2077517" cy="376234"/>
            <a:chOff x="1261851" y="3178177"/>
            <a:chExt cx="2940434" cy="501645"/>
          </a:xfrm>
        </p:grpSpPr>
        <p:pic>
          <p:nvPicPr>
            <p:cNvPr id="42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DEFB8574-BBF8-42CB-8E31-7569825FA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828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D0BC689E-A421-411D-8681-9AEC94926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782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E7CD2ECB-3AA2-41AC-8878-C7D56FC22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851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2F2188AD-4D67-40EF-937C-DF71575A7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805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9F15F21C-AE11-4869-9F7E-DCDD27371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759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D8598080-5E48-409D-85D0-45D9059D2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736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F66E26B7-AACB-41C3-94FF-30C8E3D6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713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6A163BBD-1ADD-4558-BBA6-0F406A81F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690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0A412B33-45A5-4782-8714-A23E89B6C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667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https://static.thenounproject.com/png/2092970-200.png">
              <a:extLst>
                <a:ext uri="{FF2B5EF4-FFF2-40B4-BE49-F238E27FC236}">
                  <a16:creationId xmlns="" xmlns:a16="http://schemas.microsoft.com/office/drawing/2014/main" id="{681FB91D-E7AB-4BA5-9FEB-725661AB7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1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640" y="3178177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4" name="Picture 6" descr="https://static.thenounproject.com/png/63361-200.png">
            <a:extLst>
              <a:ext uri="{FF2B5EF4-FFF2-40B4-BE49-F238E27FC236}">
                <a16:creationId xmlns="" xmlns:a16="http://schemas.microsoft.com/office/drawing/2014/main" id="{B6F500FB-85F7-4049-973D-0E793188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0" y="3849929"/>
            <a:ext cx="673188" cy="6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" name="Rectangle 7167">
            <a:extLst>
              <a:ext uri="{FF2B5EF4-FFF2-40B4-BE49-F238E27FC236}">
                <a16:creationId xmlns="" xmlns:a16="http://schemas.microsoft.com/office/drawing/2014/main" id="{A134E346-B559-4810-AB75-98DA32505CD1}"/>
              </a:ext>
            </a:extLst>
          </p:cNvPr>
          <p:cNvSpPr/>
          <p:nvPr/>
        </p:nvSpPr>
        <p:spPr>
          <a:xfrm>
            <a:off x="812438" y="3851021"/>
            <a:ext cx="390089" cy="62324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defRPr/>
            </a:pPr>
            <a:r>
              <a:rPr lang="en-GB" sz="3600" b="1">
                <a:solidFill>
                  <a:srgbClr val="FFFFFF"/>
                </a:solidFill>
                <a:latin typeface="Franklin Gothic Book" panose="020B0503020102020204" pitchFamily="34" charset="0"/>
              </a:rPr>
              <a:t>x</a:t>
            </a:r>
            <a:endParaRPr lang="en-GB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0DA868CA-B28B-4438-9D7A-F8B19ED3DAF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8275"/>
          <a:stretch/>
        </p:blipFill>
        <p:spPr>
          <a:xfrm>
            <a:off x="6051211" y="2978918"/>
            <a:ext cx="2635591" cy="1615707"/>
          </a:xfrm>
          <a:prstGeom prst="rect">
            <a:avLst/>
          </a:prstGeom>
        </p:spPr>
      </p:pic>
      <p:pic>
        <p:nvPicPr>
          <p:cNvPr id="7178" name="Picture 10" descr="photo from the Great Pacific Garbage Patch">
            <a:extLst>
              <a:ext uri="{FF2B5EF4-FFF2-40B4-BE49-F238E27FC236}">
                <a16:creationId xmlns="" xmlns:a16="http://schemas.microsoft.com/office/drawing/2014/main" id="{8789B1FC-997D-464E-AC07-0A522C03E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5"/>
          <a:stretch/>
        </p:blipFill>
        <p:spPr bwMode="auto">
          <a:xfrm>
            <a:off x="6051211" y="1200153"/>
            <a:ext cx="2635591" cy="16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0F6986AF-2F7D-400E-A0ED-728D75A76DA5}"/>
              </a:ext>
            </a:extLst>
          </p:cNvPr>
          <p:cNvSpPr/>
          <p:nvPr/>
        </p:nvSpPr>
        <p:spPr>
          <a:xfrm>
            <a:off x="6051211" y="1200153"/>
            <a:ext cx="2635591" cy="16157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GB" sz="3800" b="1">
                <a:solidFill>
                  <a:srgbClr val="405686"/>
                </a:solidFill>
                <a:latin typeface="Franklin Gothic Book" panose="020B0503020102020204" pitchFamily="34" charset="0"/>
              </a:rPr>
              <a:t>$1.3</a:t>
            </a:r>
            <a:r>
              <a:rPr lang="en-GB" sz="2300" b="1">
                <a:solidFill>
                  <a:srgbClr val="405686"/>
                </a:solidFill>
                <a:latin typeface="Franklin Gothic Book" panose="020B0503020102020204" pitchFamily="34" charset="0"/>
              </a:rPr>
              <a:t>bn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cost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of ocean plastics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to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the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tourism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,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fishing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and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shipping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industries</a:t>
            </a:r>
            <a:endParaRPr lang="en-GB" sz="15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B7EB734B-3352-4B42-A9F9-6FD6E1C5C9D5}"/>
              </a:ext>
            </a:extLst>
          </p:cNvPr>
          <p:cNvSpPr/>
          <p:nvPr/>
        </p:nvSpPr>
        <p:spPr>
          <a:xfrm>
            <a:off x="6051211" y="2978917"/>
            <a:ext cx="2635591" cy="16157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GB" sz="3800" b="1">
                <a:solidFill>
                  <a:srgbClr val="405686"/>
                </a:solidFill>
                <a:latin typeface="Franklin Gothic Book" panose="020B0503020102020204" pitchFamily="34" charset="0"/>
              </a:rPr>
              <a:t>1</a:t>
            </a:r>
            <a:r>
              <a:rPr lang="en-GB" sz="2300" b="1">
                <a:solidFill>
                  <a:srgbClr val="405686"/>
                </a:solidFill>
                <a:latin typeface="Franklin Gothic Book" panose="020B0503020102020204" pitchFamily="34" charset="0"/>
              </a:rPr>
              <a:t>m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marine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animals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die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each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</a:t>
            </a:r>
            <a:r>
              <a:rPr lang="en-GB" sz="1500" b="1">
                <a:solidFill>
                  <a:srgbClr val="405686"/>
                </a:solidFill>
                <a:latin typeface="Franklin Gothic Book" panose="020B0503020102020204" pitchFamily="34" charset="0"/>
              </a:rPr>
              <a:t>year</a:t>
            </a:r>
            <a:r>
              <a:rPr lang="en-GB" sz="1500">
                <a:solidFill>
                  <a:srgbClr val="405686"/>
                </a:solidFill>
                <a:latin typeface="Franklin Gothic Book" panose="020B0503020102020204" pitchFamily="34" charset="0"/>
              </a:rPr>
              <a:t> from plastic waste ingestion or entanglement</a:t>
            </a:r>
            <a:endParaRPr lang="en-GB" sz="15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107878"/>
              </p:ext>
            </p:extLst>
          </p:nvPr>
        </p:nvGraphicFramePr>
        <p:xfrm>
          <a:off x="991000" y="608289"/>
          <a:ext cx="8000600" cy="46108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8478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8478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8478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8478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8478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8478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0006" marR="80006" marT="40003" marB="40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11" descr="C:\Users\nmallos\Dropbox\ICC\Logo\OC_2013\OC_Logo_Vertical_Aqua_Navy-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68" t="31110" r="30280" b="29499"/>
          <a:stretch/>
        </p:blipFill>
        <p:spPr bwMode="auto">
          <a:xfrm>
            <a:off x="97077" y="64260"/>
            <a:ext cx="1212445" cy="72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9" descr="http://upload.wikimedia.org/wikipedia/en/thumb/2/24/WWF_logo.svg/690px-WWF_logo.sv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332" y="4331143"/>
            <a:ext cx="485667" cy="720054"/>
          </a:xfrm>
          <a:prstGeom prst="rect">
            <a:avLst/>
          </a:prstGeom>
          <a:solidFill>
            <a:srgbClr val="FFFFFF"/>
          </a:solidFill>
          <a:ex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526" y="2645390"/>
            <a:ext cx="1402689" cy="65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8161" y="213876"/>
            <a:ext cx="1411761" cy="585364"/>
          </a:xfrm>
          <a:prstGeom prst="rect">
            <a:avLst/>
          </a:prstGeom>
        </p:spPr>
      </p:pic>
      <p:pic>
        <p:nvPicPr>
          <p:cNvPr id="12" name="Picture 31" descr="http://www.coca-cola.co.uk/stories/history/advertising/the-logo-story/_jcr_content/lead/smartslides1/slide1.img.png/1426182101987.jp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579" y="1068588"/>
            <a:ext cx="1452473" cy="5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170" y="1832101"/>
            <a:ext cx="1227429" cy="72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8" descr="http://www.mccv.org/wp-content/gallery/businesses/business_slideshow-5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72" b="26235"/>
          <a:stretch/>
        </p:blipFill>
        <p:spPr bwMode="auto">
          <a:xfrm>
            <a:off x="5667495" y="978343"/>
            <a:ext cx="1342090" cy="72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9884" y="1912107"/>
            <a:ext cx="1544115" cy="6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532" y="4672589"/>
            <a:ext cx="1561963" cy="36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09" y="64260"/>
            <a:ext cx="960071" cy="720054"/>
          </a:xfrm>
          <a:prstGeom prst="rect">
            <a:avLst/>
          </a:prstGeom>
        </p:spPr>
      </p:pic>
      <p:pic>
        <p:nvPicPr>
          <p:cNvPr id="18" name="Picture 2" descr="https://upload.wikimedia.org/wikipedia/en/thumb/a/a1/Vancouver_Aquarium_Logo.svg/1024px-Vancouver_Aquarium_Logo.svg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01" y="4326570"/>
            <a:ext cx="1417636" cy="6880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73" descr="http://upload.wikimedia.org/wikipedia/en/1/17/TMMC-horizon-color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702" y="2654743"/>
            <a:ext cx="1204898" cy="7200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8" descr="http://upload.wikimedia.org/wikipedia/en/4/4b/PALogoWeb_copy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088" y="3584701"/>
            <a:ext cx="1071747" cy="72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http://upload.wikimedia.org/wikipedia/en/f/f0/World_Animal_Protection_logo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934" y="4320864"/>
            <a:ext cx="728831" cy="72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3" y="2809064"/>
            <a:ext cx="1510788" cy="400030"/>
          </a:xfrm>
          <a:prstGeom prst="rect">
            <a:avLst/>
          </a:prstGeom>
        </p:spPr>
      </p:pic>
      <p:pic>
        <p:nvPicPr>
          <p:cNvPr id="23" name="Picture 61" descr="http://i.ytimg.com/vi/hDhcbphmMQ4/maxresdefault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44" y="3397890"/>
            <a:ext cx="1082936" cy="8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danone logo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6" y="1759370"/>
            <a:ext cx="1237594" cy="8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420" y="64663"/>
            <a:ext cx="664179" cy="72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91" y="1115041"/>
            <a:ext cx="1600120" cy="4865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46" y="3492943"/>
            <a:ext cx="720054" cy="720054"/>
          </a:xfrm>
          <a:prstGeom prst="rect">
            <a:avLst/>
          </a:prstGeom>
        </p:spPr>
      </p:pic>
      <p:pic>
        <p:nvPicPr>
          <p:cNvPr id="28" name="Picture 28" descr="C:\Users\jdanielson\AppData\Local\Microsoft\Windows\Temporary Internet Files\Content.Outlook\L2W8BMZK\WPC_logo_vert.jpg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81" t="15444" r="13112" b="15444"/>
          <a:stretch/>
        </p:blipFill>
        <p:spPr bwMode="auto">
          <a:xfrm>
            <a:off x="5845543" y="4407343"/>
            <a:ext cx="816061" cy="72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1" t="10627"/>
          <a:stretch/>
        </p:blipFill>
        <p:spPr bwMode="auto">
          <a:xfrm>
            <a:off x="7391372" y="1090197"/>
            <a:ext cx="1508211" cy="6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081" y="1908009"/>
            <a:ext cx="1098219" cy="6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669" y="64261"/>
            <a:ext cx="1226388" cy="72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Content Placeholder 42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3" y="1060684"/>
            <a:ext cx="1577695" cy="504038"/>
          </a:xfrm>
          <a:prstGeom prst="rect">
            <a:avLst/>
          </a:prstGeom>
        </p:spPr>
      </p:pic>
      <p:pic>
        <p:nvPicPr>
          <p:cNvPr id="33" name="Picture 63" descr="http://otrafrica.com/images/logo.png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491" y="3729658"/>
            <a:ext cx="1565527" cy="4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2056" y="1852518"/>
            <a:ext cx="1564816" cy="6400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13" y="2724833"/>
            <a:ext cx="1231844" cy="675051"/>
          </a:xfrm>
          <a:prstGeom prst="rect">
            <a:avLst/>
          </a:prstGeom>
        </p:spPr>
      </p:pic>
      <p:pic>
        <p:nvPicPr>
          <p:cNvPr id="36" name="Content Placeholder 1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5" y="3654404"/>
            <a:ext cx="1664303" cy="4400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81" y="2716038"/>
            <a:ext cx="1600120" cy="369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40" y="57151"/>
            <a:ext cx="1266761" cy="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588562"/>
          </a:xfrm>
        </p:spPr>
        <p:txBody>
          <a:bodyPr/>
          <a:lstStyle/>
          <a:p>
            <a:r>
              <a:rPr lang="en-US" dirty="0" smtClean="0"/>
              <a:t>Providing a science-based foundation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27" y="895351"/>
            <a:ext cx="3392374" cy="36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0161"/>
            <a:ext cx="3886200" cy="375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9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1525"/>
            <a:ext cx="8686800" cy="584735"/>
          </a:xfrm>
        </p:spPr>
        <p:txBody>
          <a:bodyPr/>
          <a:lstStyle/>
          <a:p>
            <a:r>
              <a:rPr lang="en-US" dirty="0" smtClean="0"/>
              <a:t>There is a spectrum of solutions</a:t>
            </a:r>
            <a:endParaRPr lang="en-US" dirty="0"/>
          </a:p>
        </p:txBody>
      </p:sp>
      <p:pic>
        <p:nvPicPr>
          <p:cNvPr id="6" name="Picture 2" descr="C:\Users\lportman\Downloads\garbage-1198693_19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r="16207"/>
          <a:stretch/>
        </p:blipFill>
        <p:spPr bwMode="auto">
          <a:xfrm>
            <a:off x="4345760" y="2628902"/>
            <a:ext cx="2942681" cy="18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2" name="Picture 2" descr="C:\Users\lportman\AppData\Local\Microsoft\Windows\Temporary Internet Files\Content.Outlook\LLL7TISI\jakarta picker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8309"/>
          <a:stretch/>
        </p:blipFill>
        <p:spPr bwMode="auto">
          <a:xfrm>
            <a:off x="1524020" y="2628902"/>
            <a:ext cx="2651707" cy="18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hevron 16"/>
          <p:cNvSpPr/>
          <p:nvPr/>
        </p:nvSpPr>
        <p:spPr>
          <a:xfrm>
            <a:off x="1828800" y="1374006"/>
            <a:ext cx="2133600" cy="112158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47806"/>
              <a:satOff val="-17497"/>
              <a:lumOff val="11960"/>
              <a:alphaOff val="0"/>
            </a:schemeClr>
          </a:fillRef>
          <a:effectRef idx="0">
            <a:schemeClr val="accent2">
              <a:hueOff val="-747806"/>
              <a:satOff val="-17497"/>
              <a:lumOff val="1196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hevron 6"/>
          <p:cNvSpPr/>
          <p:nvPr/>
        </p:nvSpPr>
        <p:spPr>
          <a:xfrm>
            <a:off x="2244327" y="1374006"/>
            <a:ext cx="1302546" cy="11215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977" tIns="45318" rIns="22670" bIns="45318" numCol="1" spcCol="1270" anchor="ctr" anchorCtr="0">
            <a:noAutofit/>
          </a:bodyPr>
          <a:lstStyle/>
          <a:p>
            <a:pPr algn="ctr" defTabSz="7552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REDUCE PLASTIC IN THE WASTE STREAM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13259" y="1373965"/>
            <a:ext cx="2600374" cy="759650"/>
            <a:chOff x="4313259" y="1448072"/>
            <a:chExt cx="2600374" cy="1012866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5" name="Chevron 14"/>
            <p:cNvSpPr/>
            <p:nvPr/>
          </p:nvSpPr>
          <p:spPr>
            <a:xfrm>
              <a:off x="4313259" y="1448072"/>
              <a:ext cx="2600374" cy="101286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95612"/>
                <a:satOff val="-34994"/>
                <a:lumOff val="23920"/>
                <a:alphaOff val="0"/>
              </a:schemeClr>
            </a:fillRef>
            <a:effectRef idx="0">
              <a:schemeClr val="accent2">
                <a:hueOff val="-1495612"/>
                <a:satOff val="-34994"/>
                <a:lumOff val="239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8"/>
            <p:cNvSpPr/>
            <p:nvPr/>
          </p:nvSpPr>
          <p:spPr>
            <a:xfrm>
              <a:off x="4819692" y="1448072"/>
              <a:ext cx="1587508" cy="10128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45339" rIns="22670" bIns="45339" numCol="1" spcCol="1270" anchor="ctr" anchorCtr="0">
              <a:noAutofit/>
            </a:bodyPr>
            <a:lstStyle/>
            <a:p>
              <a:pPr algn="ctr" defTabSz="7552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>
                  <a:solidFill>
                    <a:srgbClr val="000000"/>
                  </a:solidFill>
                  <a:latin typeface="Franklin Gothic Book" panose="020B0503020102020204" pitchFamily="34" charset="0"/>
                </a:rPr>
                <a:t>IMPROVE SOLID WASTE</a:t>
              </a:r>
            </a:p>
          </p:txBody>
        </p:sp>
      </p:grpSp>
      <p:sp>
        <p:nvSpPr>
          <p:cNvPr id="25" name="Chevron 24"/>
          <p:cNvSpPr/>
          <p:nvPr/>
        </p:nvSpPr>
        <p:spPr>
          <a:xfrm>
            <a:off x="251141" y="1373964"/>
            <a:ext cx="2133601" cy="1121586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47806"/>
              <a:satOff val="-17497"/>
              <a:lumOff val="11960"/>
              <a:alphaOff val="0"/>
            </a:schemeClr>
          </a:fillRef>
          <a:effectRef idx="0">
            <a:schemeClr val="accent2">
              <a:hueOff val="-747806"/>
              <a:satOff val="-17497"/>
              <a:lumOff val="1196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Chevron 6"/>
          <p:cNvSpPr/>
          <p:nvPr/>
        </p:nvSpPr>
        <p:spPr>
          <a:xfrm>
            <a:off x="685800" y="1428752"/>
            <a:ext cx="1302546" cy="1102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977" tIns="45318" rIns="22670" bIns="45318" numCol="1" spcCol="1270" anchor="ctr" anchorCtr="0">
            <a:noAutofit/>
          </a:bodyPr>
          <a:lstStyle/>
          <a:p>
            <a:pPr algn="ctr" defTabSz="7552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REDESIGN MATERIALS AND PRODUCTS</a:t>
            </a:r>
          </a:p>
        </p:txBody>
      </p:sp>
      <p:sp>
        <p:nvSpPr>
          <p:cNvPr id="27" name="Chevron 26"/>
          <p:cNvSpPr/>
          <p:nvPr/>
        </p:nvSpPr>
        <p:spPr>
          <a:xfrm>
            <a:off x="3352800" y="1374006"/>
            <a:ext cx="2133600" cy="112158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47806"/>
              <a:satOff val="-17497"/>
              <a:lumOff val="11960"/>
              <a:alphaOff val="0"/>
            </a:schemeClr>
          </a:fillRef>
          <a:effectRef idx="0">
            <a:schemeClr val="accent2">
              <a:hueOff val="-747806"/>
              <a:satOff val="-17497"/>
              <a:lumOff val="1196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Chevron 6"/>
          <p:cNvSpPr/>
          <p:nvPr/>
        </p:nvSpPr>
        <p:spPr>
          <a:xfrm>
            <a:off x="3733831" y="1276356"/>
            <a:ext cx="1600201" cy="11215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977" tIns="45318" rIns="22670" bIns="45318" numCol="1" spcCol="1270" anchor="ctr" anchorCtr="0">
            <a:noAutofit/>
          </a:bodyPr>
          <a:lstStyle/>
          <a:p>
            <a:pPr algn="ctr" defTabSz="7552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IMPROVE WASTE MANAGEMENT</a:t>
            </a:r>
          </a:p>
        </p:txBody>
      </p:sp>
      <p:sp>
        <p:nvSpPr>
          <p:cNvPr id="29" name="Chevron 28"/>
          <p:cNvSpPr/>
          <p:nvPr/>
        </p:nvSpPr>
        <p:spPr>
          <a:xfrm>
            <a:off x="4953000" y="1374006"/>
            <a:ext cx="2133600" cy="11215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47806"/>
              <a:satOff val="-17497"/>
              <a:lumOff val="11960"/>
              <a:alphaOff val="0"/>
            </a:schemeClr>
          </a:fillRef>
          <a:effectRef idx="0">
            <a:schemeClr val="accent2">
              <a:hueOff val="-747806"/>
              <a:satOff val="-17497"/>
              <a:lumOff val="1196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Chevron 6"/>
          <p:cNvSpPr/>
          <p:nvPr/>
        </p:nvSpPr>
        <p:spPr>
          <a:xfrm>
            <a:off x="5368527" y="1374006"/>
            <a:ext cx="1302546" cy="11215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977" tIns="45318" rIns="22670" bIns="45318" numCol="1" spcCol="1270" anchor="ctr" anchorCtr="0">
            <a:noAutofit/>
          </a:bodyPr>
          <a:lstStyle/>
          <a:p>
            <a:pPr algn="ctr" defTabSz="7552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INCREASE CAPTURE AND REUSE</a:t>
            </a:r>
          </a:p>
        </p:txBody>
      </p:sp>
      <p:sp>
        <p:nvSpPr>
          <p:cNvPr id="31" name="Chevron 30"/>
          <p:cNvSpPr/>
          <p:nvPr/>
        </p:nvSpPr>
        <p:spPr>
          <a:xfrm>
            <a:off x="6553200" y="1374006"/>
            <a:ext cx="2133600" cy="1121585"/>
          </a:xfrm>
          <a:prstGeom prst="chevron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47806"/>
              <a:satOff val="-17497"/>
              <a:lumOff val="11960"/>
              <a:alphaOff val="0"/>
            </a:schemeClr>
          </a:fillRef>
          <a:effectRef idx="0">
            <a:schemeClr val="accent2">
              <a:hueOff val="-747806"/>
              <a:satOff val="-17497"/>
              <a:lumOff val="1196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Chevron 6"/>
          <p:cNvSpPr/>
          <p:nvPr/>
        </p:nvSpPr>
        <p:spPr>
          <a:xfrm>
            <a:off x="7079454" y="1374006"/>
            <a:ext cx="1302546" cy="11215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977" tIns="45318" rIns="22670" bIns="45318" numCol="1" spcCol="1270" anchor="ctr" anchorCtr="0">
            <a:noAutofit/>
          </a:bodyPr>
          <a:lstStyle/>
          <a:p>
            <a:pPr algn="ctr" defTabSz="7552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CLEAN UP  WHAT  IS IN THE OCEAN</a:t>
            </a:r>
          </a:p>
        </p:txBody>
      </p:sp>
    </p:spTree>
    <p:extLst>
      <p:ext uri="{BB962C8B-B14F-4D97-AF65-F5344CB8AC3E}">
        <p14:creationId xmlns:p14="http://schemas.microsoft.com/office/powerpoint/2010/main" val="39229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 preferRelativeResize="0"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19151"/>
            <a:ext cx="4572000" cy="3929653"/>
          </a:xfrm>
        </p:spPr>
      </p:pic>
    </p:spTree>
    <p:extLst>
      <p:ext uri="{BB962C8B-B14F-4D97-AF65-F5344CB8AC3E}">
        <p14:creationId xmlns:p14="http://schemas.microsoft.com/office/powerpoint/2010/main" val="12447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8277"/>
            <a:ext cx="8839200" cy="31146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McK 5. Source"/>
          <p:cNvSpPr>
            <a:spLocks noChangeArrowheads="1"/>
          </p:cNvSpPr>
          <p:nvPr/>
        </p:nvSpPr>
        <p:spPr bwMode="auto">
          <a:xfrm>
            <a:off x="152404" y="4627772"/>
            <a:ext cx="4989513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482600" indent="-482600" defTabSz="912813">
              <a:buClr>
                <a:schemeClr val="tx2"/>
              </a:buClr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buClr>
                <a:schemeClr val="tx2"/>
              </a:buClr>
              <a:buSzPct val="125000"/>
              <a:buFont typeface="Arial" pitchFamily="34" charset="0"/>
              <a:buChar char="▪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buClr>
                <a:schemeClr val="tx2"/>
              </a:buClr>
              <a:buSzPct val="120000"/>
              <a:buFont typeface="Arial" pitchFamily="34" charset="0"/>
              <a:buChar char="–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buClr>
                <a:schemeClr val="tx2"/>
              </a:buClr>
              <a:buSzPct val="120000"/>
              <a:buFont typeface="Arial" pitchFamily="34" charset="0"/>
              <a:buChar char="▫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buClr>
                <a:schemeClr val="tx2"/>
              </a:buClr>
              <a:buSzPct val="89000"/>
              <a:buFont typeface="Arial" pitchFamily="34" charset="0"/>
              <a:buChar char="-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tabLst>
                <a:tab pos="484188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SOURCE: Jambeck et al. 2015, </a:t>
            </a:r>
            <a:r>
              <a:rPr lang="en-US" alt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Science</a:t>
            </a:r>
            <a:endParaRPr lang="en-US" altLang="en-US" sz="110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0375" y="171450"/>
            <a:ext cx="868362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3725"/>
            <a:r>
              <a:rPr lang="en-US" sz="3200" kern="0" dirty="0">
                <a:solidFill>
                  <a:srgbClr val="3598B6"/>
                </a:solidFill>
                <a:cs typeface="+mj-cs"/>
              </a:rPr>
              <a:t>Plastic is geographically </a:t>
            </a:r>
            <a:r>
              <a:rPr lang="en-US" sz="3200" kern="0" dirty="0">
                <a:solidFill>
                  <a:srgbClr val="3598B6"/>
                </a:solidFill>
                <a:cs typeface="+mj-cs"/>
              </a:rPr>
              <a:t>concentrated as an unintended consequence of rapid development </a:t>
            </a:r>
            <a:r>
              <a:rPr lang="en-US" sz="3200" kern="0" dirty="0">
                <a:solidFill>
                  <a:srgbClr val="3598B6"/>
                </a:solidFill>
                <a:cs typeface="+mj-cs"/>
              </a:rPr>
              <a:t> </a:t>
            </a:r>
            <a:endParaRPr lang="en-US" sz="2200" b="0" dirty="0">
              <a:solidFill>
                <a:srgbClr val="3598B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Me7eYqEKDl94U6F4cFf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OfnBzyQm.aWedGJtFM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PEsJdbQbu5uwW1TsWCA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iNQAGSS_KliJWpk.Nrb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AtzDJOSiGOWN0iVlhCK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xvOfwrRGqF2Yjy1xYDB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BnLNoLS_qR5Rwc1Ot71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173N8gQpiUYoywVFiKp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.TnaRmRQC00b6KEP.4k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WUnA3sTaCuv5xoYlsha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iQOK0RHe1wpglRbPwN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QV6fVoS7iYuCmNdoVoc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JVFoa0TdmeVePbWJuj.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p.FvDCQ5KjEs.wgV3_v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vcbqNGSS.MiEP_yx0CF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CxECa8QIS1C3xqbHlU3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DOhMwVTnWXgnXkdY_pv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Ys6s6NRR.dhnsuyVij5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iXwnrwRzWxhcE5ZgIN.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pW4fV0TUGyOcOFOoVje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V0pOj5RvKLoWBI_B5Ey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PqUxGySry3IMxoMXtbc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gggF7qSyWIw3QQFh08c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daaodbTyOLLinxzBoJY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2yop43S_yiYPdtcnt4i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wh5kxeTmGCI3lnQqYWI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e7Q0bARzG1_VHgEvu8p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7BzCFJT4WANxapdrQR8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Z2u.ZHTEOPzC3r7k1eb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LhTWf0QPaYKYAkI_CBn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vT8eh1oksPRniHTjF6O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heme/theme1.xml><?xml version="1.0" encoding="utf-8"?>
<a:theme xmlns:a="http://schemas.openxmlformats.org/drawingml/2006/main" name="8_OC_PPT_v5_2013_template">
  <a:themeElements>
    <a:clrScheme name="Trash Free Seas PPT">
      <a:dk1>
        <a:srgbClr val="000000"/>
      </a:dk1>
      <a:lt1>
        <a:srgbClr val="FFFFFF"/>
      </a:lt1>
      <a:dk2>
        <a:srgbClr val="000000"/>
      </a:dk2>
      <a:lt2>
        <a:srgbClr val="3598B6"/>
      </a:lt2>
      <a:accent1>
        <a:srgbClr val="405686"/>
      </a:accent1>
      <a:accent2>
        <a:srgbClr val="CC2927"/>
      </a:accent2>
      <a:accent3>
        <a:srgbClr val="C5A334"/>
      </a:accent3>
      <a:accent4>
        <a:srgbClr val="FFEF5B"/>
      </a:accent4>
      <a:accent5>
        <a:srgbClr val="ADCAD9"/>
      </a:accent5>
      <a:accent6>
        <a:srgbClr val="4BC3EF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1_Ocean Conservancy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AFAFAF"/>
      </a:lt2>
      <a:accent1>
        <a:srgbClr val="ADDFEC"/>
      </a:accent1>
      <a:accent2>
        <a:srgbClr val="019BC4"/>
      </a:accent2>
      <a:accent3>
        <a:srgbClr val="015C75"/>
      </a:accent3>
      <a:accent4>
        <a:srgbClr val="003758"/>
      </a:accent4>
      <a:accent5>
        <a:srgbClr val="FF6600"/>
      </a:accent5>
      <a:accent6>
        <a:srgbClr val="808080"/>
      </a:accent6>
      <a:hlink>
        <a:srgbClr val="015C75"/>
      </a:hlink>
      <a:folHlink>
        <a:srgbClr val="003758"/>
      </a:folHlink>
    </a:clrScheme>
    <a:fontScheme name="Curre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AFAFAF"/>
        </a:lt2>
        <a:accent1>
          <a:srgbClr val="ADDFEC"/>
        </a:accent1>
        <a:accent2>
          <a:srgbClr val="019BC4"/>
        </a:accent2>
        <a:accent3>
          <a:srgbClr val="015C75"/>
        </a:accent3>
        <a:accent4>
          <a:srgbClr val="003758"/>
        </a:accent4>
        <a:accent5>
          <a:srgbClr val="FF6600"/>
        </a:accent5>
        <a:accent6>
          <a:srgbClr val="808080"/>
        </a:accent6>
        <a:hlink>
          <a:srgbClr val="015C75"/>
        </a:hlink>
        <a:folHlink>
          <a:srgbClr val="0037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Ocean Conservancy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AFAFAF"/>
      </a:lt2>
      <a:accent1>
        <a:srgbClr val="ADDFEC"/>
      </a:accent1>
      <a:accent2>
        <a:srgbClr val="019BC4"/>
      </a:accent2>
      <a:accent3>
        <a:srgbClr val="015C75"/>
      </a:accent3>
      <a:accent4>
        <a:srgbClr val="003758"/>
      </a:accent4>
      <a:accent5>
        <a:srgbClr val="FF6600"/>
      </a:accent5>
      <a:accent6>
        <a:srgbClr val="808080"/>
      </a:accent6>
      <a:hlink>
        <a:srgbClr val="015C75"/>
      </a:hlink>
      <a:folHlink>
        <a:srgbClr val="003758"/>
      </a:folHlink>
    </a:clrScheme>
    <a:fontScheme name="Curre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AFAFAF"/>
        </a:lt2>
        <a:accent1>
          <a:srgbClr val="ADDFEC"/>
        </a:accent1>
        <a:accent2>
          <a:srgbClr val="019BC4"/>
        </a:accent2>
        <a:accent3>
          <a:srgbClr val="015C75"/>
        </a:accent3>
        <a:accent4>
          <a:srgbClr val="003758"/>
        </a:accent4>
        <a:accent5>
          <a:srgbClr val="FF6600"/>
        </a:accent5>
        <a:accent6>
          <a:srgbClr val="808080"/>
        </a:accent6>
        <a:hlink>
          <a:srgbClr val="015C75"/>
        </a:hlink>
        <a:folHlink>
          <a:srgbClr val="0037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cean Conservancy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AFAFAF"/>
      </a:lt2>
      <a:accent1>
        <a:srgbClr val="ADDFEC"/>
      </a:accent1>
      <a:accent2>
        <a:srgbClr val="019BC4"/>
      </a:accent2>
      <a:accent3>
        <a:srgbClr val="015C75"/>
      </a:accent3>
      <a:accent4>
        <a:srgbClr val="003758"/>
      </a:accent4>
      <a:accent5>
        <a:srgbClr val="FF6600"/>
      </a:accent5>
      <a:accent6>
        <a:srgbClr val="808080"/>
      </a:accent6>
      <a:hlink>
        <a:srgbClr val="015C75"/>
      </a:hlink>
      <a:folHlink>
        <a:srgbClr val="003758"/>
      </a:folHlink>
    </a:clrScheme>
    <a:fontScheme name="Curre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AFAFAF"/>
        </a:lt2>
        <a:accent1>
          <a:srgbClr val="ADDFEC"/>
        </a:accent1>
        <a:accent2>
          <a:srgbClr val="019BC4"/>
        </a:accent2>
        <a:accent3>
          <a:srgbClr val="015C75"/>
        </a:accent3>
        <a:accent4>
          <a:srgbClr val="003758"/>
        </a:accent4>
        <a:accent5>
          <a:srgbClr val="FF6600"/>
        </a:accent5>
        <a:accent6>
          <a:srgbClr val="808080"/>
        </a:accent6>
        <a:hlink>
          <a:srgbClr val="015C75"/>
        </a:hlink>
        <a:folHlink>
          <a:srgbClr val="0037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cean Conservancy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AFAFAF"/>
      </a:lt2>
      <a:accent1>
        <a:srgbClr val="ADDFEC"/>
      </a:accent1>
      <a:accent2>
        <a:srgbClr val="019BC4"/>
      </a:accent2>
      <a:accent3>
        <a:srgbClr val="015C75"/>
      </a:accent3>
      <a:accent4>
        <a:srgbClr val="003758"/>
      </a:accent4>
      <a:accent5>
        <a:srgbClr val="FF6600"/>
      </a:accent5>
      <a:accent6>
        <a:srgbClr val="808080"/>
      </a:accent6>
      <a:hlink>
        <a:srgbClr val="015C75"/>
      </a:hlink>
      <a:folHlink>
        <a:srgbClr val="003758"/>
      </a:folHlink>
    </a:clrScheme>
    <a:fontScheme name="Curre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AFAFAF"/>
        </a:lt2>
        <a:accent1>
          <a:srgbClr val="ADDFEC"/>
        </a:accent1>
        <a:accent2>
          <a:srgbClr val="019BC4"/>
        </a:accent2>
        <a:accent3>
          <a:srgbClr val="015C75"/>
        </a:accent3>
        <a:accent4>
          <a:srgbClr val="003758"/>
        </a:accent4>
        <a:accent5>
          <a:srgbClr val="FF6600"/>
        </a:accent5>
        <a:accent6>
          <a:srgbClr val="808080"/>
        </a:accent6>
        <a:hlink>
          <a:srgbClr val="015C75"/>
        </a:hlink>
        <a:folHlink>
          <a:srgbClr val="0037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2_Ocean Conservancy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AFAFAF"/>
      </a:lt2>
      <a:accent1>
        <a:srgbClr val="ADDFEC"/>
      </a:accent1>
      <a:accent2>
        <a:srgbClr val="019BC4"/>
      </a:accent2>
      <a:accent3>
        <a:srgbClr val="015C75"/>
      </a:accent3>
      <a:accent4>
        <a:srgbClr val="003758"/>
      </a:accent4>
      <a:accent5>
        <a:srgbClr val="FF6600"/>
      </a:accent5>
      <a:accent6>
        <a:srgbClr val="808080"/>
      </a:accent6>
      <a:hlink>
        <a:srgbClr val="015C75"/>
      </a:hlink>
      <a:folHlink>
        <a:srgbClr val="003758"/>
      </a:folHlink>
    </a:clrScheme>
    <a:fontScheme name="Curre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AFAFAF"/>
        </a:lt2>
        <a:accent1>
          <a:srgbClr val="ADDFEC"/>
        </a:accent1>
        <a:accent2>
          <a:srgbClr val="019BC4"/>
        </a:accent2>
        <a:accent3>
          <a:srgbClr val="015C75"/>
        </a:accent3>
        <a:accent4>
          <a:srgbClr val="003758"/>
        </a:accent4>
        <a:accent5>
          <a:srgbClr val="FF6600"/>
        </a:accent5>
        <a:accent6>
          <a:srgbClr val="808080"/>
        </a:accent6>
        <a:hlink>
          <a:srgbClr val="015C75"/>
        </a:hlink>
        <a:folHlink>
          <a:srgbClr val="0037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OC_PPT_v5_2013_template">
  <a:themeElements>
    <a:clrScheme name="Trash Free Seas PPT">
      <a:dk1>
        <a:srgbClr val="000000"/>
      </a:dk1>
      <a:lt1>
        <a:srgbClr val="FFFFFF"/>
      </a:lt1>
      <a:dk2>
        <a:srgbClr val="000000"/>
      </a:dk2>
      <a:lt2>
        <a:srgbClr val="3598B6"/>
      </a:lt2>
      <a:accent1>
        <a:srgbClr val="405686"/>
      </a:accent1>
      <a:accent2>
        <a:srgbClr val="CC2927"/>
      </a:accent2>
      <a:accent3>
        <a:srgbClr val="C5A334"/>
      </a:accent3>
      <a:accent4>
        <a:srgbClr val="FFEF5B"/>
      </a:accent4>
      <a:accent5>
        <a:srgbClr val="ADCAD9"/>
      </a:accent5>
      <a:accent6>
        <a:srgbClr val="4BC3EF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OC_PPT_v5_2013_template">
  <a:themeElements>
    <a:clrScheme name="Trash Free Seas PPT">
      <a:dk1>
        <a:srgbClr val="000000"/>
      </a:dk1>
      <a:lt1>
        <a:srgbClr val="FFFFFF"/>
      </a:lt1>
      <a:dk2>
        <a:srgbClr val="000000"/>
      </a:dk2>
      <a:lt2>
        <a:srgbClr val="3598B6"/>
      </a:lt2>
      <a:accent1>
        <a:srgbClr val="405686"/>
      </a:accent1>
      <a:accent2>
        <a:srgbClr val="CC2927"/>
      </a:accent2>
      <a:accent3>
        <a:srgbClr val="C5A334"/>
      </a:accent3>
      <a:accent4>
        <a:srgbClr val="FFEF5B"/>
      </a:accent4>
      <a:accent5>
        <a:srgbClr val="ADCAD9"/>
      </a:accent5>
      <a:accent6>
        <a:srgbClr val="4BC3EF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TFSA">
      <a:dk1>
        <a:srgbClr val="000000"/>
      </a:dk1>
      <a:lt1>
        <a:srgbClr val="FFFFFF"/>
      </a:lt1>
      <a:dk2>
        <a:srgbClr val="4F4F4F"/>
      </a:dk2>
      <a:lt2>
        <a:srgbClr val="E7E6E6"/>
      </a:lt2>
      <a:accent1>
        <a:srgbClr val="009BC5"/>
      </a:accent1>
      <a:accent2>
        <a:srgbClr val="007AB2"/>
      </a:accent2>
      <a:accent3>
        <a:srgbClr val="004B8D"/>
      </a:accent3>
      <a:accent4>
        <a:srgbClr val="F39C12"/>
      </a:accent4>
      <a:accent5>
        <a:srgbClr val="2ECC71"/>
      </a:accent5>
      <a:accent6>
        <a:srgbClr val="E74B3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5_OC_PPT_v5_2013_template">
  <a:themeElements>
    <a:clrScheme name="Trash Free Seas PPT">
      <a:dk1>
        <a:srgbClr val="000000"/>
      </a:dk1>
      <a:lt1>
        <a:srgbClr val="FFFFFF"/>
      </a:lt1>
      <a:dk2>
        <a:srgbClr val="000000"/>
      </a:dk2>
      <a:lt2>
        <a:srgbClr val="3598B6"/>
      </a:lt2>
      <a:accent1>
        <a:srgbClr val="405686"/>
      </a:accent1>
      <a:accent2>
        <a:srgbClr val="CC2927"/>
      </a:accent2>
      <a:accent3>
        <a:srgbClr val="C5A334"/>
      </a:accent3>
      <a:accent4>
        <a:srgbClr val="FFEF5B"/>
      </a:accent4>
      <a:accent5>
        <a:srgbClr val="ADCAD9"/>
      </a:accent5>
      <a:accent6>
        <a:srgbClr val="4BC3EF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OC_PPT_v5_2013_template">
  <a:themeElements>
    <a:clrScheme name="Trash Free Seas PPT">
      <a:dk1>
        <a:srgbClr val="000000"/>
      </a:dk1>
      <a:lt1>
        <a:srgbClr val="FFFFFF"/>
      </a:lt1>
      <a:dk2>
        <a:srgbClr val="000000"/>
      </a:dk2>
      <a:lt2>
        <a:srgbClr val="3598B6"/>
      </a:lt2>
      <a:accent1>
        <a:srgbClr val="405686"/>
      </a:accent1>
      <a:accent2>
        <a:srgbClr val="CC2927"/>
      </a:accent2>
      <a:accent3>
        <a:srgbClr val="C5A334"/>
      </a:accent3>
      <a:accent4>
        <a:srgbClr val="FFEF5B"/>
      </a:accent4>
      <a:accent5>
        <a:srgbClr val="ADCAD9"/>
      </a:accent5>
      <a:accent6>
        <a:srgbClr val="4BC3EF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C_PPT_v5_2013_template">
  <a:themeElements>
    <a:clrScheme name="Trash Free Seas PPT">
      <a:dk1>
        <a:srgbClr val="000000"/>
      </a:dk1>
      <a:lt1>
        <a:srgbClr val="FFFFFF"/>
      </a:lt1>
      <a:dk2>
        <a:srgbClr val="000000"/>
      </a:dk2>
      <a:lt2>
        <a:srgbClr val="3598B6"/>
      </a:lt2>
      <a:accent1>
        <a:srgbClr val="405686"/>
      </a:accent1>
      <a:accent2>
        <a:srgbClr val="CC2927"/>
      </a:accent2>
      <a:accent3>
        <a:srgbClr val="C5A334"/>
      </a:accent3>
      <a:accent4>
        <a:srgbClr val="FFEF5B"/>
      </a:accent4>
      <a:accent5>
        <a:srgbClr val="ADCAD9"/>
      </a:accent5>
      <a:accent6>
        <a:srgbClr val="4BC3EF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ean Conservancy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AFAFAF"/>
      </a:lt2>
      <a:accent1>
        <a:srgbClr val="ADDFEC"/>
      </a:accent1>
      <a:accent2>
        <a:srgbClr val="019BC4"/>
      </a:accent2>
      <a:accent3>
        <a:srgbClr val="015C75"/>
      </a:accent3>
      <a:accent4>
        <a:srgbClr val="003758"/>
      </a:accent4>
      <a:accent5>
        <a:srgbClr val="FF6600"/>
      </a:accent5>
      <a:accent6>
        <a:srgbClr val="808080"/>
      </a:accent6>
      <a:hlink>
        <a:srgbClr val="015C75"/>
      </a:hlink>
      <a:folHlink>
        <a:srgbClr val="003758"/>
      </a:folHlink>
    </a:clrScheme>
    <a:fontScheme name="Curre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AFAFAF"/>
        </a:lt2>
        <a:accent1>
          <a:srgbClr val="ADDFEC"/>
        </a:accent1>
        <a:accent2>
          <a:srgbClr val="019BC4"/>
        </a:accent2>
        <a:accent3>
          <a:srgbClr val="015C75"/>
        </a:accent3>
        <a:accent4>
          <a:srgbClr val="003758"/>
        </a:accent4>
        <a:accent5>
          <a:srgbClr val="FF6600"/>
        </a:accent5>
        <a:accent6>
          <a:srgbClr val="808080"/>
        </a:accent6>
        <a:hlink>
          <a:srgbClr val="015C75"/>
        </a:hlink>
        <a:folHlink>
          <a:srgbClr val="0037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0_Ocean Conservancy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AFAFAF"/>
      </a:lt2>
      <a:accent1>
        <a:srgbClr val="ADDFEC"/>
      </a:accent1>
      <a:accent2>
        <a:srgbClr val="019BC4"/>
      </a:accent2>
      <a:accent3>
        <a:srgbClr val="015C75"/>
      </a:accent3>
      <a:accent4>
        <a:srgbClr val="003758"/>
      </a:accent4>
      <a:accent5>
        <a:srgbClr val="FF6600"/>
      </a:accent5>
      <a:accent6>
        <a:srgbClr val="808080"/>
      </a:accent6>
      <a:hlink>
        <a:srgbClr val="015C75"/>
      </a:hlink>
      <a:folHlink>
        <a:srgbClr val="003758"/>
      </a:folHlink>
    </a:clrScheme>
    <a:fontScheme name="Curre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AFAFAF"/>
        </a:lt2>
        <a:accent1>
          <a:srgbClr val="ADDFEC"/>
        </a:accent1>
        <a:accent2>
          <a:srgbClr val="019BC4"/>
        </a:accent2>
        <a:accent3>
          <a:srgbClr val="015C75"/>
        </a:accent3>
        <a:accent4>
          <a:srgbClr val="003758"/>
        </a:accent4>
        <a:accent5>
          <a:srgbClr val="FF6600"/>
        </a:accent5>
        <a:accent6>
          <a:srgbClr val="808080"/>
        </a:accent6>
        <a:hlink>
          <a:srgbClr val="015C75"/>
        </a:hlink>
        <a:folHlink>
          <a:srgbClr val="0037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7_Ocean Conservancy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AFAFAF"/>
      </a:lt2>
      <a:accent1>
        <a:srgbClr val="ADDFEC"/>
      </a:accent1>
      <a:accent2>
        <a:srgbClr val="019BC4"/>
      </a:accent2>
      <a:accent3>
        <a:srgbClr val="015C75"/>
      </a:accent3>
      <a:accent4>
        <a:srgbClr val="003758"/>
      </a:accent4>
      <a:accent5>
        <a:srgbClr val="FF6600"/>
      </a:accent5>
      <a:accent6>
        <a:srgbClr val="808080"/>
      </a:accent6>
      <a:hlink>
        <a:srgbClr val="015C75"/>
      </a:hlink>
      <a:folHlink>
        <a:srgbClr val="003758"/>
      </a:folHlink>
    </a:clrScheme>
    <a:fontScheme name="Curre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AFAFAF"/>
        </a:lt2>
        <a:accent1>
          <a:srgbClr val="ADDFEC"/>
        </a:accent1>
        <a:accent2>
          <a:srgbClr val="019BC4"/>
        </a:accent2>
        <a:accent3>
          <a:srgbClr val="015C75"/>
        </a:accent3>
        <a:accent4>
          <a:srgbClr val="003758"/>
        </a:accent4>
        <a:accent5>
          <a:srgbClr val="FF6600"/>
        </a:accent5>
        <a:accent6>
          <a:srgbClr val="808080"/>
        </a:accent6>
        <a:hlink>
          <a:srgbClr val="015C75"/>
        </a:hlink>
        <a:folHlink>
          <a:srgbClr val="0037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6_Ocean Conservancy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AFAFAF"/>
      </a:lt2>
      <a:accent1>
        <a:srgbClr val="ADDFEC"/>
      </a:accent1>
      <a:accent2>
        <a:srgbClr val="019BC4"/>
      </a:accent2>
      <a:accent3>
        <a:srgbClr val="015C75"/>
      </a:accent3>
      <a:accent4>
        <a:srgbClr val="003758"/>
      </a:accent4>
      <a:accent5>
        <a:srgbClr val="FF6600"/>
      </a:accent5>
      <a:accent6>
        <a:srgbClr val="808080"/>
      </a:accent6>
      <a:hlink>
        <a:srgbClr val="015C75"/>
      </a:hlink>
      <a:folHlink>
        <a:srgbClr val="003758"/>
      </a:folHlink>
    </a:clrScheme>
    <a:fontScheme name="Curre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AFAFAF"/>
        </a:lt2>
        <a:accent1>
          <a:srgbClr val="ADDFEC"/>
        </a:accent1>
        <a:accent2>
          <a:srgbClr val="019BC4"/>
        </a:accent2>
        <a:accent3>
          <a:srgbClr val="015C75"/>
        </a:accent3>
        <a:accent4>
          <a:srgbClr val="003758"/>
        </a:accent4>
        <a:accent5>
          <a:srgbClr val="FF6600"/>
        </a:accent5>
        <a:accent6>
          <a:srgbClr val="808080"/>
        </a:accent6>
        <a:hlink>
          <a:srgbClr val="015C75"/>
        </a:hlink>
        <a:folHlink>
          <a:srgbClr val="0037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C_PPT_v5_2013_template">
  <a:themeElements>
    <a:clrScheme name="Trash Free Seas PPT">
      <a:dk1>
        <a:srgbClr val="000000"/>
      </a:dk1>
      <a:lt1>
        <a:srgbClr val="FFFFFF"/>
      </a:lt1>
      <a:dk2>
        <a:srgbClr val="000000"/>
      </a:dk2>
      <a:lt2>
        <a:srgbClr val="3598B6"/>
      </a:lt2>
      <a:accent1>
        <a:srgbClr val="405686"/>
      </a:accent1>
      <a:accent2>
        <a:srgbClr val="CC2927"/>
      </a:accent2>
      <a:accent3>
        <a:srgbClr val="C5A334"/>
      </a:accent3>
      <a:accent4>
        <a:srgbClr val="FFEF5B"/>
      </a:accent4>
      <a:accent5>
        <a:srgbClr val="ADCAD9"/>
      </a:accent5>
      <a:accent6>
        <a:srgbClr val="4BC3EF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OC_PPT_v5_2013_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0999C6"/>
      </a:lt2>
      <a:accent1>
        <a:srgbClr val="FC4E27"/>
      </a:accent1>
      <a:accent2>
        <a:srgbClr val="0A1B5E"/>
      </a:accent2>
      <a:accent3>
        <a:srgbClr val="70A4AF"/>
      </a:accent3>
      <a:accent4>
        <a:srgbClr val="B0B5B8"/>
      </a:accent4>
      <a:accent5>
        <a:srgbClr val="B8D10A"/>
      </a:accent5>
      <a:accent6>
        <a:srgbClr val="F8F1B1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4_Ocean Conservancy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AFAFAF"/>
      </a:lt2>
      <a:accent1>
        <a:srgbClr val="ADDFEC"/>
      </a:accent1>
      <a:accent2>
        <a:srgbClr val="019BC4"/>
      </a:accent2>
      <a:accent3>
        <a:srgbClr val="015C75"/>
      </a:accent3>
      <a:accent4>
        <a:srgbClr val="003758"/>
      </a:accent4>
      <a:accent5>
        <a:srgbClr val="FF6600"/>
      </a:accent5>
      <a:accent6>
        <a:srgbClr val="808080"/>
      </a:accent6>
      <a:hlink>
        <a:srgbClr val="015C75"/>
      </a:hlink>
      <a:folHlink>
        <a:srgbClr val="003758"/>
      </a:folHlink>
    </a:clrScheme>
    <a:fontScheme name="Curre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AFAFAF"/>
        </a:lt2>
        <a:accent1>
          <a:srgbClr val="ADDFEC"/>
        </a:accent1>
        <a:accent2>
          <a:srgbClr val="019BC4"/>
        </a:accent2>
        <a:accent3>
          <a:srgbClr val="015C75"/>
        </a:accent3>
        <a:accent4>
          <a:srgbClr val="003758"/>
        </a:accent4>
        <a:accent5>
          <a:srgbClr val="FF6600"/>
        </a:accent5>
        <a:accent6>
          <a:srgbClr val="808080"/>
        </a:accent6>
        <a:hlink>
          <a:srgbClr val="015C75"/>
        </a:hlink>
        <a:folHlink>
          <a:srgbClr val="0037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725</Words>
  <Application>Microsoft Office PowerPoint</Application>
  <PresentationFormat>On-screen Show (16:9)</PresentationFormat>
  <Paragraphs>133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8_OC_PPT_v5_2013_template</vt:lpstr>
      <vt:lpstr>2_OC_PPT_v5_2013_template</vt:lpstr>
      <vt:lpstr>1_Ocean Conservancy Template</vt:lpstr>
      <vt:lpstr>30_Ocean Conservancy Template</vt:lpstr>
      <vt:lpstr>37_Ocean Conservancy Template</vt:lpstr>
      <vt:lpstr>36_Ocean Conservancy Template</vt:lpstr>
      <vt:lpstr>6_OC_PPT_v5_2013_template</vt:lpstr>
      <vt:lpstr>17_OC_PPT_v5_2013_template</vt:lpstr>
      <vt:lpstr>34_Ocean Conservancy Template</vt:lpstr>
      <vt:lpstr>31_Ocean Conservancy Template</vt:lpstr>
      <vt:lpstr>3_Ocean Conservancy Template</vt:lpstr>
      <vt:lpstr>4_Ocean Conservancy Template</vt:lpstr>
      <vt:lpstr>5_Ocean Conservancy Template</vt:lpstr>
      <vt:lpstr>32_Ocean Conservancy Template</vt:lpstr>
      <vt:lpstr>3_OC_PPT_v5_2013_template</vt:lpstr>
      <vt:lpstr>4_OC_PPT_v5_2013_template</vt:lpstr>
      <vt:lpstr>Office Theme</vt:lpstr>
      <vt:lpstr>5_OC_PPT_v5_2013_template</vt:lpstr>
      <vt:lpstr>7_OC_PPT_v5_2013_template</vt:lpstr>
      <vt:lpstr>think-cell Slide</vt:lpstr>
      <vt:lpstr>Strategies for  Trash free seas</vt:lpstr>
      <vt:lpstr>31 Years, 153 Countries, Global Impact </vt:lpstr>
      <vt:lpstr>Science: Building the Foundation</vt:lpstr>
      <vt:lpstr>Plastic pollution in the ocean is a well-known challenge, with significant economic, social and environmental implications </vt:lpstr>
      <vt:lpstr>PowerPoint Presentation</vt:lpstr>
      <vt:lpstr>Providing a science-based foundation </vt:lpstr>
      <vt:lpstr>There is a spectrum of solutions</vt:lpstr>
      <vt:lpstr>PowerPoint Presentation</vt:lpstr>
      <vt:lpstr>PowerPoint Presentation</vt:lpstr>
      <vt:lpstr>Leakage is primarily a result of poor waste management practices vs. total waste generation</vt:lpstr>
      <vt:lpstr>Promoting, Incubating and Investing in Waste Management Solutions to Marine Plastic Waste </vt:lpstr>
      <vt:lpstr>Trash Free Seas Alliance Signature Initiative – Our Journey</vt:lpstr>
      <vt:lpstr>Urban Ocean:  Engaging Cities Directly in the Marine Plastic Waste Challenge</vt:lpstr>
      <vt:lpstr>Develop Public and Private Sector Policy Playbook</vt:lpstr>
      <vt:lpstr>What Else Can We Do Together?</vt:lpstr>
      <vt:lpstr>PowerPoint Presentation</vt:lpstr>
      <vt:lpstr>How you Can Help</vt:lpstr>
      <vt:lpstr>PowerPoint Presentation</vt:lpstr>
    </vt:vector>
  </TitlesOfParts>
  <Company>Ocean Conservancy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Mallos</dc:creator>
  <cp:lastModifiedBy>Chever Voltmer</cp:lastModifiedBy>
  <cp:revision>132</cp:revision>
  <dcterms:created xsi:type="dcterms:W3CDTF">2016-11-28T23:01:47Z</dcterms:created>
  <dcterms:modified xsi:type="dcterms:W3CDTF">2019-06-24T13:44:47Z</dcterms:modified>
</cp:coreProperties>
</file>