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3"/>
    <p:sldMasterId id="2147483651" r:id="rId4"/>
  </p:sldMasterIdLst>
  <p:notesMasterIdLst>
    <p:notesMasterId r:id="rId27"/>
  </p:notesMasterIdLst>
  <p:sldIdLst>
    <p:sldId id="336" r:id="rId5"/>
    <p:sldId id="355" r:id="rId6"/>
    <p:sldId id="259" r:id="rId7"/>
    <p:sldId id="357" r:id="rId8"/>
    <p:sldId id="338" r:id="rId9"/>
    <p:sldId id="337" r:id="rId10"/>
    <p:sldId id="348" r:id="rId11"/>
    <p:sldId id="359" r:id="rId12"/>
    <p:sldId id="343" r:id="rId13"/>
    <p:sldId id="339" r:id="rId14"/>
    <p:sldId id="352" r:id="rId15"/>
    <p:sldId id="349" r:id="rId16"/>
    <p:sldId id="344" r:id="rId17"/>
    <p:sldId id="345" r:id="rId18"/>
    <p:sldId id="346" r:id="rId19"/>
    <p:sldId id="353" r:id="rId20"/>
    <p:sldId id="347" r:id="rId21"/>
    <p:sldId id="360" r:id="rId22"/>
    <p:sldId id="341" r:id="rId23"/>
    <p:sldId id="350" r:id="rId24"/>
    <p:sldId id="351" r:id="rId25"/>
    <p:sldId id="354" r:id="rId26"/>
  </p:sldIdLst>
  <p:sldSz cx="9144000" cy="6858000" type="screen4x3"/>
  <p:notesSz cx="7315200" cy="9601200"/>
  <p:embeddedFontLs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yriad Web Pro" panose="020B0503030403090204" charset="0"/>
      <p:regular r:id="rId36"/>
      <p:bold r:id="rId37"/>
      <p: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Fields" initials="P" lastIdx="2" clrIdx="0"/>
  <p:cmAuthor id="1" name="jkoupal" initials="j" lastIdx="0" clrIdx="1"/>
  <p:cmAuthor id="2" name="EPA" initials=" EPA" lastIdx="8" clrIdx="2">
    <p:extLst>
      <p:ext uri="{19B8F6BF-5375-455C-9EA6-DF929625EA0E}">
        <p15:presenceInfo xmlns:p15="http://schemas.microsoft.com/office/powerpoint/2012/main" userId="EP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85F"/>
    <a:srgbClr val="25408F"/>
    <a:srgbClr val="CCE4A6"/>
    <a:srgbClr val="DBEDEB"/>
    <a:srgbClr val="B9D87A"/>
    <a:srgbClr val="257B3D"/>
    <a:srgbClr val="A8D164"/>
    <a:srgbClr val="C2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08" autoAdjust="0"/>
  </p:normalViewPr>
  <p:slideViewPr>
    <p:cSldViewPr>
      <p:cViewPr varScale="1">
        <p:scale>
          <a:sx n="95" d="100"/>
          <a:sy n="95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582" y="-9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125" tIns="32562" rIns="65125" bIns="32562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01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125" tIns="32562" rIns="65125" bIns="32562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 dirty="0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125" tIns="32562" rIns="65125" bIns="32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05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125" tIns="32562" rIns="65125" bIns="32562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010" y="911905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125" tIns="32562" rIns="65125" bIns="32562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9EAC1D79-CBBE-41CE-A048-B474EA73235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4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7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39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1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1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9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6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1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4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what we're doing - scope, schedule, end product</a:t>
            </a:r>
          </a:p>
          <a:p>
            <a:endParaRPr lang="en-US" dirty="0"/>
          </a:p>
          <a:p>
            <a:r>
              <a:rPr lang="en-US" dirty="0"/>
              <a:t>Current focus:</a:t>
            </a:r>
          </a:p>
          <a:p>
            <a:r>
              <a:rPr lang="en-US" dirty="0"/>
              <a:t>Task 1 – literature review, initial recommendations = Task 1 report</a:t>
            </a:r>
          </a:p>
          <a:p>
            <a:r>
              <a:rPr lang="en-US" dirty="0"/>
              <a:t>Task 2 – Initiating expert consultation process – we need your help (more on that in a minute…)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6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787518-BB51-4822-9816-7B67C40AEE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5FCEF5-3AD2-4DAF-AAE4-7998FFD695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1AFFE-FC79-4D1C-9045-3B2738CF52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C01423-EDB6-44EA-8C3D-902EE8FDAA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F23C6-7A0C-4F0C-B3F7-7B2E1E66BB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11135B-EC54-4873-8A34-D8D91905B6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CE151F-F379-4F3F-BDBC-E2D6754B7D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BACFF8-16FC-4868-9687-475D6AC755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92FE9D-C3CD-45A9-A44A-9DAA50C55E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E4355-FE2D-4A39-A4F3-DF5E860F5B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22C208-6C2B-4AAB-9CA4-0EFB4587A7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381750"/>
            <a:ext cx="381000" cy="476250"/>
          </a:xfrm>
        </p:spPr>
        <p:txBody>
          <a:bodyPr/>
          <a:lstStyle>
            <a:lvl1pPr>
              <a:defRPr/>
            </a:lvl1pPr>
          </a:lstStyle>
          <a:p>
            <a:fld id="{AF90EFD7-1FDB-4B8F-8AF7-00FA8E4DDA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0C7910-0575-42F0-AF3E-AFBB304FB5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EC8668-A8CB-4A69-82F5-557900EDBA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F0B664-E6AE-493E-84BF-16A7407085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F7F7C-16F2-4DAC-9580-F9E4DA514C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F574A6-82AB-4C89-83AF-5D21AD8E74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CF11A4-69B8-4BC3-B20E-10CFCDCB2C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EB36A0-67F4-4161-B145-17E88D16F3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286C9F-817D-49E6-9C18-2D28BF5674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8E5384-A41D-4241-B158-7F00002C55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EBAAFC-38C9-4E41-9032-273059BA4D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7" descr="leaves_gradi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8892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Line 8"/>
          <p:cNvSpPr>
            <a:spLocks noChangeShapeType="1"/>
          </p:cNvSpPr>
          <p:nvPr userDrawn="1"/>
        </p:nvSpPr>
        <p:spPr bwMode="auto">
          <a:xfrm>
            <a:off x="0" y="1517650"/>
            <a:ext cx="9144000" cy="0"/>
          </a:xfrm>
          <a:prstGeom prst="line">
            <a:avLst/>
          </a:prstGeom>
          <a:noFill/>
          <a:ln w="9525">
            <a:solidFill>
              <a:srgbClr val="FAA8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60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60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8175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08F"/>
                </a:solidFill>
              </a:defRPr>
            </a:lvl1pPr>
          </a:lstStyle>
          <a:p>
            <a:fld id="{93D0E93A-D426-4730-A84A-FE7CB91868F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12" descr="ERGlogo_www2009"/>
          <p:cNvPicPr>
            <a:picLocks noChangeAspect="1" noChangeArrowheads="1"/>
          </p:cNvPicPr>
          <p:nvPr userDrawn="1"/>
        </p:nvPicPr>
        <p:blipFill>
          <a:blip r:embed="rId14" cstate="print"/>
          <a:srcRect b="18491"/>
          <a:stretch>
            <a:fillRect/>
          </a:stretch>
        </p:blipFill>
        <p:spPr bwMode="auto">
          <a:xfrm>
            <a:off x="152400" y="6324600"/>
            <a:ext cx="1123950" cy="425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25408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25408F"/>
          </a:solidFill>
          <a:latin typeface="Myriad Web Pro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25408F"/>
          </a:solidFill>
          <a:latin typeface="Myriad Web Pro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25408F"/>
          </a:solidFill>
          <a:latin typeface="Myriad Web Pro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25408F"/>
          </a:solidFill>
          <a:latin typeface="Myriad Web Pr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25408F"/>
          </a:solidFill>
          <a:latin typeface="Myriad Web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25408F"/>
          </a:solidFill>
          <a:latin typeface="Myriad Web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25408F"/>
          </a:solidFill>
          <a:latin typeface="Myriad Web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25408F"/>
          </a:solidFill>
          <a:latin typeface="Myriad Web Pro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AA85F"/>
        </a:buClr>
        <a:buSzPct val="80000"/>
        <a:buFont typeface="Wingdings" pitchFamily="2" charset="2"/>
        <a:buChar char="§"/>
        <a:defRPr sz="2800">
          <a:solidFill>
            <a:srgbClr val="25408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AA85F"/>
        </a:buClr>
        <a:buChar char="–"/>
        <a:defRPr sz="2400">
          <a:solidFill>
            <a:srgbClr val="25408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•"/>
        <a:defRPr sz="2000">
          <a:solidFill>
            <a:srgbClr val="25408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–"/>
        <a:defRPr>
          <a:solidFill>
            <a:srgbClr val="25408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1600">
          <a:solidFill>
            <a:srgbClr val="2540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1600">
          <a:solidFill>
            <a:srgbClr val="2540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1600">
          <a:solidFill>
            <a:srgbClr val="2540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1600">
          <a:solidFill>
            <a:srgbClr val="2540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1600">
          <a:solidFill>
            <a:srgbClr val="2540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7" name="Picture 7" descr="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828800" cy="1517650"/>
          </a:xfrm>
          <a:prstGeom prst="rect">
            <a:avLst/>
          </a:prstGeom>
          <a:noFill/>
        </p:spPr>
      </p:pic>
      <p:sp>
        <p:nvSpPr>
          <p:cNvPr id="128008" name="Line 8"/>
          <p:cNvSpPr>
            <a:spLocks noChangeShapeType="1"/>
          </p:cNvSpPr>
          <p:nvPr userDrawn="1"/>
        </p:nvSpPr>
        <p:spPr bwMode="auto">
          <a:xfrm>
            <a:off x="0" y="1517650"/>
            <a:ext cx="9144000" cy="0"/>
          </a:xfrm>
          <a:prstGeom prst="line">
            <a:avLst/>
          </a:prstGeom>
          <a:noFill/>
          <a:ln w="9525">
            <a:solidFill>
              <a:srgbClr val="FAA8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0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08F"/>
                </a:solidFill>
              </a:defRPr>
            </a:lvl1pPr>
          </a:lstStyle>
          <a:p>
            <a:fld id="{BE2D1573-4EF3-4E67-98AE-A7FD0A91E1A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28012" name="Picture 12" descr="ERGlogo_www2009"/>
          <p:cNvPicPr>
            <a:picLocks noChangeAspect="1" noChangeArrowheads="1"/>
          </p:cNvPicPr>
          <p:nvPr userDrawn="1"/>
        </p:nvPicPr>
        <p:blipFill>
          <a:blip r:embed="rId14" cstate="print"/>
          <a:srcRect b="18491"/>
          <a:stretch>
            <a:fillRect/>
          </a:stretch>
        </p:blipFill>
        <p:spPr bwMode="auto">
          <a:xfrm>
            <a:off x="7772400" y="6248400"/>
            <a:ext cx="1123950" cy="425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AA85F"/>
        </a:buClr>
        <a:buChar char="•"/>
        <a:defRPr sz="3200">
          <a:solidFill>
            <a:srgbClr val="25408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AA85F"/>
        </a:buClr>
        <a:buChar char="–"/>
        <a:defRPr sz="2800">
          <a:solidFill>
            <a:srgbClr val="25408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•"/>
        <a:defRPr sz="2400">
          <a:solidFill>
            <a:srgbClr val="25408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–"/>
        <a:defRPr sz="2000">
          <a:solidFill>
            <a:srgbClr val="25408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2000">
          <a:solidFill>
            <a:srgbClr val="2540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2000">
          <a:solidFill>
            <a:srgbClr val="2540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2000">
          <a:solidFill>
            <a:srgbClr val="2540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2000">
          <a:solidFill>
            <a:srgbClr val="2540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AA85F"/>
        </a:buClr>
        <a:buChar char="»"/>
        <a:defRPr sz="2000">
          <a:solidFill>
            <a:srgbClr val="2540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iStock_000003103325cor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solidFill>
            <a:srgbClr val="25408F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381000" y="838200"/>
            <a:ext cx="8382000" cy="205740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Benefit &amp; Cost Analyses in Support of an ECA Application for Mexico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0"/>
            <a:ext cx="8229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970A4"/>
              </a:buClr>
              <a:buSzPct val="90000"/>
              <a:defRPr/>
            </a:pPr>
            <a:r>
              <a:rPr lang="en-US" sz="2400" dirty="0">
                <a:latin typeface="Arial Narrow" pitchFamily="34" charset="0"/>
              </a:rPr>
              <a:t>Matt Haber</a:t>
            </a:r>
          </a:p>
          <a:p>
            <a:pPr algn="ctr">
              <a:buClr>
                <a:srgbClr val="4970A4"/>
              </a:buClr>
              <a:buSzPct val="90000"/>
              <a:defRPr/>
            </a:pPr>
            <a:r>
              <a:rPr lang="en-US" sz="2400" dirty="0">
                <a:latin typeface="Arial Narrow" pitchFamily="34" charset="0"/>
              </a:rPr>
              <a:t>Eastern Research Group</a:t>
            </a:r>
          </a:p>
          <a:p>
            <a:pPr algn="ctr">
              <a:buClr>
                <a:srgbClr val="4970A4"/>
              </a:buClr>
              <a:buSzPct val="90000"/>
              <a:defRPr/>
            </a:pPr>
            <a:endParaRPr lang="en-US" sz="2400" dirty="0">
              <a:latin typeface="Arial Narrow" pitchFamily="34" charset="0"/>
            </a:endParaRPr>
          </a:p>
          <a:p>
            <a:pPr algn="ctr">
              <a:buClr>
                <a:srgbClr val="4970A4"/>
              </a:buClr>
              <a:buSzPct val="90000"/>
              <a:defRPr/>
            </a:pPr>
            <a:r>
              <a:rPr lang="en-US" sz="2400" dirty="0">
                <a:latin typeface="Arial Narrow" pitchFamily="34" charset="0"/>
              </a:rPr>
              <a:t>CEC JPAC</a:t>
            </a:r>
          </a:p>
          <a:p>
            <a:pPr algn="ctr">
              <a:buClr>
                <a:srgbClr val="4970A4"/>
              </a:buClr>
              <a:buSzPct val="90000"/>
              <a:defRPr/>
            </a:pPr>
            <a:r>
              <a:rPr lang="en-US" sz="2400" dirty="0">
                <a:latin typeface="Arial Narrow" pitchFamily="34" charset="0"/>
              </a:rPr>
              <a:t>Long Beach, California </a:t>
            </a:r>
          </a:p>
          <a:p>
            <a:pPr algn="ctr">
              <a:buClr>
                <a:srgbClr val="4970A4"/>
              </a:buClr>
              <a:buSzPct val="90000"/>
              <a:defRPr/>
            </a:pPr>
            <a:r>
              <a:rPr lang="en-US" sz="2400" dirty="0">
                <a:latin typeface="Arial Narrow" pitchFamily="34" charset="0"/>
              </a:rPr>
              <a:t>December 12, 2016</a:t>
            </a:r>
          </a:p>
          <a:p>
            <a:pPr algn="ctr">
              <a:buClr>
                <a:srgbClr val="4970A4"/>
              </a:buClr>
              <a:buSzPct val="90000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243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Emissions Inventory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221974" y="1666875"/>
            <a:ext cx="8610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AA85F"/>
              </a:buClr>
              <a:buSzPct val="80000"/>
              <a:buFont typeface="Wingdings" pitchFamily="2" charset="2"/>
              <a:buChar char="§"/>
              <a:defRPr sz="28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AA85F"/>
              </a:buClr>
              <a:buChar char="–"/>
              <a:defRPr sz="2400">
                <a:solidFill>
                  <a:srgbClr val="25408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A85F"/>
              </a:buClr>
              <a:buChar char="•"/>
              <a:defRPr sz="2000">
                <a:solidFill>
                  <a:srgbClr val="25408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A85F"/>
              </a:buClr>
              <a:buChar char="–"/>
              <a:defRPr>
                <a:solidFill>
                  <a:srgbClr val="25408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A85F"/>
              </a:buClr>
              <a:buChar char="»"/>
              <a:defRPr sz="1600">
                <a:solidFill>
                  <a:srgbClr val="25408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A85F"/>
              </a:buClr>
              <a:buChar char="»"/>
              <a:defRPr sz="1600">
                <a:solidFill>
                  <a:srgbClr val="25408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A85F"/>
              </a:buClr>
              <a:buChar char="»"/>
              <a:defRPr sz="1600">
                <a:solidFill>
                  <a:srgbClr val="25408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A85F"/>
              </a:buClr>
              <a:buChar char="»"/>
              <a:defRPr sz="1600">
                <a:solidFill>
                  <a:srgbClr val="25408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A85F"/>
              </a:buClr>
              <a:buChar char="»"/>
              <a:defRPr sz="1600">
                <a:solidFill>
                  <a:srgbClr val="25408F"/>
                </a:solidFill>
                <a:latin typeface="+mn-lt"/>
              </a:defRPr>
            </a:lvl9pPr>
          </a:lstStyle>
          <a:p>
            <a:r>
              <a:rPr lang="en-US" sz="2400" kern="0" dirty="0"/>
              <a:t>EERA estimated emissions &amp; fuel consumption of oceangoing vessels within Mexican ECA, using AIS</a:t>
            </a:r>
          </a:p>
          <a:p>
            <a:pPr lvl="1"/>
            <a:r>
              <a:rPr lang="en-US" sz="2000" kern="0" dirty="0"/>
              <a:t>Of note: majority of emissions in Mexico ECA from ships not docking in Mexico (e.g. Panama Canal traffic)</a:t>
            </a:r>
            <a:endParaRPr lang="en-US" sz="2200" kern="0" dirty="0"/>
          </a:p>
          <a:p>
            <a:r>
              <a:rPr lang="en-US" sz="2400" kern="0" dirty="0"/>
              <a:t>ERG </a:t>
            </a:r>
            <a:r>
              <a:rPr lang="en-US" sz="2400" dirty="0"/>
              <a:t>updated Mexican port emission inventories </a:t>
            </a:r>
          </a:p>
          <a:p>
            <a:pPr lvl="1"/>
            <a:r>
              <a:rPr lang="en-US" sz="2000" dirty="0"/>
              <a:t>New cargo handling data provided by Mexican government</a:t>
            </a:r>
          </a:p>
          <a:p>
            <a:pPr lvl="1"/>
            <a:r>
              <a:rPr lang="en-US" sz="2000" dirty="0"/>
              <a:t>Updated dockside fuel usage assumptions</a:t>
            </a:r>
          </a:p>
          <a:p>
            <a:pPr lvl="1"/>
            <a:r>
              <a:rPr lang="en-US" sz="2000" dirty="0"/>
              <a:t>Updated vessel emissions factors </a:t>
            </a:r>
          </a:p>
          <a:p>
            <a:pPr lvl="1"/>
            <a:r>
              <a:rPr lang="en-US" sz="2000" dirty="0"/>
              <a:t>Emission inventory developed for 35 Mexican Ports (2011 &amp; 2030)</a:t>
            </a:r>
          </a:p>
          <a:p>
            <a:endParaRPr lang="en-US" sz="2000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0562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1143000"/>
          </a:xfrm>
        </p:spPr>
        <p:txBody>
          <a:bodyPr/>
          <a:lstStyle/>
          <a:p>
            <a:r>
              <a:rPr lang="en-US" sz="3600" dirty="0"/>
              <a:t>Mexico Ports and Shipping Lanes </a:t>
            </a:r>
            <a:r>
              <a:rPr lang="en-US" sz="2000" dirty="0"/>
              <a:t>Source: EERA for U.S. EPA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629400" cy="446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77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1143000"/>
          </a:xfrm>
        </p:spPr>
        <p:txBody>
          <a:bodyPr/>
          <a:lstStyle/>
          <a:p>
            <a:r>
              <a:rPr lang="en-US" sz="3200" dirty="0"/>
              <a:t>Emission Inventory Example:</a:t>
            </a:r>
            <a:br>
              <a:rPr lang="en-US" sz="3200" dirty="0"/>
            </a:br>
            <a:r>
              <a:rPr lang="en-US" sz="3200" dirty="0"/>
              <a:t>Underway Vessel </a:t>
            </a:r>
            <a:r>
              <a:rPr lang="en-US" sz="3200" dirty="0" err="1"/>
              <a:t>SO</a:t>
            </a:r>
            <a:r>
              <a:rPr lang="en-US" sz="3200" baseline="-25000" dirty="0" err="1"/>
              <a:t>x</a:t>
            </a:r>
            <a:r>
              <a:rPr lang="en-US" sz="3200" baseline="-25000" dirty="0"/>
              <a:t> </a:t>
            </a:r>
            <a:r>
              <a:rPr lang="en-US" sz="3200" dirty="0"/>
              <a:t>Emissions (2011)</a:t>
            </a:r>
            <a:br>
              <a:rPr lang="en-US" sz="3200" dirty="0"/>
            </a:br>
            <a:r>
              <a:rPr lang="en-US" sz="1800" dirty="0"/>
              <a:t>source: EERA for U.S. EPA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29837"/>
            <a:ext cx="6248400" cy="47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536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65" y="1600200"/>
            <a:ext cx="6936253" cy="5085062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sz="3200" dirty="0"/>
              <a:t>Air Quality Modeling:</a:t>
            </a:r>
            <a:br>
              <a:rPr lang="en-US" sz="3200" dirty="0"/>
            </a:br>
            <a:r>
              <a:rPr lang="en-US" sz="3200" dirty="0"/>
              <a:t>Projected Reduction in PM </a:t>
            </a:r>
            <a:r>
              <a:rPr lang="en-US" sz="3200" baseline="-25000" dirty="0"/>
              <a:t>2.5 </a:t>
            </a:r>
            <a:r>
              <a:rPr lang="en-US" sz="3200" dirty="0"/>
              <a:t>(2030)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09800" y="1002268"/>
            <a:ext cx="537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source: Molina Center for Energy &amp; The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029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Significant PM</a:t>
            </a:r>
            <a:r>
              <a:rPr lang="en-US" sz="1600" b="1" baseline="-25000" dirty="0">
                <a:solidFill>
                  <a:srgbClr val="0070C0"/>
                </a:solidFill>
              </a:rPr>
              <a:t>2.5</a:t>
            </a:r>
            <a:r>
              <a:rPr lang="en-US" sz="1600" b="1" dirty="0">
                <a:solidFill>
                  <a:srgbClr val="0070C0"/>
                </a:solidFill>
              </a:rPr>
              <a:t> reductions in coastal areas and inland</a:t>
            </a:r>
          </a:p>
        </p:txBody>
      </p:sp>
    </p:spTree>
    <p:extLst>
      <p:ext uri="{BB962C8B-B14F-4D97-AF65-F5344CB8AC3E}">
        <p14:creationId xmlns:p14="http://schemas.microsoft.com/office/powerpoint/2010/main" val="9673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414689" cy="51054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57200"/>
            <a:ext cx="8458200" cy="1143000"/>
          </a:xfrm>
        </p:spPr>
        <p:txBody>
          <a:bodyPr/>
          <a:lstStyle/>
          <a:p>
            <a:r>
              <a:rPr lang="en-US" sz="3200" dirty="0"/>
              <a:t>Air Quality Analysis:</a:t>
            </a:r>
            <a:br>
              <a:rPr lang="en-US" sz="3200" dirty="0"/>
            </a:br>
            <a:r>
              <a:rPr lang="en-US" sz="3200" dirty="0"/>
              <a:t>Projected Reduction in Ozone (2030)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209800" y="1002268"/>
            <a:ext cx="537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source: Molina Center for Energy &amp; The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5105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Mix of O</a:t>
            </a:r>
            <a:r>
              <a:rPr lang="en-US" sz="1600" b="1" baseline="-25000" dirty="0">
                <a:solidFill>
                  <a:srgbClr val="0070C0"/>
                </a:solidFill>
              </a:rPr>
              <a:t>3</a:t>
            </a:r>
            <a:r>
              <a:rPr lang="en-US" sz="1600" b="1" dirty="0">
                <a:solidFill>
                  <a:srgbClr val="0070C0"/>
                </a:solidFill>
              </a:rPr>
              <a:t> results, but reductions in more populated areas</a:t>
            </a:r>
          </a:p>
        </p:txBody>
      </p:sp>
    </p:spTree>
    <p:extLst>
      <p:ext uri="{BB962C8B-B14F-4D97-AF65-F5344CB8AC3E}">
        <p14:creationId xmlns:p14="http://schemas.microsoft.com/office/powerpoint/2010/main" val="407251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6745020" cy="455295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75861" y="27800"/>
            <a:ext cx="8305800" cy="1143000"/>
          </a:xfrm>
        </p:spPr>
        <p:txBody>
          <a:bodyPr/>
          <a:lstStyle/>
          <a:p>
            <a:r>
              <a:rPr lang="en-US" sz="3200" dirty="0"/>
              <a:t>Air Quality Analysis:</a:t>
            </a:r>
            <a:br>
              <a:rPr lang="en-US" sz="3200" dirty="0"/>
            </a:br>
            <a:r>
              <a:rPr lang="en-US" sz="3200" dirty="0"/>
              <a:t>Projected Reduction in SO</a:t>
            </a:r>
            <a:r>
              <a:rPr lang="en-US" sz="3200" baseline="-25000" dirty="0"/>
              <a:t>2</a:t>
            </a:r>
            <a:r>
              <a:rPr lang="en-US" sz="3200" dirty="0"/>
              <a:t> Deposition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1039143"/>
            <a:ext cx="537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source: Molina Center for Energy &amp; The Environment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191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Reduction in SO</a:t>
            </a:r>
            <a:r>
              <a:rPr lang="en-US" sz="1600" b="1" baseline="-25000" dirty="0">
                <a:solidFill>
                  <a:srgbClr val="0070C0"/>
                </a:solidFill>
              </a:rPr>
              <a:t>2</a:t>
            </a:r>
            <a:r>
              <a:rPr lang="en-US" sz="1600" b="1" dirty="0">
                <a:solidFill>
                  <a:srgbClr val="0070C0"/>
                </a:solidFill>
              </a:rPr>
              <a:t> on heavy shipping lanes</a:t>
            </a:r>
          </a:p>
        </p:txBody>
      </p:sp>
    </p:spTree>
    <p:extLst>
      <p:ext uri="{BB962C8B-B14F-4D97-AF65-F5344CB8AC3E}">
        <p14:creationId xmlns:p14="http://schemas.microsoft.com/office/powerpoint/2010/main" val="136819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80809"/>
            <a:ext cx="6705600" cy="1143000"/>
          </a:xfrm>
        </p:spPr>
        <p:txBody>
          <a:bodyPr/>
          <a:lstStyle/>
          <a:p>
            <a:r>
              <a:rPr lang="en-US" sz="3600" dirty="0"/>
              <a:t>Health Benefits Analysis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6016740" cy="4962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2439" y="887607"/>
            <a:ext cx="537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source: Molina Center for Energy &amp;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00167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6477000" cy="481733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705600" cy="1143000"/>
          </a:xfrm>
        </p:spPr>
        <p:txBody>
          <a:bodyPr/>
          <a:lstStyle/>
          <a:p>
            <a:r>
              <a:rPr lang="en-US" sz="3600" dirty="0"/>
              <a:t>Health Benefit Analysis:</a:t>
            </a:r>
            <a:br>
              <a:rPr lang="en-US" sz="3600" dirty="0"/>
            </a:br>
            <a:r>
              <a:rPr lang="en-US" sz="3600" dirty="0"/>
              <a:t>Exposure Assessment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667000" y="1002268"/>
            <a:ext cx="537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source: Molina Center for Energy &amp;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71849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Benefits--PM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731875"/>
              </p:ext>
            </p:extLst>
          </p:nvPr>
        </p:nvGraphicFramePr>
        <p:xfrm>
          <a:off x="228600" y="1600200"/>
          <a:ext cx="8635174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4770000" imgH="2441160" progId="Photoshop.Image.18">
                  <p:embed/>
                </p:oleObj>
              </mc:Choice>
              <mc:Fallback>
                <p:oleObj name="Image" r:id="rId3" imgW="4770000" imgH="24411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8635174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774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454" y="43934"/>
            <a:ext cx="6705600" cy="1143000"/>
          </a:xfrm>
        </p:spPr>
        <p:txBody>
          <a:bodyPr/>
          <a:lstStyle/>
          <a:p>
            <a:r>
              <a:rPr lang="en-US" dirty="0"/>
              <a:t>Monetized Health Benefit 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73505"/>
              </p:ext>
            </p:extLst>
          </p:nvPr>
        </p:nvGraphicFramePr>
        <p:xfrm>
          <a:off x="1524001" y="1584802"/>
          <a:ext cx="5828507" cy="490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459">
                  <a:extLst>
                    <a:ext uri="{9D8B030D-6E8A-4147-A177-3AD203B41FA5}">
                      <a16:colId xmlns:a16="http://schemas.microsoft.com/office/drawing/2014/main" val="1248433332"/>
                    </a:ext>
                  </a:extLst>
                </a:gridCol>
                <a:gridCol w="1266804">
                  <a:extLst>
                    <a:ext uri="{9D8B030D-6E8A-4147-A177-3AD203B41FA5}">
                      <a16:colId xmlns:a16="http://schemas.microsoft.com/office/drawing/2014/main" val="3148539749"/>
                    </a:ext>
                  </a:extLst>
                </a:gridCol>
                <a:gridCol w="119473">
                  <a:extLst>
                    <a:ext uri="{9D8B030D-6E8A-4147-A177-3AD203B41FA5}">
                      <a16:colId xmlns:a16="http://schemas.microsoft.com/office/drawing/2014/main" val="3501655561"/>
                    </a:ext>
                  </a:extLst>
                </a:gridCol>
                <a:gridCol w="1433268">
                  <a:extLst>
                    <a:ext uri="{9D8B030D-6E8A-4147-A177-3AD203B41FA5}">
                      <a16:colId xmlns:a16="http://schemas.microsoft.com/office/drawing/2014/main" val="1730019311"/>
                    </a:ext>
                  </a:extLst>
                </a:gridCol>
                <a:gridCol w="1455503">
                  <a:extLst>
                    <a:ext uri="{9D8B030D-6E8A-4147-A177-3AD203B41FA5}">
                      <a16:colId xmlns:a16="http://schemas.microsoft.com/office/drawing/2014/main" val="787870127"/>
                    </a:ext>
                  </a:extLst>
                </a:gridCol>
              </a:tblGrid>
              <a:tr h="472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Health Endpoint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Age Range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Exposed Population (Million)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Economic Benefit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(Billion US $)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228304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Hospital Admissions – Cardiovascular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18-64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(0.032-0.074)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683426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Hospital Admissions – Respiratory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65-99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(0.001-0.003)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615807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Hospital Admissions – Asthma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27-99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(5.7-18.0)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474817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Chronic Bronchitis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0-64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(5.4-17.0)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11990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Mortality  - All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(Pope et al.)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30-99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(6.9-28.0)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264355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Mortality – Child Respiratory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(-0.31 – 1.0)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984179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Mortality – Sudden Infant Death Syndrome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0.011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(0.005-0.017)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117061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Restricted Activity Days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18-64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(0.001 – 0.003)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89518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Lost Work Days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18-64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0.054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(0.047 – 0.060)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332401"/>
                  </a:ext>
                </a:extLst>
              </a:tr>
              <a:tr h="36899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Total w/ Pope et. al mortality estimates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(18 –64)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6205701"/>
                  </a:ext>
                </a:extLst>
              </a:tr>
              <a:tr h="368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Mortality  - All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(Laden et al.)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25-99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43.0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(23.0-61.0)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5637666"/>
                  </a:ext>
                </a:extLst>
              </a:tr>
              <a:tr h="36899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Total w/ Laden et. al mortality estimates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(34-97)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6998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67000" y="1002268"/>
            <a:ext cx="537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source: Molina Center for Energy &amp; The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5285023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Estimated Benefits: US $41-67 Billion (2012)</a:t>
            </a:r>
          </a:p>
        </p:txBody>
      </p:sp>
    </p:spTree>
    <p:extLst>
      <p:ext uri="{BB962C8B-B14F-4D97-AF65-F5344CB8AC3E}">
        <p14:creationId xmlns:p14="http://schemas.microsoft.com/office/powerpoint/2010/main" val="181735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/>
          <a:lstStyle/>
          <a:p>
            <a:r>
              <a:rPr lang="en-US" dirty="0"/>
              <a:t>Project Sponsor: Commission for Environmental Cooperation (CEC)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876"/>
            <a:ext cx="8229600" cy="4525963"/>
          </a:xfrm>
        </p:spPr>
        <p:txBody>
          <a:bodyPr/>
          <a:lstStyle/>
          <a:p>
            <a:r>
              <a:rPr lang="en-US" dirty="0"/>
              <a:t>Through CEC, Canada, Mexico and US governments work together on joint priorities, including maritime emissions reductions efforts</a:t>
            </a:r>
          </a:p>
          <a:p>
            <a:endParaRPr lang="en-US" dirty="0"/>
          </a:p>
          <a:p>
            <a:r>
              <a:rPr lang="en-US" dirty="0"/>
              <a:t>Mexico actively pursuing accession to MARP0L Annex VI &amp; submittal of ECA Designation Proposal to IMO</a:t>
            </a:r>
          </a:p>
          <a:p>
            <a:endParaRPr lang="en-US" dirty="0"/>
          </a:p>
          <a:p>
            <a:r>
              <a:rPr lang="en-US" dirty="0"/>
              <a:t>Canada, US sharing experiences in implementing North American ECA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5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Analysis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81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elements: 1) fuel and 2) vessel costs</a:t>
            </a:r>
          </a:p>
          <a:p>
            <a:r>
              <a:rPr lang="en-US" dirty="0"/>
              <a:t>Fuel cost analysis performed by </a:t>
            </a:r>
            <a:r>
              <a:rPr lang="en-US" dirty="0" err="1"/>
              <a:t>EnSys</a:t>
            </a:r>
            <a:r>
              <a:rPr lang="en-US" dirty="0"/>
              <a:t> Energy, Inc.</a:t>
            </a:r>
          </a:p>
          <a:p>
            <a:pPr lvl="1"/>
            <a:r>
              <a:rPr lang="en-US" dirty="0"/>
              <a:t>World Oil Refining Logistics &amp; Demand (WORLD) model updated to allow Mexico focus</a:t>
            </a:r>
          </a:p>
          <a:p>
            <a:pPr lvl="1"/>
            <a:r>
              <a:rPr lang="en-US" dirty="0"/>
              <a:t>Assessed fuel cost impact globally and within Mexico to reduce Mexico ECA fuel from 0.5% to 0.1% Sulfur</a:t>
            </a:r>
          </a:p>
          <a:p>
            <a:pPr lvl="1"/>
            <a:r>
              <a:rPr lang="en-US" dirty="0"/>
              <a:t>Global fuel cost estimate: US$ 4.03 Billion</a:t>
            </a:r>
          </a:p>
          <a:p>
            <a:r>
              <a:rPr lang="en-US" dirty="0"/>
              <a:t>Vessel cost based on North American ECA study</a:t>
            </a:r>
          </a:p>
          <a:p>
            <a:pPr lvl="1"/>
            <a:r>
              <a:rPr lang="en-US" dirty="0"/>
              <a:t>Operation: Urea consumption</a:t>
            </a:r>
          </a:p>
          <a:p>
            <a:pPr lvl="1"/>
            <a:r>
              <a:rPr lang="en-US" dirty="0"/>
              <a:t>Vessel upgrades: fuel tank modifications, SCR</a:t>
            </a:r>
          </a:p>
          <a:p>
            <a:pPr lvl="1"/>
            <a:r>
              <a:rPr lang="en-US" dirty="0"/>
              <a:t>Vessel cost estimate: US$ 0.43 Billion</a:t>
            </a:r>
          </a:p>
          <a:p>
            <a:r>
              <a:rPr lang="en-US" dirty="0">
                <a:solidFill>
                  <a:srgbClr val="FF0000"/>
                </a:solidFill>
              </a:rPr>
              <a:t>Total cost estimate: ~ US$ 4.5 Billion (2012$)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7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Benefit:Cost</a:t>
            </a:r>
            <a:r>
              <a:rPr lang="en-US" dirty="0"/>
              <a:t>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Benefit:Cost</a:t>
            </a:r>
            <a:r>
              <a:rPr lang="en-US" dirty="0"/>
              <a:t> Midpoint </a:t>
            </a:r>
            <a:r>
              <a:rPr lang="en-US" dirty="0">
                <a:solidFill>
                  <a:srgbClr val="FF0000"/>
                </a:solidFill>
              </a:rPr>
              <a:t>~ 12:1</a:t>
            </a:r>
          </a:p>
          <a:p>
            <a:r>
              <a:rPr lang="en-US" dirty="0"/>
              <a:t>Comparison to land-based mobile source emission control programs in U.S.: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Mexico ECA falls in range of U.S. programs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83095"/>
              </p:ext>
            </p:extLst>
          </p:nvPr>
        </p:nvGraphicFramePr>
        <p:xfrm>
          <a:off x="685800" y="3271849"/>
          <a:ext cx="7239000" cy="213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92951480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245735526"/>
                    </a:ext>
                  </a:extLst>
                </a:gridCol>
              </a:tblGrid>
              <a:tr h="456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U.S.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Benefit:Cost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Midpoint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649931"/>
                  </a:ext>
                </a:extLst>
              </a:tr>
              <a:tr h="533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US “Tier 3” Light Vehicle &amp; Fuel Standards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 ~ 9 :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6801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US Heavy-Duty 2007/2010 Standards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 ~ 17 :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35602"/>
                  </a:ext>
                </a:extLst>
              </a:tr>
              <a:tr h="614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Nonroad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Tier 4 Standards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 ~ 40 :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8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173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1443" y="228600"/>
            <a:ext cx="67056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81550"/>
          </a:xfrm>
        </p:spPr>
        <p:txBody>
          <a:bodyPr>
            <a:normAutofit/>
          </a:bodyPr>
          <a:lstStyle/>
          <a:p>
            <a:r>
              <a:rPr lang="en-US" dirty="0"/>
              <a:t>To address ECA criteria for Mexico</a:t>
            </a:r>
          </a:p>
          <a:p>
            <a:pPr lvl="1"/>
            <a:r>
              <a:rPr lang="en-US" dirty="0"/>
              <a:t>Analyses were performed (</a:t>
            </a:r>
            <a:r>
              <a:rPr lang="en-US" dirty="0">
                <a:solidFill>
                  <a:schemeClr val="accent6"/>
                </a:solidFill>
              </a:rPr>
              <a:t>modeled after the US NA ECA submittal)</a:t>
            </a:r>
          </a:p>
          <a:p>
            <a:pPr lvl="2"/>
            <a:r>
              <a:rPr lang="en-US" dirty="0"/>
              <a:t>Emissions inventory</a:t>
            </a:r>
          </a:p>
          <a:p>
            <a:pPr lvl="2"/>
            <a:r>
              <a:rPr lang="en-US" dirty="0"/>
              <a:t>Air quality modeling</a:t>
            </a:r>
          </a:p>
          <a:p>
            <a:pPr lvl="2"/>
            <a:r>
              <a:rPr lang="en-US" dirty="0"/>
              <a:t>Exposure and health benefits modeling</a:t>
            </a:r>
          </a:p>
          <a:p>
            <a:pPr lvl="2"/>
            <a:r>
              <a:rPr lang="en-US" dirty="0"/>
              <a:t>Fuel &amp; vessel costs estimation</a:t>
            </a:r>
          </a:p>
          <a:p>
            <a:pPr lvl="2"/>
            <a:r>
              <a:rPr lang="en-US" dirty="0"/>
              <a:t>Comparison of </a:t>
            </a:r>
            <a:r>
              <a:rPr lang="en-US" dirty="0" err="1"/>
              <a:t>Benefit:Cost</a:t>
            </a:r>
            <a:r>
              <a:rPr lang="en-US" dirty="0"/>
              <a:t> to land-based programs</a:t>
            </a:r>
          </a:p>
          <a:p>
            <a:pPr lvl="3"/>
            <a:r>
              <a:rPr lang="en-US" dirty="0"/>
              <a:t>Analysis shows favorable </a:t>
            </a:r>
            <a:r>
              <a:rPr lang="en-US" dirty="0" err="1"/>
              <a:t>Benefit:Cost</a:t>
            </a:r>
            <a:r>
              <a:rPr lang="en-US" dirty="0"/>
              <a:t> for Mexico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0500" y="1597369"/>
            <a:ext cx="8610600" cy="4525963"/>
          </a:xfrm>
        </p:spPr>
        <p:txBody>
          <a:bodyPr/>
          <a:lstStyle/>
          <a:p>
            <a:r>
              <a:rPr lang="en-US" sz="2400" dirty="0"/>
              <a:t>Project  designed to support Mexico’s effort to establish ECA</a:t>
            </a:r>
          </a:p>
          <a:p>
            <a:pPr lvl="1"/>
            <a:r>
              <a:rPr lang="en-US" sz="2000" dirty="0"/>
              <a:t>similar to those in Canada and the US</a:t>
            </a:r>
          </a:p>
          <a:p>
            <a:r>
              <a:rPr lang="en-US" sz="2400" dirty="0"/>
              <a:t>Objective: </a:t>
            </a:r>
          </a:p>
          <a:p>
            <a:pPr lvl="1"/>
            <a:r>
              <a:rPr lang="en-US" sz="2000" dirty="0"/>
              <a:t>Provide common approach to controlling emissions from ships across North America</a:t>
            </a:r>
          </a:p>
          <a:p>
            <a:r>
              <a:rPr lang="en-US" sz="2400" dirty="0"/>
              <a:t>ERG coordinated analysis &amp; developed draft IMO application for ECA in Mexico</a:t>
            </a:r>
          </a:p>
          <a:p>
            <a:r>
              <a:rPr lang="en-US" sz="2400" dirty="0"/>
              <a:t>Collaborators:</a:t>
            </a:r>
          </a:p>
          <a:p>
            <a:pPr lvl="1"/>
            <a:r>
              <a:rPr lang="en-US" sz="2000" dirty="0"/>
              <a:t>Molina Center for Energy &amp; the Environment (Air Quality &amp; Health Benefits Analysis)</a:t>
            </a:r>
          </a:p>
          <a:p>
            <a:pPr lvl="1"/>
            <a:r>
              <a:rPr lang="en-US" sz="2000" dirty="0" err="1"/>
              <a:t>EnSys</a:t>
            </a:r>
            <a:r>
              <a:rPr lang="en-US" sz="2000" dirty="0"/>
              <a:t> Energy, Inc. (Fuel Cost Analysis)</a:t>
            </a:r>
          </a:p>
          <a:p>
            <a:pPr lvl="1"/>
            <a:r>
              <a:rPr lang="en-US" sz="2000" dirty="0"/>
              <a:t>Chester J. France, Consultant/Former EPA Official (Draft IMO Proposal)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0500" y="1597369"/>
            <a:ext cx="8610600" cy="4525963"/>
          </a:xfrm>
        </p:spPr>
        <p:txBody>
          <a:bodyPr/>
          <a:lstStyle/>
          <a:p>
            <a:r>
              <a:rPr lang="en-US" sz="2400" dirty="0"/>
              <a:t>Update Mexican Port Emissions Inventory </a:t>
            </a:r>
          </a:p>
          <a:p>
            <a:endParaRPr lang="en-US" sz="2400" dirty="0"/>
          </a:p>
          <a:p>
            <a:r>
              <a:rPr lang="en-US" sz="2400" dirty="0"/>
              <a:t>Develop “Open Source” Marine Emission Inventory Method </a:t>
            </a:r>
          </a:p>
          <a:p>
            <a:endParaRPr lang="en-US" sz="2400" dirty="0"/>
          </a:p>
          <a:p>
            <a:r>
              <a:rPr lang="en-US" sz="2400" dirty="0"/>
              <a:t>Air Quality &amp; Health Benefits Analysis (MCE</a:t>
            </a:r>
          </a:p>
          <a:p>
            <a:endParaRPr lang="en-US" sz="2400" dirty="0"/>
          </a:p>
          <a:p>
            <a:r>
              <a:rPr lang="en-US" sz="2400" dirty="0"/>
              <a:t>Fuel Impact/Cost Analysis </a:t>
            </a:r>
          </a:p>
          <a:p>
            <a:endParaRPr lang="en-US" sz="2400" dirty="0"/>
          </a:p>
          <a:p>
            <a:r>
              <a:rPr lang="en-US" sz="2400" dirty="0"/>
              <a:t>Develop draft IMO Proposal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an ECA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46237"/>
            <a:ext cx="8458200" cy="4602163"/>
          </a:xfrm>
        </p:spPr>
        <p:txBody>
          <a:bodyPr/>
          <a:lstStyle/>
          <a:p>
            <a:r>
              <a:rPr lang="en-US" dirty="0"/>
              <a:t>Under MARPOL Annex VI, applications to establish an ECA must address eight criteria, including:</a:t>
            </a:r>
          </a:p>
          <a:p>
            <a:pPr lvl="1"/>
            <a:r>
              <a:rPr lang="en-US" dirty="0"/>
              <a:t>Demonstrating environmental impact of ships</a:t>
            </a:r>
          </a:p>
          <a:p>
            <a:pPr lvl="1"/>
            <a:r>
              <a:rPr lang="en-US" dirty="0"/>
              <a:t>Assessing costs of implementing ECA</a:t>
            </a:r>
          </a:p>
          <a:p>
            <a:r>
              <a:rPr lang="en-US" dirty="0"/>
              <a:t>Comparison of program costs vs. health benefit not stated explicitly in criteria, but useful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Can </a:t>
            </a:r>
            <a:r>
              <a:rPr lang="en-US" dirty="0"/>
              <a:t>require detailed analyses</a:t>
            </a:r>
          </a:p>
          <a:p>
            <a:pPr lvl="1"/>
            <a:r>
              <a:rPr lang="en-US" dirty="0"/>
              <a:t>IMO does not require level of detail used in Mexico</a:t>
            </a:r>
          </a:p>
          <a:p>
            <a:pPr lvl="1"/>
            <a:r>
              <a:rPr lang="en-US" dirty="0"/>
              <a:t>Necessary detail determined by each country’s need for getting approval domestically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248400"/>
            <a:ext cx="838200" cy="476250"/>
          </a:xfrm>
        </p:spPr>
        <p:txBody>
          <a:bodyPr/>
          <a:lstStyle/>
          <a:p>
            <a:pPr algn="r"/>
            <a:fld id="{AF90EFD7-1FDB-4B8F-8AF7-00FA8E4DDA1A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5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ECA Designation Criteria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Summarized ECA Designation Criteria </a:t>
            </a:r>
            <a:r>
              <a:rPr lang="en-US" sz="2000" dirty="0"/>
              <a:t>(MARPOL Annex VI, Appendix III):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Delineation of proposed area of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Types of emissions proposed for control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2000" dirty="0"/>
              <a:t>Description of the human populations and environmental areas at risk from ship emissions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CA" sz="2000" dirty="0">
                <a:solidFill>
                  <a:schemeClr val="accent6"/>
                </a:solidFill>
              </a:rPr>
              <a:t>Assessment that emissions from ships contribute to ambient concentrations of air pollution or adverse environmental impacts</a:t>
            </a:r>
            <a:endParaRPr lang="en-US" sz="2000" dirty="0">
              <a:solidFill>
                <a:schemeClr val="accent6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CA" sz="2000" dirty="0"/>
              <a:t>Meteorological or other conditions in the proposed area that contribute to these impacts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CA" sz="2000" dirty="0"/>
              <a:t>Description of ship traffic in the proposed ECA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CA" sz="2000" dirty="0"/>
              <a:t>Description of the control measures taken by the proposing party  addressing land-based sources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accent6"/>
                </a:solidFill>
              </a:rPr>
              <a:t>Relative costs of reducing emissions from ships vs. land-based controls, and the economic impacts on shipping engaged in international trade</a:t>
            </a:r>
            <a:endParaRPr lang="en-US" dirty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1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Mexico ECA</a:t>
            </a:r>
            <a:br>
              <a:rPr lang="en-US" dirty="0"/>
            </a:br>
            <a:r>
              <a:rPr lang="en-US" sz="3200" dirty="0"/>
              <a:t>200 Nautical Miles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248400"/>
            <a:ext cx="838200" cy="476250"/>
          </a:xfrm>
        </p:spPr>
        <p:txBody>
          <a:bodyPr/>
          <a:lstStyle/>
          <a:p>
            <a:pPr algn="r"/>
            <a:fld id="{AF90EFD7-1FDB-4B8F-8AF7-00FA8E4DDA1A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5" name="Picture 4" descr="MEX_ECA_Revised_05261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1655445"/>
            <a:ext cx="5943600" cy="45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4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Significant</a:t>
            </a:r>
            <a:r>
              <a:rPr lang="en-US" baseline="0" dirty="0"/>
              <a:t> Health Benefits</a:t>
            </a:r>
          </a:p>
          <a:p>
            <a:pPr lvl="1"/>
            <a:r>
              <a:rPr lang="en-US" dirty="0"/>
              <a:t>3.3 million to 4.4 million fewer health</a:t>
            </a:r>
            <a:r>
              <a:rPr lang="en-US" baseline="0" dirty="0"/>
              <a:t> incidences annually</a:t>
            </a:r>
          </a:p>
          <a:p>
            <a:pPr lvl="2"/>
            <a:r>
              <a:rPr lang="en-US" dirty="0"/>
              <a:t>Includes</a:t>
            </a:r>
            <a:r>
              <a:rPr lang="en-US" baseline="0" dirty="0"/>
              <a:t> excess mortality, hospital visits, lost school/work days</a:t>
            </a:r>
          </a:p>
          <a:p>
            <a:pPr lvl="0"/>
            <a:r>
              <a:rPr lang="en-US" dirty="0"/>
              <a:t>Nominal Cost</a:t>
            </a:r>
          </a:p>
          <a:p>
            <a:pPr lvl="1"/>
            <a:r>
              <a:rPr lang="en-US" dirty="0"/>
              <a:t>Most costs borne by international vessels</a:t>
            </a:r>
          </a:p>
          <a:p>
            <a:pPr lvl="2"/>
            <a:r>
              <a:rPr lang="en-US" dirty="0"/>
              <a:t>75% of emissions (</a:t>
            </a:r>
            <a:r>
              <a:rPr lang="en-US" dirty="0">
                <a:sym typeface="Wingdings" panose="05000000000000000000" pitchFamily="2" charset="2"/>
              </a:rPr>
              <a:t>75+% of costs)</a:t>
            </a:r>
            <a:endParaRPr lang="en-US" dirty="0"/>
          </a:p>
          <a:p>
            <a:pPr lvl="0"/>
            <a:r>
              <a:rPr lang="en-US" dirty="0"/>
              <a:t>Monetized</a:t>
            </a:r>
            <a:r>
              <a:rPr lang="en-US" baseline="0" dirty="0"/>
              <a:t> Health</a:t>
            </a:r>
            <a:r>
              <a:rPr lang="en-US" dirty="0"/>
              <a:t> Benefits &gt;&gt;Cost of Fuel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EFD7-1FDB-4B8F-8AF7-00FA8E4DDA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1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00023"/>
            <a:ext cx="6296025" cy="4344157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2966"/>
            <a:ext cx="7467600" cy="1143000"/>
          </a:xfrm>
        </p:spPr>
        <p:txBody>
          <a:bodyPr/>
          <a:lstStyle/>
          <a:p>
            <a:r>
              <a:rPr lang="en-US" sz="3600" dirty="0"/>
              <a:t>Air Quality &amp; Health Benefit Analysis</a:t>
            </a:r>
            <a:br>
              <a:rPr lang="en-US" sz="3600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3121888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WRF-</a:t>
            </a:r>
            <a:r>
              <a:rPr lang="en-US" sz="1400" b="1" dirty="0" err="1">
                <a:solidFill>
                  <a:srgbClr val="0070C0"/>
                </a:solidFill>
              </a:rPr>
              <a:t>Chem</a:t>
            </a:r>
            <a:r>
              <a:rPr lang="en-US" sz="1400" dirty="0">
                <a:solidFill>
                  <a:srgbClr val="0070C0"/>
                </a:solidFill>
              </a:rPr>
              <a:t> is a photochemical air quality model, source of ambient Ozone and Particulate Matter estimates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50292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BAU = Business As Usual </a:t>
            </a:r>
            <a:r>
              <a:rPr lang="en-US" sz="1400" dirty="0">
                <a:solidFill>
                  <a:srgbClr val="0070C0"/>
                </a:solidFill>
              </a:rPr>
              <a:t>(baseline case without proposed ECA)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888636"/>
            <a:ext cx="537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Source: Molina Center for Energy &amp; The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1665342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Level of detail for Mexico analysis based on North American ECA</a:t>
            </a:r>
          </a:p>
        </p:txBody>
      </p:sp>
    </p:spTree>
    <p:extLst>
      <p:ext uri="{BB962C8B-B14F-4D97-AF65-F5344CB8AC3E}">
        <p14:creationId xmlns:p14="http://schemas.microsoft.com/office/powerpoint/2010/main" val="2186139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FAAEEA4-1352-4A49-B177-8BF056A762A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4A33FD6-253C-43AB-9C30-77813BD1C55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7505</TotalTime>
  <Words>1629</Words>
  <Application>Microsoft Office PowerPoint</Application>
  <PresentationFormat>On-screen Show (4:3)</PresentationFormat>
  <Paragraphs>291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Narrow</vt:lpstr>
      <vt:lpstr>Calibri</vt:lpstr>
      <vt:lpstr>Arial</vt:lpstr>
      <vt:lpstr>Wingdings</vt:lpstr>
      <vt:lpstr>Times New Roman</vt:lpstr>
      <vt:lpstr>Myriad Web Pro</vt:lpstr>
      <vt:lpstr>Custom Design</vt:lpstr>
      <vt:lpstr>1_Custom Design</vt:lpstr>
      <vt:lpstr>Adobe Photoshop Image</vt:lpstr>
      <vt:lpstr>PowerPoint Presentation</vt:lpstr>
      <vt:lpstr>Project Sponsor: Commission for Environmental Cooperation (CEC)</vt:lpstr>
      <vt:lpstr>Project Overview</vt:lpstr>
      <vt:lpstr>Project Tasks</vt:lpstr>
      <vt:lpstr>Establishing an ECA</vt:lpstr>
      <vt:lpstr>ECA Designation Criteria</vt:lpstr>
      <vt:lpstr>Proposed Mexico ECA 200 Nautical Miles</vt:lpstr>
      <vt:lpstr>Summary of Results</vt:lpstr>
      <vt:lpstr>Air Quality &amp; Health Benefit Analysis </vt:lpstr>
      <vt:lpstr>Emissions Inventory</vt:lpstr>
      <vt:lpstr>Mexico Ports and Shipping Lanes Source: EERA for U.S. EPA</vt:lpstr>
      <vt:lpstr>Emission Inventory Example: Underway Vessel SOx Emissions (2011) source: EERA for U.S. EPA</vt:lpstr>
      <vt:lpstr>Air Quality Modeling: Projected Reduction in PM 2.5 (2030) </vt:lpstr>
      <vt:lpstr>Air Quality Analysis: Projected Reduction in Ozone (2030)  </vt:lpstr>
      <vt:lpstr>Air Quality Analysis: Projected Reduction in SO2 Deposition</vt:lpstr>
      <vt:lpstr>Health Benefits Analysis </vt:lpstr>
      <vt:lpstr>Health Benefit Analysis: Exposure Assessment </vt:lpstr>
      <vt:lpstr>Health Benefits--PM</vt:lpstr>
      <vt:lpstr>Monetized Health Benefit Results</vt:lpstr>
      <vt:lpstr>Cost Analysis</vt:lpstr>
      <vt:lpstr>Benefit:Cost Comparison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ERG Team</dc:title>
  <dc:creator>lcook</dc:creator>
  <cp:lastModifiedBy>Matt Haber</cp:lastModifiedBy>
  <cp:revision>529</cp:revision>
  <dcterms:created xsi:type="dcterms:W3CDTF">2009-03-04T18:56:55Z</dcterms:created>
  <dcterms:modified xsi:type="dcterms:W3CDTF">2016-12-10T00:17:34Z</dcterms:modified>
</cp:coreProperties>
</file>