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19"/>
  </p:notesMasterIdLst>
  <p:sldIdLst>
    <p:sldId id="256" r:id="rId3"/>
    <p:sldId id="286" r:id="rId4"/>
    <p:sldId id="266" r:id="rId5"/>
    <p:sldId id="283" r:id="rId6"/>
    <p:sldId id="272" r:id="rId7"/>
    <p:sldId id="279" r:id="rId8"/>
    <p:sldId id="267" r:id="rId9"/>
    <p:sldId id="281" r:id="rId10"/>
    <p:sldId id="269" r:id="rId11"/>
    <p:sldId id="268" r:id="rId12"/>
    <p:sldId id="270" r:id="rId13"/>
    <p:sldId id="271" r:id="rId14"/>
    <p:sldId id="284" r:id="rId15"/>
    <p:sldId id="285" r:id="rId16"/>
    <p:sldId id="275"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FC3"/>
    <a:srgbClr val="3D8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0200" autoAdjust="0"/>
  </p:normalViewPr>
  <p:slideViewPr>
    <p:cSldViewPr snapToGrid="0" snapToObjects="1">
      <p:cViewPr>
        <p:scale>
          <a:sx n="80" d="100"/>
          <a:sy n="80" d="100"/>
        </p:scale>
        <p:origin x="-360" y="-29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734AD-E1F9-43A9-B3C7-254567452B99}" type="datetimeFigureOut">
              <a:rPr lang="en-US" smtClean="0"/>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E9360-2DE2-4977-95F3-34E63AE16C7A}" type="slidenum">
              <a:rPr lang="en-US" smtClean="0"/>
              <a:t>‹#›</a:t>
            </a:fld>
            <a:endParaRPr lang="en-US"/>
          </a:p>
        </p:txBody>
      </p:sp>
    </p:spTree>
    <p:extLst>
      <p:ext uri="{BB962C8B-B14F-4D97-AF65-F5344CB8AC3E}">
        <p14:creationId xmlns:p14="http://schemas.microsoft.com/office/powerpoint/2010/main" val="21893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E9360-2DE2-4977-95F3-34E63AE16C7A}" type="slidenum">
              <a:rPr lang="en-US" smtClean="0"/>
              <a:t>1</a:t>
            </a:fld>
            <a:endParaRPr lang="en-US"/>
          </a:p>
        </p:txBody>
      </p:sp>
    </p:spTree>
    <p:extLst>
      <p:ext uri="{BB962C8B-B14F-4D97-AF65-F5344CB8AC3E}">
        <p14:creationId xmlns:p14="http://schemas.microsoft.com/office/powerpoint/2010/main" val="256108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300" dirty="0"/>
          </a:p>
        </p:txBody>
      </p:sp>
      <p:sp>
        <p:nvSpPr>
          <p:cNvPr id="4" name="Slide Number Placeholder 3"/>
          <p:cNvSpPr>
            <a:spLocks noGrp="1"/>
          </p:cNvSpPr>
          <p:nvPr>
            <p:ph type="sldNum" sz="quarter" idx="10"/>
          </p:nvPr>
        </p:nvSpPr>
        <p:spPr/>
        <p:txBody>
          <a:bodyPr/>
          <a:lstStyle/>
          <a:p>
            <a:fld id="{5310E1D7-4EBA-4993-863E-D16637D350C7}" type="slidenum">
              <a:rPr lang="en-US" smtClean="0"/>
              <a:pPr/>
              <a:t>10</a:t>
            </a:fld>
            <a:endParaRPr lang="en-US"/>
          </a:p>
        </p:txBody>
      </p:sp>
    </p:spTree>
    <p:extLst>
      <p:ext uri="{BB962C8B-B14F-4D97-AF65-F5344CB8AC3E}">
        <p14:creationId xmlns:p14="http://schemas.microsoft.com/office/powerpoint/2010/main" val="42749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7113" y="704850"/>
            <a:ext cx="2357437" cy="1770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1D7-4EBA-4993-863E-D16637D350C7}" type="slidenum">
              <a:rPr lang="en-US" smtClean="0"/>
              <a:pPr/>
              <a:t>11</a:t>
            </a:fld>
            <a:endParaRPr lang="en-US"/>
          </a:p>
        </p:txBody>
      </p:sp>
    </p:spTree>
    <p:extLst>
      <p:ext uri="{BB962C8B-B14F-4D97-AF65-F5344CB8AC3E}">
        <p14:creationId xmlns:p14="http://schemas.microsoft.com/office/powerpoint/2010/main" val="56327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a:ea typeface="ヒラギノ角ゴ Pro W3" charset="-128"/>
              </a:rPr>
              <a:t>Rail Locomotive emissions have also decreased as a result of rail efficiency improvements and the turnover to cleaner locomotives.  We also saw </a:t>
            </a:r>
            <a:r>
              <a:rPr lang="en-US" sz="1800" dirty="0" smtClean="0">
                <a:ea typeface="ヒラギノ角ゴ Pro W3" charset="-128"/>
              </a:rPr>
              <a:t>a dramatic increase</a:t>
            </a:r>
            <a:r>
              <a:rPr lang="en-US" sz="1800" baseline="0" dirty="0" smtClean="0">
                <a:ea typeface="ヒラギノ角ゴ Pro W3" charset="-128"/>
              </a:rPr>
              <a:t> in the amount of cargo </a:t>
            </a:r>
            <a:r>
              <a:rPr lang="en-US" sz="1800" dirty="0" smtClean="0">
                <a:ea typeface="ヒラギノ角ゴ Pro W3" charset="-128"/>
              </a:rPr>
              <a:t>shipped </a:t>
            </a:r>
            <a:r>
              <a:rPr lang="en-US" sz="1800" dirty="0">
                <a:ea typeface="ヒラギノ角ゴ Pro W3" charset="-128"/>
              </a:rPr>
              <a:t>via on-dock rail compared to </a:t>
            </a:r>
            <a:r>
              <a:rPr lang="en-US" sz="1800" dirty="0" smtClean="0">
                <a:ea typeface="ヒラギノ角ゴ Pro W3" charset="-128"/>
              </a:rPr>
              <a:t>2005</a:t>
            </a:r>
            <a:r>
              <a:rPr lang="en-US" sz="1800" dirty="0">
                <a:ea typeface="ヒラギノ角ゴ Pro W3" charset="-128"/>
              </a:rPr>
              <a: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b="1">
                <a:solidFill>
                  <a:schemeClr val="tx1"/>
                </a:solidFill>
                <a:latin typeface="Calibri" pitchFamily="34" charset="0"/>
                <a:ea typeface="ヒラギノ角ゴ Pro W3" pitchFamily="-84" charset="-128"/>
              </a:defRPr>
            </a:lvl1pPr>
            <a:lvl2pPr marL="735745" indent="-282978" eaLnBrk="0" hangingPunct="0">
              <a:spcBef>
                <a:spcPct val="30000"/>
              </a:spcBef>
              <a:defRPr b="1">
                <a:solidFill>
                  <a:schemeClr val="tx1"/>
                </a:solidFill>
                <a:latin typeface="Calibri" pitchFamily="34" charset="0"/>
                <a:ea typeface="ヒラギノ角ゴ Pro W3" pitchFamily="-84" charset="-128"/>
              </a:defRPr>
            </a:lvl2pPr>
            <a:lvl3pPr marL="1131913" indent="-226383" eaLnBrk="0" hangingPunct="0">
              <a:spcBef>
                <a:spcPct val="30000"/>
              </a:spcBef>
              <a:defRPr b="1">
                <a:solidFill>
                  <a:schemeClr val="tx1"/>
                </a:solidFill>
                <a:latin typeface="Calibri" pitchFamily="34" charset="0"/>
                <a:ea typeface="ヒラギノ角ゴ Pro W3" pitchFamily="-84" charset="-128"/>
              </a:defRPr>
            </a:lvl3pPr>
            <a:lvl4pPr marL="1584680" indent="-226383" eaLnBrk="0" hangingPunct="0">
              <a:spcBef>
                <a:spcPct val="30000"/>
              </a:spcBef>
              <a:defRPr b="1">
                <a:solidFill>
                  <a:schemeClr val="tx1"/>
                </a:solidFill>
                <a:latin typeface="Calibri" pitchFamily="34" charset="0"/>
                <a:ea typeface="ヒラギノ角ゴ Pro W3" pitchFamily="-84" charset="-128"/>
              </a:defRPr>
            </a:lvl4pPr>
            <a:lvl5pPr marL="2037445" indent="-226383" eaLnBrk="0" hangingPunct="0">
              <a:spcBef>
                <a:spcPct val="30000"/>
              </a:spcBef>
              <a:defRPr b="1">
                <a:solidFill>
                  <a:schemeClr val="tx1"/>
                </a:solidFill>
                <a:latin typeface="Calibri" pitchFamily="34" charset="0"/>
                <a:ea typeface="ヒラギノ角ゴ Pro W3" pitchFamily="-84" charset="-128"/>
              </a:defRPr>
            </a:lvl5pPr>
            <a:lvl6pPr marL="2490210" indent="-226383" defTabSz="452766" eaLnBrk="0" fontAlgn="base" hangingPunct="0">
              <a:spcBef>
                <a:spcPct val="30000"/>
              </a:spcBef>
              <a:spcAft>
                <a:spcPct val="0"/>
              </a:spcAft>
              <a:defRPr b="1">
                <a:solidFill>
                  <a:schemeClr val="tx1"/>
                </a:solidFill>
                <a:latin typeface="Calibri" pitchFamily="34" charset="0"/>
                <a:ea typeface="ヒラギノ角ゴ Pro W3" pitchFamily="-84" charset="-128"/>
              </a:defRPr>
            </a:lvl6pPr>
            <a:lvl7pPr marL="2942975" indent="-226383" defTabSz="452766" eaLnBrk="0" fontAlgn="base" hangingPunct="0">
              <a:spcBef>
                <a:spcPct val="30000"/>
              </a:spcBef>
              <a:spcAft>
                <a:spcPct val="0"/>
              </a:spcAft>
              <a:defRPr b="1">
                <a:solidFill>
                  <a:schemeClr val="tx1"/>
                </a:solidFill>
                <a:latin typeface="Calibri" pitchFamily="34" charset="0"/>
                <a:ea typeface="ヒラギノ角ゴ Pro W3" pitchFamily="-84" charset="-128"/>
              </a:defRPr>
            </a:lvl7pPr>
            <a:lvl8pPr marL="3395742" indent="-226383" defTabSz="452766" eaLnBrk="0" fontAlgn="base" hangingPunct="0">
              <a:spcBef>
                <a:spcPct val="30000"/>
              </a:spcBef>
              <a:spcAft>
                <a:spcPct val="0"/>
              </a:spcAft>
              <a:defRPr b="1">
                <a:solidFill>
                  <a:schemeClr val="tx1"/>
                </a:solidFill>
                <a:latin typeface="Calibri" pitchFamily="34" charset="0"/>
                <a:ea typeface="ヒラギノ角ゴ Pro W3" pitchFamily="-84" charset="-128"/>
              </a:defRPr>
            </a:lvl8pPr>
            <a:lvl9pPr marL="3848506" indent="-226383" defTabSz="452766" eaLnBrk="0" fontAlgn="base" hangingPunct="0">
              <a:spcBef>
                <a:spcPct val="30000"/>
              </a:spcBef>
              <a:spcAft>
                <a:spcPct val="0"/>
              </a:spcAft>
              <a:defRPr b="1">
                <a:solidFill>
                  <a:schemeClr val="tx1"/>
                </a:solidFill>
                <a:latin typeface="Calibri" pitchFamily="34" charset="0"/>
                <a:ea typeface="ヒラギノ角ゴ Pro W3" pitchFamily="-84" charset="-128"/>
              </a:defRPr>
            </a:lvl9pPr>
          </a:lstStyle>
          <a:p>
            <a:pPr eaLnBrk="1" hangingPunct="1">
              <a:spcBef>
                <a:spcPct val="0"/>
              </a:spcBef>
            </a:pPr>
            <a:fld id="{7AF7E721-63DB-4573-89B2-1EEB3599CBBE}" type="slidenum">
              <a:rPr lang="en-US" altLang="en-US" b="0" smtClean="0">
                <a:solidFill>
                  <a:srgbClr val="000000"/>
                </a:solidFill>
              </a:rPr>
              <a:pPr eaLnBrk="1" hangingPunct="1">
                <a:spcBef>
                  <a:spcPct val="0"/>
                </a:spcBef>
              </a:pPr>
              <a:t>12</a:t>
            </a:fld>
            <a:endParaRPr lang="en-US" altLang="en-US" b="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E9360-2DE2-4977-95F3-34E63AE16C7A}" type="slidenum">
              <a:rPr lang="en-US" smtClean="0"/>
              <a:t>15</a:t>
            </a:fld>
            <a:endParaRPr lang="en-US"/>
          </a:p>
        </p:txBody>
      </p:sp>
    </p:spTree>
    <p:extLst>
      <p:ext uri="{BB962C8B-B14F-4D97-AF65-F5344CB8AC3E}">
        <p14:creationId xmlns:p14="http://schemas.microsoft.com/office/powerpoint/2010/main" val="287326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E9360-2DE2-4977-95F3-34E63AE16C7A}" type="slidenum">
              <a:rPr lang="en-US" smtClean="0"/>
              <a:t>16</a:t>
            </a:fld>
            <a:endParaRPr lang="en-US"/>
          </a:p>
        </p:txBody>
      </p:sp>
    </p:spTree>
    <p:extLst>
      <p:ext uri="{BB962C8B-B14F-4D97-AF65-F5344CB8AC3E}">
        <p14:creationId xmlns:p14="http://schemas.microsoft.com/office/powerpoint/2010/main" val="256108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E9360-2DE2-4977-95F3-34E63AE16C7A}" type="slidenum">
              <a:rPr lang="en-US" smtClean="0"/>
              <a:t>2</a:t>
            </a:fld>
            <a:endParaRPr lang="en-US"/>
          </a:p>
        </p:txBody>
      </p:sp>
    </p:spTree>
    <p:extLst>
      <p:ext uri="{BB962C8B-B14F-4D97-AF65-F5344CB8AC3E}">
        <p14:creationId xmlns:p14="http://schemas.microsoft.com/office/powerpoint/2010/main" val="256108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7EB27AA-8F02-47E7-AEEB-F445AC11596E}" type="slidenum">
              <a:rPr lang="en-US" smtClean="0"/>
              <a:pPr/>
              <a:t>3</a:t>
            </a:fld>
            <a:endParaRPr lang="en-US" smtClean="0"/>
          </a:p>
        </p:txBody>
      </p:sp>
      <p:sp>
        <p:nvSpPr>
          <p:cNvPr id="52227" name="Rectangle 2"/>
          <p:cNvSpPr>
            <a:spLocks noGrp="1" noRot="1" noChangeAspect="1" noChangeArrowheads="1" noTextEdit="1"/>
          </p:cNvSpPr>
          <p:nvPr>
            <p:ph type="sldImg"/>
          </p:nvPr>
        </p:nvSpPr>
        <p:spPr>
          <a:xfrm>
            <a:off x="1122363" y="665163"/>
            <a:ext cx="4630737" cy="3475037"/>
          </a:xfrm>
          <a:ln/>
        </p:spPr>
      </p:sp>
      <p:sp>
        <p:nvSpPr>
          <p:cNvPr id="52228" name="Rectangle 3"/>
          <p:cNvSpPr>
            <a:spLocks noGrp="1" noChangeArrowheads="1"/>
          </p:cNvSpPr>
          <p:nvPr>
            <p:ph type="body" idx="1"/>
          </p:nvPr>
        </p:nvSpPr>
        <p:spPr>
          <a:xfrm>
            <a:off x="906945" y="4364326"/>
            <a:ext cx="5056533" cy="4062959"/>
          </a:xfrm>
          <a:noFill/>
          <a:ln/>
        </p:spPr>
        <p:txBody>
          <a:bodyPr/>
          <a:lstStyle/>
          <a:p>
            <a:pPr eaLnBrk="1" hangingPunct="1">
              <a:buFont typeface="Wingdings" pitchFamily="2" charset="2"/>
              <a:buNone/>
            </a:pPr>
            <a:endParaRPr lang="en-US" baseline="0" dirty="0" smtClean="0"/>
          </a:p>
          <a:p>
            <a:pPr eaLnBrk="1" hangingPunct="1">
              <a:buFont typeface="Wingdings" pitchFamily="2" charset="2"/>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dirty="0" smtClean="0">
                <a:solidFill>
                  <a:schemeClr val="bg1">
                    <a:lumMod val="50000"/>
                  </a:schemeClr>
                </a:solidFill>
              </a:rPr>
              <a:t>Background: 	</a:t>
            </a:r>
          </a:p>
          <a:p>
            <a:pPr>
              <a:lnSpc>
                <a:spcPct val="120000"/>
              </a:lnSpc>
              <a:buFontTx/>
              <a:buChar char="-"/>
            </a:pPr>
            <a:r>
              <a:rPr lang="en-US" sz="1200" dirty="0" smtClean="0">
                <a:solidFill>
                  <a:schemeClr val="bg1">
                    <a:lumMod val="50000"/>
                  </a:schemeClr>
                </a:solidFill>
              </a:rPr>
              <a:t>Jointly Adopted in November 2006 by POLA and POLB </a:t>
            </a:r>
          </a:p>
          <a:p>
            <a:pPr>
              <a:lnSpc>
                <a:spcPct val="120000"/>
              </a:lnSpc>
              <a:buFontTx/>
              <a:buChar char="-"/>
            </a:pPr>
            <a:r>
              <a:rPr lang="en-US" sz="1200" dirty="0" smtClean="0">
                <a:solidFill>
                  <a:schemeClr val="bg1">
                    <a:lumMod val="50000"/>
                  </a:schemeClr>
                </a:solidFill>
              </a:rPr>
              <a:t>Goal to significantly reduce air pollution and health risk from sources related goods movement</a:t>
            </a:r>
          </a:p>
          <a:p>
            <a:pPr>
              <a:lnSpc>
                <a:spcPct val="120000"/>
              </a:lnSpc>
              <a:buFontTx/>
              <a:buChar char="-"/>
            </a:pPr>
            <a:r>
              <a:rPr lang="en-US" sz="1200" dirty="0" smtClean="0">
                <a:solidFill>
                  <a:schemeClr val="bg1">
                    <a:lumMod val="50000"/>
                  </a:schemeClr>
                </a:solidFill>
              </a:rPr>
              <a:t>Developed in coordination with USEPA, CARB, AQMD</a:t>
            </a:r>
          </a:p>
          <a:p>
            <a:pPr>
              <a:lnSpc>
                <a:spcPct val="120000"/>
              </a:lnSpc>
              <a:buFontTx/>
              <a:buChar char="-"/>
            </a:pPr>
            <a:r>
              <a:rPr lang="en-US" sz="1200" dirty="0" smtClean="0">
                <a:solidFill>
                  <a:schemeClr val="bg1">
                    <a:lumMod val="50000"/>
                  </a:schemeClr>
                </a:solidFill>
              </a:rPr>
              <a:t>Updated in 2010: San Pedro Bay Standards for 2014, 2020 and 2023</a:t>
            </a:r>
          </a:p>
          <a:p>
            <a:endParaRPr lang="en-US" dirty="0" smtClean="0"/>
          </a:p>
          <a:p>
            <a:pPr marL="0" indent="0">
              <a:lnSpc>
                <a:spcPct val="120000"/>
              </a:lnSpc>
              <a:buNone/>
            </a:pPr>
            <a:r>
              <a:rPr lang="en-US" sz="1200" dirty="0" smtClean="0">
                <a:solidFill>
                  <a:schemeClr val="bg1">
                    <a:lumMod val="50000"/>
                  </a:schemeClr>
                </a:solidFill>
              </a:rPr>
              <a:t>Successful Measures:	</a:t>
            </a:r>
          </a:p>
          <a:p>
            <a:pPr>
              <a:lnSpc>
                <a:spcPct val="120000"/>
              </a:lnSpc>
            </a:pPr>
            <a:r>
              <a:rPr lang="en-US" sz="1200" dirty="0" smtClean="0">
                <a:solidFill>
                  <a:schemeClr val="bg1">
                    <a:lumMod val="50000"/>
                  </a:schemeClr>
                </a:solidFill>
              </a:rPr>
              <a:t>Clean Truck Program </a:t>
            </a:r>
          </a:p>
          <a:p>
            <a:pPr>
              <a:lnSpc>
                <a:spcPct val="120000"/>
              </a:lnSpc>
            </a:pPr>
            <a:r>
              <a:rPr lang="en-US" sz="1200" dirty="0" err="1" smtClean="0">
                <a:solidFill>
                  <a:schemeClr val="bg1">
                    <a:lumMod val="50000"/>
                  </a:schemeClr>
                </a:solidFill>
              </a:rPr>
              <a:t>Shorepower</a:t>
            </a:r>
            <a:r>
              <a:rPr lang="en-US" sz="1200" dirty="0" smtClean="0">
                <a:solidFill>
                  <a:schemeClr val="bg1">
                    <a:lumMod val="50000"/>
                  </a:schemeClr>
                </a:solidFill>
              </a:rPr>
              <a:t> for Ships  </a:t>
            </a:r>
          </a:p>
          <a:p>
            <a:pPr>
              <a:lnSpc>
                <a:spcPct val="120000"/>
              </a:lnSpc>
            </a:pPr>
            <a:r>
              <a:rPr lang="en-US" sz="1200" dirty="0" smtClean="0">
                <a:solidFill>
                  <a:schemeClr val="bg1">
                    <a:lumMod val="50000"/>
                  </a:schemeClr>
                </a:solidFill>
              </a:rPr>
              <a:t>Vessel Speed Reduction </a:t>
            </a:r>
          </a:p>
          <a:p>
            <a:pPr>
              <a:lnSpc>
                <a:spcPct val="120000"/>
              </a:lnSpc>
            </a:pPr>
            <a:r>
              <a:rPr lang="en-US" sz="1200" dirty="0" smtClean="0">
                <a:solidFill>
                  <a:schemeClr val="bg1">
                    <a:lumMod val="50000"/>
                  </a:schemeClr>
                </a:solidFill>
              </a:rPr>
              <a:t>Switching to Clean Fuels</a:t>
            </a:r>
          </a:p>
          <a:p>
            <a:pPr>
              <a:lnSpc>
                <a:spcPct val="120000"/>
              </a:lnSpc>
            </a:pPr>
            <a:r>
              <a:rPr lang="en-US" sz="1200" dirty="0" smtClean="0">
                <a:solidFill>
                  <a:schemeClr val="bg1">
                    <a:lumMod val="50000"/>
                  </a:schemeClr>
                </a:solidFill>
              </a:rPr>
              <a:t>Fleet Upgrade /Turnover for Cargo Handling Equipment, Harbor Craft, Trains</a:t>
            </a:r>
          </a:p>
          <a:p>
            <a:pPr>
              <a:lnSpc>
                <a:spcPct val="120000"/>
              </a:lnSpc>
            </a:pPr>
            <a:r>
              <a:rPr lang="en-US" sz="1200" dirty="0" smtClean="0">
                <a:solidFill>
                  <a:schemeClr val="bg1">
                    <a:lumMod val="50000"/>
                  </a:schemeClr>
                </a:solidFill>
              </a:rPr>
              <a:t>Technology Advancement Program</a:t>
            </a:r>
          </a:p>
          <a:p>
            <a:endParaRPr lang="en-US" dirty="0"/>
          </a:p>
        </p:txBody>
      </p:sp>
      <p:sp>
        <p:nvSpPr>
          <p:cNvPr id="4" name="Slide Number Placeholder 3"/>
          <p:cNvSpPr>
            <a:spLocks noGrp="1"/>
          </p:cNvSpPr>
          <p:nvPr>
            <p:ph type="sldNum" sz="quarter" idx="10"/>
          </p:nvPr>
        </p:nvSpPr>
        <p:spPr/>
        <p:txBody>
          <a:bodyPr/>
          <a:lstStyle/>
          <a:p>
            <a:fld id="{6B0E9360-2DE2-4977-95F3-34E63AE16C7A}" type="slidenum">
              <a:rPr lang="en-US" smtClean="0"/>
              <a:t>4</a:t>
            </a:fld>
            <a:endParaRPr lang="en-US"/>
          </a:p>
        </p:txBody>
      </p:sp>
    </p:spTree>
    <p:extLst>
      <p:ext uri="{BB962C8B-B14F-4D97-AF65-F5344CB8AC3E}">
        <p14:creationId xmlns:p14="http://schemas.microsoft.com/office/powerpoint/2010/main" val="63327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strategies have led to the</a:t>
            </a:r>
            <a:r>
              <a:rPr lang="en-US" baseline="0" dirty="0" smtClean="0"/>
              <a:t> substantial improvement in air quality in this area. Compared back to 2005, we’ve seen significant reductions.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the same time, our cargo throughout is up since 2005, so these are real reductions as a result of our strategies and state laws.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have already met the aggressive goals we set for ourselves in the first CAAP for our milestone year of 2014, and we’re well on our way to meeting our 2023 goals. However, we have a lot of work to do, and it won’t be easy.</a:t>
            </a:r>
            <a:endParaRPr lang="en-US" dirty="0"/>
          </a:p>
        </p:txBody>
      </p:sp>
      <p:sp>
        <p:nvSpPr>
          <p:cNvPr id="4" name="Slide Number Placeholder 3"/>
          <p:cNvSpPr>
            <a:spLocks noGrp="1"/>
          </p:cNvSpPr>
          <p:nvPr>
            <p:ph type="sldNum" sz="quarter" idx="10"/>
          </p:nvPr>
        </p:nvSpPr>
        <p:spPr/>
        <p:txBody>
          <a:bodyPr/>
          <a:lstStyle/>
          <a:p>
            <a:fld id="{6B0E9360-2DE2-4977-95F3-34E63AE16C7A}" type="slidenum">
              <a:rPr lang="en-US" smtClean="0"/>
              <a:t>5</a:t>
            </a:fld>
            <a:endParaRPr lang="en-US"/>
          </a:p>
        </p:txBody>
      </p:sp>
    </p:spTree>
    <p:extLst>
      <p:ext uri="{BB962C8B-B14F-4D97-AF65-F5344CB8AC3E}">
        <p14:creationId xmlns:p14="http://schemas.microsoft.com/office/powerpoint/2010/main" val="321526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E9360-2DE2-4977-95F3-34E63AE16C7A}" type="slidenum">
              <a:rPr lang="en-US" smtClean="0"/>
              <a:t>6</a:t>
            </a:fld>
            <a:endParaRPr lang="en-US"/>
          </a:p>
        </p:txBody>
      </p:sp>
    </p:spTree>
    <p:extLst>
      <p:ext uri="{BB962C8B-B14F-4D97-AF65-F5344CB8AC3E}">
        <p14:creationId xmlns:p14="http://schemas.microsoft.com/office/powerpoint/2010/main" val="406241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strategies</a:t>
            </a:r>
            <a:r>
              <a:rPr lang="en-US" baseline="0" dirty="0" smtClean="0"/>
              <a:t> targeted trucks, which were once one of the largest sources of port-related pollution. Today, those emissions have dropped by more than 95% through our landmark Clean Trucks Program, which banned older diesel trucks from entering the ports. </a:t>
            </a:r>
            <a:endParaRPr lang="en-US" dirty="0"/>
          </a:p>
          <a:p>
            <a:endParaRPr lang="en-US" dirty="0"/>
          </a:p>
        </p:txBody>
      </p:sp>
      <p:sp>
        <p:nvSpPr>
          <p:cNvPr id="4" name="Slide Number Placeholder 3"/>
          <p:cNvSpPr>
            <a:spLocks noGrp="1"/>
          </p:cNvSpPr>
          <p:nvPr>
            <p:ph type="sldNum" sz="quarter" idx="10"/>
          </p:nvPr>
        </p:nvSpPr>
        <p:spPr/>
        <p:txBody>
          <a:bodyPr/>
          <a:lstStyle/>
          <a:p>
            <a:fld id="{B8A5898A-6D00-4A7C-8222-C21E5C9D064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6393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cargo throughput is</a:t>
            </a:r>
            <a:r>
              <a:rPr lang="en-US" baseline="0" dirty="0" smtClean="0"/>
              <a:t> rising, and as more containers come through these ports, we will be challenged to hold onto the emission reductions we’ve already achieved. </a:t>
            </a:r>
          </a:p>
          <a:p>
            <a:endParaRPr lang="en-US" baseline="0" dirty="0" smtClean="0"/>
          </a:p>
          <a:p>
            <a:r>
              <a:rPr lang="en-US" baseline="0" dirty="0" smtClean="0"/>
              <a:t>At the same time, there are no new state or federal regulations on the horizon that could help us accelerate new emissions reductions. </a:t>
            </a:r>
          </a:p>
          <a:p>
            <a:endParaRPr lang="en-US" baseline="0" dirty="0" smtClean="0"/>
          </a:p>
          <a:p>
            <a:r>
              <a:rPr lang="en-US" baseline="0" dirty="0" smtClean="0"/>
              <a:t>Our partners have already invested millions of dollars to replace old diesel equipment – for example, the trucking industry spent over $1 billion to comply with our Clean Truck Programs – and it’s unlikely that we’ll see substantial new fleet turnovers any time soon. </a:t>
            </a:r>
          </a:p>
          <a:p>
            <a:endParaRPr lang="en-US" baseline="0" dirty="0" smtClean="0"/>
          </a:p>
          <a:p>
            <a:r>
              <a:rPr lang="en-US" baseline="0" dirty="0" smtClean="0"/>
              <a:t>And lastly, there are very few commercialized clean-air technologies, particularly zero emission technologies, which is what we’re really after.</a:t>
            </a:r>
          </a:p>
          <a:p>
            <a:endParaRPr lang="en-US" baseline="0" dirty="0" smtClean="0"/>
          </a:p>
          <a:p>
            <a:r>
              <a:rPr lang="en-US" baseline="0" dirty="0" smtClean="0"/>
              <a:t>This time around there are no easy strategies. This will be our toughest CAAP yet.</a:t>
            </a:r>
          </a:p>
          <a:p>
            <a:endParaRPr lang="en-US" baseline="0" dirty="0" smtClean="0"/>
          </a:p>
        </p:txBody>
      </p:sp>
      <p:sp>
        <p:nvSpPr>
          <p:cNvPr id="4" name="Slide Number Placeholder 3"/>
          <p:cNvSpPr>
            <a:spLocks noGrp="1"/>
          </p:cNvSpPr>
          <p:nvPr>
            <p:ph type="sldNum" sz="quarter" idx="10"/>
          </p:nvPr>
        </p:nvSpPr>
        <p:spPr/>
        <p:txBody>
          <a:bodyPr/>
          <a:lstStyle/>
          <a:p>
            <a:fld id="{6B0E9360-2DE2-4977-95F3-34E63AE16C7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5831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a typeface="ヒラギノ角ゴ Pro W3" charset="-128"/>
            </a:endParaRPr>
          </a:p>
        </p:txBody>
      </p:sp>
      <p:sp>
        <p:nvSpPr>
          <p:cNvPr id="4" name="Slide Number Placeholder 3"/>
          <p:cNvSpPr>
            <a:spLocks noGrp="1"/>
          </p:cNvSpPr>
          <p:nvPr>
            <p:ph type="sldNum" sz="quarter" idx="10"/>
          </p:nvPr>
        </p:nvSpPr>
        <p:spPr/>
        <p:txBody>
          <a:bodyPr/>
          <a:lstStyle/>
          <a:p>
            <a:pPr>
              <a:defRPr/>
            </a:pPr>
            <a:fld id="{04B0EE6C-34EC-4393-872D-155E62670BBC}" type="slidenum">
              <a:rPr lang="en-US" altLang="en-US" smtClean="0"/>
              <a:pPr>
                <a:defRPr/>
              </a:pPr>
              <a:t>9</a:t>
            </a:fld>
            <a:endParaRPr lang="en-US" altLang="en-US"/>
          </a:p>
        </p:txBody>
      </p:sp>
    </p:spTree>
    <p:extLst>
      <p:ext uri="{BB962C8B-B14F-4D97-AF65-F5344CB8AC3E}">
        <p14:creationId xmlns:p14="http://schemas.microsoft.com/office/powerpoint/2010/main" val="396987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946BB8-385E-7747-8181-B23085A43D77}"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13378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6BB8-385E-7747-8181-B23085A43D77}"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78914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6BB8-385E-7747-8181-B23085A43D77}"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185170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photos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066800"/>
            <a:ext cx="9144000" cy="5486400"/>
          </a:xfrm>
          <a:prstGeom prst="rect">
            <a:avLst/>
          </a:prstGeom>
        </p:spPr>
      </p:pic>
      <p:sp>
        <p:nvSpPr>
          <p:cNvPr id="8" name="Content Placeholder 2"/>
          <p:cNvSpPr>
            <a:spLocks noGrp="1"/>
          </p:cNvSpPr>
          <p:nvPr>
            <p:ph idx="1"/>
          </p:nvPr>
        </p:nvSpPr>
        <p:spPr>
          <a:xfrm>
            <a:off x="0" y="1066800"/>
            <a:ext cx="9144000" cy="5486400"/>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228600"/>
            <a:ext cx="9144000" cy="685800"/>
          </a:xfrm>
          <a:prstGeom prst="rect">
            <a:avLst/>
          </a:prstGeo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567565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descr="photos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66800"/>
            <a:ext cx="9144000" cy="5486400"/>
          </a:xfrm>
          <a:prstGeom prst="rect">
            <a:avLst/>
          </a:prstGeom>
        </p:spPr>
      </p:pic>
      <p:sp>
        <p:nvSpPr>
          <p:cNvPr id="2" name="Title 1"/>
          <p:cNvSpPr>
            <a:spLocks noGrp="1"/>
          </p:cNvSpPr>
          <p:nvPr>
            <p:ph type="title"/>
          </p:nvPr>
        </p:nvSpPr>
        <p:spPr>
          <a:xfrm>
            <a:off x="0" y="304800"/>
            <a:ext cx="6705600" cy="533400"/>
          </a:xfrm>
          <a:prstGeom prst="rect">
            <a:avLst/>
          </a:prstGeom>
        </p:spPr>
        <p:txBody>
          <a:bodyPr/>
          <a:lstStyle/>
          <a:p>
            <a:r>
              <a:rPr lang="en-US" smtClean="0"/>
              <a:t>Click to edit Master title style</a:t>
            </a:r>
            <a:endParaRPr lang="en-US" dirty="0"/>
          </a:p>
        </p:txBody>
      </p:sp>
      <p:sp>
        <p:nvSpPr>
          <p:cNvPr id="8" name="Content Placeholder 2"/>
          <p:cNvSpPr>
            <a:spLocks noGrp="1"/>
          </p:cNvSpPr>
          <p:nvPr>
            <p:ph idx="1"/>
          </p:nvPr>
        </p:nvSpPr>
        <p:spPr>
          <a:xfrm>
            <a:off x="0" y="1066800"/>
            <a:ext cx="9144000" cy="5486400"/>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7651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BFAD47-30DF-4A3F-938F-A59DA39EB9F0}" type="datetimeFigureOut">
              <a:rPr lang="en-US" altLang="en-US"/>
              <a:pPr>
                <a:defRPr/>
              </a:pPr>
              <a:t>12/9/2016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0E384C-12C0-4329-BE6B-0BCBB2F98A6D}" type="slidenum">
              <a:rPr lang="en-US" altLang="en-US"/>
              <a:pPr>
                <a:defRPr/>
              </a:pPr>
              <a:t>‹#›</a:t>
            </a:fld>
            <a:endParaRPr lang="en-US" altLang="en-US"/>
          </a:p>
        </p:txBody>
      </p:sp>
    </p:spTree>
    <p:extLst>
      <p:ext uri="{BB962C8B-B14F-4D97-AF65-F5344CB8AC3E}">
        <p14:creationId xmlns:p14="http://schemas.microsoft.com/office/powerpoint/2010/main" val="56471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BFAD47-30DF-4A3F-938F-A59DA39EB9F0}" type="datetimeFigureOut">
              <a:rPr lang="en-US" altLang="en-US"/>
              <a:pPr>
                <a:defRPr/>
              </a:pPr>
              <a:t>12/9/2016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0E384C-12C0-4329-BE6B-0BCBB2F98A6D}" type="slidenum">
              <a:rPr lang="en-US" altLang="en-US"/>
              <a:pPr>
                <a:defRPr/>
              </a:pPr>
              <a:t>‹#›</a:t>
            </a:fld>
            <a:endParaRPr lang="en-US" altLang="en-US"/>
          </a:p>
        </p:txBody>
      </p:sp>
    </p:spTree>
    <p:extLst>
      <p:ext uri="{BB962C8B-B14F-4D97-AF65-F5344CB8AC3E}">
        <p14:creationId xmlns:p14="http://schemas.microsoft.com/office/powerpoint/2010/main" val="142039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BFAD47-30DF-4A3F-938F-A59DA39EB9F0}" type="datetimeFigureOut">
              <a:rPr lang="en-US" altLang="en-US"/>
              <a:pPr>
                <a:defRPr/>
              </a:pPr>
              <a:t>12/9/2016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0E384C-12C0-4329-BE6B-0BCBB2F98A6D}" type="slidenum">
              <a:rPr lang="en-US" altLang="en-US"/>
              <a:pPr>
                <a:defRPr/>
              </a:pPr>
              <a:t>‹#›</a:t>
            </a:fld>
            <a:endParaRPr lang="en-US" altLang="en-US"/>
          </a:p>
        </p:txBody>
      </p:sp>
    </p:spTree>
    <p:extLst>
      <p:ext uri="{BB962C8B-B14F-4D97-AF65-F5344CB8AC3E}">
        <p14:creationId xmlns:p14="http://schemas.microsoft.com/office/powerpoint/2010/main" val="92620172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BFAD47-30DF-4A3F-938F-A59DA39EB9F0}" type="datetimeFigureOut">
              <a:rPr lang="en-US" altLang="en-US"/>
              <a:pPr>
                <a:defRPr/>
              </a:pPr>
              <a:t>12/9/2016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0E384C-12C0-4329-BE6B-0BCBB2F98A6D}" type="slidenum">
              <a:rPr lang="en-US" altLang="en-US"/>
              <a:pPr>
                <a:defRPr/>
              </a:pPr>
              <a:t>‹#›</a:t>
            </a:fld>
            <a:endParaRPr lang="en-US" altLang="en-US"/>
          </a:p>
        </p:txBody>
      </p:sp>
    </p:spTree>
    <p:extLst>
      <p:ext uri="{BB962C8B-B14F-4D97-AF65-F5344CB8AC3E}">
        <p14:creationId xmlns:p14="http://schemas.microsoft.com/office/powerpoint/2010/main" val="38000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58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6BB8-385E-7747-8181-B23085A43D77}"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150212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3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886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602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65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08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455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763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790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3F30F-A197-4568-BB90-17E6F31E0363}"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E621E-D080-4C33-AD8C-A66EEE16A4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5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46BB8-385E-7747-8181-B23085A43D77}"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278134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946BB8-385E-7747-8181-B23085A43D77}"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22538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946BB8-385E-7747-8181-B23085A43D77}"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148264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946BB8-385E-7747-8181-B23085A43D77}"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375052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46BB8-385E-7747-8181-B23085A43D77}"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102727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46BB8-385E-7747-8181-B23085A43D77}"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303516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46BB8-385E-7747-8181-B23085A43D77}"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76F-1B1D-2E45-8AF4-83B9EDE2CAE6}" type="slidenum">
              <a:rPr lang="en-US" smtClean="0"/>
              <a:t>‹#›</a:t>
            </a:fld>
            <a:endParaRPr lang="en-US"/>
          </a:p>
        </p:txBody>
      </p:sp>
    </p:spTree>
    <p:extLst>
      <p:ext uri="{BB962C8B-B14F-4D97-AF65-F5344CB8AC3E}">
        <p14:creationId xmlns:p14="http://schemas.microsoft.com/office/powerpoint/2010/main" val="242251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6BB8-385E-7747-8181-B23085A43D77}" type="datetimeFigureOut">
              <a:rPr lang="en-US" smtClean="0"/>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576F-1B1D-2E45-8AF4-83B9EDE2CAE6}" type="slidenum">
              <a:rPr lang="en-US" smtClean="0"/>
              <a:t>‹#›</a:t>
            </a:fld>
            <a:endParaRPr lang="en-US"/>
          </a:p>
        </p:txBody>
      </p:sp>
    </p:spTree>
    <p:extLst>
      <p:ext uri="{BB962C8B-B14F-4D97-AF65-F5344CB8AC3E}">
        <p14:creationId xmlns:p14="http://schemas.microsoft.com/office/powerpoint/2010/main" val="2399838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113F30F-A197-4568-BB90-17E6F31E0363}" type="datetimeFigureOut">
              <a:rPr lang="en-US" smtClean="0">
                <a:solidFill>
                  <a:prstClr val="black">
                    <a:tint val="75000"/>
                  </a:prstClr>
                </a:solidFill>
              </a:rPr>
              <a:pPr defTabSz="914400"/>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61E621E-D080-4C33-AD8C-A66EEE16A46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721582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caap@cleanairactionplan.org" TargetMode="External"/><Relationship Id="rId4" Type="http://schemas.openxmlformats.org/officeDocument/2006/relationships/hyperlink" Target="http://www.cleanairactionplan.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s_ThankYou_CAAP11_14_16[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3756"/>
            <a:ext cx="9144000" cy="3569368"/>
          </a:xfrm>
          <a:prstGeom prst="rect">
            <a:avLst/>
          </a:prstGeom>
        </p:spPr>
      </p:pic>
      <p:sp>
        <p:nvSpPr>
          <p:cNvPr id="5" name="TextBox 4"/>
          <p:cNvSpPr txBox="1"/>
          <p:nvPr/>
        </p:nvSpPr>
        <p:spPr>
          <a:xfrm>
            <a:off x="830424" y="4136188"/>
            <a:ext cx="7445829" cy="2339102"/>
          </a:xfrm>
          <a:prstGeom prst="rect">
            <a:avLst/>
          </a:prstGeom>
          <a:noFill/>
          <a:ln>
            <a:noFill/>
          </a:ln>
          <a:effectLst/>
        </p:spPr>
        <p:txBody>
          <a:bodyPr wrap="square" rtlCol="0">
            <a:spAutoFit/>
          </a:bodyPr>
          <a:lstStyle/>
          <a:p>
            <a:pPr algn="ctr"/>
            <a:r>
              <a:rPr lang="en-US" sz="5000" b="1" dirty="0" smtClean="0">
                <a:solidFill>
                  <a:schemeClr val="bg1">
                    <a:lumMod val="65000"/>
                  </a:schemeClr>
                </a:solidFill>
                <a:latin typeface="Tahoma"/>
                <a:cs typeface="Tahoma"/>
              </a:rPr>
              <a:t>CAAP 2017 </a:t>
            </a:r>
          </a:p>
          <a:p>
            <a:pPr algn="ctr"/>
            <a:endParaRPr lang="en-US" sz="2400" b="1" dirty="0">
              <a:solidFill>
                <a:schemeClr val="bg1">
                  <a:lumMod val="65000"/>
                </a:schemeClr>
              </a:solidFill>
              <a:latin typeface="Tahoma"/>
              <a:cs typeface="Tahoma"/>
            </a:endParaRPr>
          </a:p>
          <a:p>
            <a:pPr algn="ctr"/>
            <a:endParaRPr lang="en-US" sz="2400" b="1" dirty="0" smtClean="0">
              <a:solidFill>
                <a:schemeClr val="bg1">
                  <a:lumMod val="65000"/>
                </a:schemeClr>
              </a:solidFill>
              <a:latin typeface="Tahoma"/>
              <a:cs typeface="Tahoma"/>
            </a:endParaRPr>
          </a:p>
          <a:p>
            <a:pPr algn="r"/>
            <a:r>
              <a:rPr lang="en-US" sz="2400" b="1" dirty="0" smtClean="0">
                <a:solidFill>
                  <a:schemeClr val="bg1">
                    <a:lumMod val="65000"/>
                  </a:schemeClr>
                </a:solidFill>
                <a:latin typeface="Tahoma"/>
                <a:cs typeface="Tahoma"/>
              </a:rPr>
              <a:t>Richard D. Cameron</a:t>
            </a:r>
            <a:endParaRPr lang="en-US" sz="2400" b="1" dirty="0" smtClean="0">
              <a:solidFill>
                <a:schemeClr val="bg1">
                  <a:lumMod val="65000"/>
                </a:schemeClr>
              </a:solidFill>
              <a:latin typeface="Tahoma"/>
              <a:cs typeface="Tahoma"/>
            </a:endParaRPr>
          </a:p>
          <a:p>
            <a:endParaRPr lang="en-US" sz="2400" b="1" dirty="0" smtClean="0">
              <a:solidFill>
                <a:schemeClr val="bg1">
                  <a:lumMod val="65000"/>
                </a:schemeClr>
              </a:solidFill>
              <a:latin typeface="Tahoma"/>
              <a:cs typeface="Tahoma"/>
            </a:endParaRPr>
          </a:p>
        </p:txBody>
      </p:sp>
      <p:sp>
        <p:nvSpPr>
          <p:cNvPr id="2" name="Rectangle 1"/>
          <p:cNvSpPr/>
          <p:nvPr/>
        </p:nvSpPr>
        <p:spPr>
          <a:xfrm>
            <a:off x="2553552" y="129712"/>
            <a:ext cx="7363311" cy="1631216"/>
          </a:xfrm>
          <a:prstGeom prst="rect">
            <a:avLst/>
          </a:prstGeom>
        </p:spPr>
        <p:txBody>
          <a:bodyPr wrap="square">
            <a:spAutoFit/>
          </a:bodyPr>
          <a:lstStyle/>
          <a:p>
            <a:r>
              <a:rPr lang="en-US" sz="2000" b="1" dirty="0" smtClean="0">
                <a:solidFill>
                  <a:schemeClr val="bg1"/>
                </a:solidFill>
                <a:latin typeface="Tahoma"/>
                <a:cs typeface="Tahoma"/>
              </a:rPr>
              <a:t>Commission for Environmental Cooperation (CEC)</a:t>
            </a:r>
          </a:p>
          <a:p>
            <a:r>
              <a:rPr lang="en-US" sz="2000" b="1" dirty="0" smtClean="0">
                <a:solidFill>
                  <a:schemeClr val="bg1"/>
                </a:solidFill>
                <a:latin typeface="Tahoma"/>
                <a:cs typeface="Tahoma"/>
              </a:rPr>
              <a:t>Joint Public Advisory Committee (JPAC) </a:t>
            </a:r>
          </a:p>
          <a:p>
            <a:r>
              <a:rPr lang="en-US" sz="2000" b="1" dirty="0" smtClean="0">
                <a:solidFill>
                  <a:schemeClr val="bg1"/>
                </a:solidFill>
                <a:latin typeface="Tahoma"/>
                <a:cs typeface="Tahoma"/>
              </a:rPr>
              <a:t>Greening Freight Operations Across America</a:t>
            </a:r>
            <a:endParaRPr lang="en-US" sz="2000" b="1" dirty="0" smtClean="0">
              <a:solidFill>
                <a:schemeClr val="bg1"/>
              </a:solidFill>
              <a:latin typeface="Tahoma"/>
              <a:cs typeface="Tahoma"/>
            </a:endParaRPr>
          </a:p>
          <a:p>
            <a:endParaRPr lang="en-US" sz="2000" b="1" dirty="0">
              <a:solidFill>
                <a:schemeClr val="bg1"/>
              </a:solidFill>
              <a:latin typeface="Tahoma"/>
              <a:cs typeface="Tahoma"/>
            </a:endParaRPr>
          </a:p>
          <a:p>
            <a:r>
              <a:rPr lang="en-US" sz="2000" b="1" dirty="0" smtClean="0">
                <a:solidFill>
                  <a:schemeClr val="bg1"/>
                </a:solidFill>
                <a:latin typeface="Tahoma"/>
                <a:cs typeface="Tahoma"/>
              </a:rPr>
              <a:t>December 12, 2017</a:t>
            </a:r>
            <a:endParaRPr lang="en-US" sz="2000" b="1" dirty="0">
              <a:solidFill>
                <a:schemeClr val="bg1"/>
              </a:solidFill>
              <a:latin typeface="Tahoma"/>
              <a:cs typeface="Tahoma"/>
            </a:endParaRPr>
          </a:p>
        </p:txBody>
      </p:sp>
      <p:sp>
        <p:nvSpPr>
          <p:cNvPr id="9" name="Rectangle 8"/>
          <p:cNvSpPr/>
          <p:nvPr/>
        </p:nvSpPr>
        <p:spPr>
          <a:xfrm>
            <a:off x="0" y="6710947"/>
            <a:ext cx="9144000" cy="147053"/>
          </a:xfrm>
          <a:prstGeom prst="rect">
            <a:avLst/>
          </a:prstGeom>
          <a:solidFill>
            <a:srgbClr val="3D89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590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er Atkins - 150228_Maersk Ships_008_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00" y="889782"/>
            <a:ext cx="9169400" cy="4392156"/>
          </a:xfrm>
          <a:prstGeom prst="rect">
            <a:avLst/>
          </a:prstGeom>
        </p:spPr>
      </p:pic>
      <p:sp>
        <p:nvSpPr>
          <p:cNvPr id="13" name="TextBox 12"/>
          <p:cNvSpPr txBox="1"/>
          <p:nvPr/>
        </p:nvSpPr>
        <p:spPr>
          <a:xfrm>
            <a:off x="-25400" y="5020574"/>
            <a:ext cx="9169400" cy="1837426"/>
          </a:xfrm>
          <a:prstGeom prst="rect">
            <a:avLst/>
          </a:prstGeom>
          <a:solidFill>
            <a:schemeClr val="accent5">
              <a:lumMod val="75000"/>
            </a:schemeClr>
          </a:solidFill>
        </p:spPr>
        <p:txBody>
          <a:bodyPr wrap="square" lIns="457200" tIns="91440" rIns="457200" bIns="91440">
            <a:spAutoFit/>
          </a:bodyPr>
          <a:lstStyle/>
          <a:p>
            <a:pPr marL="285750" indent="-285750" defTabSz="914400">
              <a:lnSpc>
                <a:spcPct val="120000"/>
              </a:lnSpc>
              <a:buFont typeface="Arial" panose="020B0604020202020204" pitchFamily="34" charset="0"/>
              <a:buChar char="•"/>
              <a:defRPr/>
            </a:pPr>
            <a:r>
              <a:rPr lang="en-US" b="1" dirty="0" smtClean="0">
                <a:solidFill>
                  <a:prstClr val="white"/>
                </a:solidFill>
                <a:latin typeface="Tahoma"/>
                <a:ea typeface="Tahoma" pitchFamily="34" charset="0"/>
                <a:cs typeface="Tahoma"/>
              </a:rPr>
              <a:t>Expand vessel speed reduction compliance to 40 </a:t>
            </a:r>
            <a:r>
              <a:rPr lang="en-US" b="1" dirty="0">
                <a:solidFill>
                  <a:prstClr val="white"/>
                </a:solidFill>
                <a:latin typeface="Tahoma"/>
                <a:ea typeface="Tahoma" pitchFamily="34" charset="0"/>
                <a:cs typeface="Tahoma"/>
              </a:rPr>
              <a:t>nautical </a:t>
            </a:r>
            <a:r>
              <a:rPr lang="en-US" b="1" dirty="0" smtClean="0">
                <a:solidFill>
                  <a:prstClr val="white"/>
                </a:solidFill>
                <a:latin typeface="Tahoma"/>
                <a:ea typeface="Tahoma" pitchFamily="34" charset="0"/>
                <a:cs typeface="Tahoma"/>
              </a:rPr>
              <a:t>miles </a:t>
            </a:r>
            <a:endParaRPr lang="en-US" b="1" dirty="0">
              <a:solidFill>
                <a:prstClr val="white"/>
              </a:solidFill>
              <a:latin typeface="Tahoma"/>
              <a:ea typeface="Tahoma" pitchFamily="34" charset="0"/>
              <a:cs typeface="Tahoma"/>
            </a:endParaRPr>
          </a:p>
          <a:p>
            <a:pPr marL="285750" indent="-285750" defTabSz="914400">
              <a:lnSpc>
                <a:spcPct val="120000"/>
              </a:lnSpc>
              <a:buFont typeface="Arial" panose="020B0604020202020204" pitchFamily="34" charset="0"/>
              <a:buChar char="•"/>
              <a:defRPr/>
            </a:pPr>
            <a:r>
              <a:rPr lang="en-US" b="1" dirty="0" smtClean="0">
                <a:solidFill>
                  <a:prstClr val="white"/>
                </a:solidFill>
                <a:latin typeface="Tahoma"/>
                <a:ea typeface="Tahoma" pitchFamily="34" charset="0"/>
                <a:cs typeface="Tahoma"/>
              </a:rPr>
              <a:t>Use at-berth </a:t>
            </a:r>
            <a:r>
              <a:rPr lang="en-US" b="1" dirty="0">
                <a:solidFill>
                  <a:prstClr val="white"/>
                </a:solidFill>
                <a:latin typeface="Tahoma"/>
                <a:ea typeface="Tahoma" pitchFamily="34" charset="0"/>
                <a:cs typeface="Tahoma"/>
              </a:rPr>
              <a:t>emission reduction </a:t>
            </a:r>
            <a:r>
              <a:rPr lang="en-US" b="1" dirty="0" smtClean="0">
                <a:solidFill>
                  <a:prstClr val="white"/>
                </a:solidFill>
                <a:latin typeface="Tahoma"/>
                <a:ea typeface="Tahoma" pitchFamily="34" charset="0"/>
                <a:cs typeface="Tahoma"/>
              </a:rPr>
              <a:t>technologies </a:t>
            </a:r>
          </a:p>
          <a:p>
            <a:pPr marL="285750" indent="-285750" defTabSz="914400">
              <a:lnSpc>
                <a:spcPct val="120000"/>
              </a:lnSpc>
              <a:buFont typeface="Arial" panose="020B0604020202020204" pitchFamily="34" charset="0"/>
              <a:buChar char="•"/>
              <a:defRPr/>
            </a:pPr>
            <a:r>
              <a:rPr lang="en-US" b="1" dirty="0" smtClean="0">
                <a:solidFill>
                  <a:prstClr val="white"/>
                </a:solidFill>
                <a:latin typeface="Tahoma"/>
                <a:ea typeface="Tahoma" pitchFamily="34" charset="0"/>
                <a:cs typeface="Tahoma"/>
              </a:rPr>
              <a:t>Incentivize energy </a:t>
            </a:r>
            <a:r>
              <a:rPr lang="en-US" b="1" dirty="0">
                <a:solidFill>
                  <a:prstClr val="white"/>
                </a:solidFill>
                <a:latin typeface="Tahoma"/>
                <a:ea typeface="Tahoma" pitchFamily="34" charset="0"/>
                <a:cs typeface="Tahoma"/>
              </a:rPr>
              <a:t>efficiency upgrades and </a:t>
            </a:r>
            <a:r>
              <a:rPr lang="en-US" b="1" dirty="0" smtClean="0">
                <a:solidFill>
                  <a:prstClr val="white"/>
                </a:solidFill>
                <a:latin typeface="Tahoma"/>
                <a:ea typeface="Tahoma" pitchFamily="34" charset="0"/>
                <a:cs typeface="Tahoma"/>
              </a:rPr>
              <a:t>clean technologies</a:t>
            </a:r>
            <a:endParaRPr lang="en-US" b="1" dirty="0">
              <a:solidFill>
                <a:prstClr val="white"/>
              </a:solidFill>
              <a:latin typeface="Tahoma"/>
              <a:ea typeface="Tahoma" pitchFamily="34" charset="0"/>
              <a:cs typeface="Tahoma"/>
            </a:endParaRPr>
          </a:p>
          <a:p>
            <a:pPr marL="285750" indent="-285750" defTabSz="914400">
              <a:lnSpc>
                <a:spcPct val="120000"/>
              </a:lnSpc>
              <a:buFont typeface="Arial" panose="020B0604020202020204" pitchFamily="34" charset="0"/>
              <a:buChar char="•"/>
              <a:defRPr/>
            </a:pPr>
            <a:r>
              <a:rPr lang="en-US" b="1" dirty="0" smtClean="0">
                <a:solidFill>
                  <a:prstClr val="white"/>
                </a:solidFill>
                <a:latin typeface="Tahoma"/>
                <a:ea typeface="Tahoma" pitchFamily="34" charset="0"/>
                <a:cs typeface="Tahoma"/>
              </a:rPr>
              <a:t>Develop </a:t>
            </a:r>
            <a:r>
              <a:rPr lang="en-US" b="1" dirty="0">
                <a:solidFill>
                  <a:prstClr val="white"/>
                </a:solidFill>
                <a:latin typeface="Tahoma"/>
                <a:ea typeface="Tahoma" pitchFamily="34" charset="0"/>
                <a:cs typeface="Tahoma"/>
              </a:rPr>
              <a:t>a Clean Ship Program to transition the oldest, most polluting ships out of the </a:t>
            </a:r>
            <a:r>
              <a:rPr lang="en-US" b="1" dirty="0" smtClean="0">
                <a:solidFill>
                  <a:prstClr val="white"/>
                </a:solidFill>
                <a:latin typeface="Tahoma"/>
                <a:ea typeface="Tahoma" pitchFamily="34" charset="0"/>
                <a:cs typeface="Tahoma"/>
              </a:rPr>
              <a:t>fleet</a:t>
            </a:r>
            <a:endParaRPr lang="en-US" b="1" dirty="0">
              <a:solidFill>
                <a:prstClr val="white"/>
              </a:solidFill>
              <a:latin typeface="Tahoma"/>
              <a:ea typeface="Tahoma" pitchFamily="34" charset="0"/>
              <a:cs typeface="Tahoma"/>
            </a:endParaRPr>
          </a:p>
        </p:txBody>
      </p:sp>
      <p:sp>
        <p:nvSpPr>
          <p:cNvPr id="6" name="TextBox 5"/>
          <p:cNvSpPr txBox="1"/>
          <p:nvPr/>
        </p:nvSpPr>
        <p:spPr>
          <a:xfrm>
            <a:off x="-12700" y="-6812"/>
            <a:ext cx="9169400" cy="923330"/>
          </a:xfrm>
          <a:prstGeom prst="rect">
            <a:avLst/>
          </a:prstGeom>
          <a:solidFill>
            <a:schemeClr val="accent5">
              <a:lumMod val="75000"/>
              <a:alpha val="78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Ocean-Going Vessels</a:t>
            </a:r>
          </a:p>
        </p:txBody>
      </p:sp>
    </p:spTree>
    <p:extLst>
      <p:ext uri="{BB962C8B-B14F-4D97-AF65-F5344CB8AC3E}">
        <p14:creationId xmlns:p14="http://schemas.microsoft.com/office/powerpoint/2010/main" val="131212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W_DSC165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73" y="0"/>
            <a:ext cx="9207373" cy="6511032"/>
          </a:xfrm>
          <a:prstGeom prst="rect">
            <a:avLst/>
          </a:prstGeom>
        </p:spPr>
      </p:pic>
      <p:sp>
        <p:nvSpPr>
          <p:cNvPr id="6" name="TextBox 5"/>
          <p:cNvSpPr txBox="1"/>
          <p:nvPr/>
        </p:nvSpPr>
        <p:spPr>
          <a:xfrm>
            <a:off x="-63373" y="5842337"/>
            <a:ext cx="9232218" cy="1015663"/>
          </a:xfrm>
          <a:prstGeom prst="rect">
            <a:avLst/>
          </a:prstGeom>
          <a:solidFill>
            <a:schemeClr val="accent5">
              <a:lumMod val="75000"/>
            </a:schemeClr>
          </a:solidFill>
        </p:spPr>
        <p:txBody>
          <a:bodyPr wrap="square" rIns="457200">
            <a:spAutoFit/>
          </a:bodyPr>
          <a:lstStyle/>
          <a:p>
            <a:pPr marL="688975" indent="-342900">
              <a:buFont typeface="Arial" panose="020B0604020202020204" pitchFamily="34" charset="0"/>
              <a:buChar char="•"/>
              <a:defRPr/>
            </a:pPr>
            <a:r>
              <a:rPr lang="en-US" sz="2000" b="1" dirty="0" smtClean="0">
                <a:solidFill>
                  <a:schemeClr val="bg1"/>
                </a:solidFill>
                <a:latin typeface="Tahoma"/>
                <a:cs typeface="Tahoma"/>
              </a:rPr>
              <a:t>Accelerate </a:t>
            </a:r>
            <a:r>
              <a:rPr lang="en-US" sz="2000" b="1" dirty="0">
                <a:solidFill>
                  <a:schemeClr val="bg1"/>
                </a:solidFill>
                <a:latin typeface="Tahoma"/>
                <a:cs typeface="Tahoma"/>
              </a:rPr>
              <a:t>the deployment of cleaner harbor craft engines and operational strategies to reduce harbor craft emissions</a:t>
            </a:r>
            <a:r>
              <a:rPr lang="en-US" sz="2000" b="1" dirty="0" smtClean="0">
                <a:solidFill>
                  <a:schemeClr val="bg1"/>
                </a:solidFill>
                <a:latin typeface="Tahoma"/>
                <a:cs typeface="Tahoma"/>
              </a:rPr>
              <a:t>.</a:t>
            </a:r>
          </a:p>
          <a:p>
            <a:pPr marL="342900" indent="-342900">
              <a:buFont typeface="Arial" panose="020B0604020202020204" pitchFamily="34" charset="0"/>
              <a:buChar char="•"/>
              <a:defRPr/>
            </a:pPr>
            <a:endParaRPr lang="en-US" sz="2000" b="1" dirty="0">
              <a:solidFill>
                <a:schemeClr val="bg1"/>
              </a:solidFill>
              <a:latin typeface="Tahoma"/>
              <a:cs typeface="Tahoma"/>
            </a:endParaRPr>
          </a:p>
        </p:txBody>
      </p:sp>
      <p:sp>
        <p:nvSpPr>
          <p:cNvPr id="7" name="TextBox 6"/>
          <p:cNvSpPr txBox="1"/>
          <p:nvPr/>
        </p:nvSpPr>
        <p:spPr>
          <a:xfrm>
            <a:off x="-63373" y="0"/>
            <a:ext cx="9207373" cy="923330"/>
          </a:xfrm>
          <a:prstGeom prst="rect">
            <a:avLst/>
          </a:prstGeom>
          <a:solidFill>
            <a:schemeClr val="accent5">
              <a:lumMod val="75000"/>
              <a:alpha val="79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Harbor Craft</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Tree>
    <p:extLst>
      <p:ext uri="{BB962C8B-B14F-4D97-AF65-F5344CB8AC3E}">
        <p14:creationId xmlns:p14="http://schemas.microsoft.com/office/powerpoint/2010/main" val="319635229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36" y="0"/>
            <a:ext cx="9297472" cy="6858000"/>
          </a:xfrm>
          <a:prstGeom prst="rect">
            <a:avLst/>
          </a:prstGeom>
        </p:spPr>
      </p:pic>
      <p:sp>
        <p:nvSpPr>
          <p:cNvPr id="5" name="TextBox 4"/>
          <p:cNvSpPr txBox="1"/>
          <p:nvPr/>
        </p:nvSpPr>
        <p:spPr>
          <a:xfrm>
            <a:off x="-63373" y="0"/>
            <a:ext cx="9207373" cy="923330"/>
          </a:xfrm>
          <a:prstGeom prst="rect">
            <a:avLst/>
          </a:prstGeom>
          <a:solidFill>
            <a:schemeClr val="accent5">
              <a:lumMod val="75000"/>
              <a:alpha val="79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On-Dock Rail</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Tree>
    <p:extLst>
      <p:ext uri="{BB962C8B-B14F-4D97-AF65-F5344CB8AC3E}">
        <p14:creationId xmlns:p14="http://schemas.microsoft.com/office/powerpoint/2010/main" val="319717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7" y="923330"/>
            <a:ext cx="9144000" cy="5143500"/>
          </a:xfrm>
          <a:prstGeom prst="rect">
            <a:avLst/>
          </a:prstGeom>
        </p:spPr>
      </p:pic>
      <p:sp>
        <p:nvSpPr>
          <p:cNvPr id="3" name="TextBox 2"/>
          <p:cNvSpPr txBox="1"/>
          <p:nvPr/>
        </p:nvSpPr>
        <p:spPr>
          <a:xfrm>
            <a:off x="0" y="5715187"/>
            <a:ext cx="9169400" cy="1354217"/>
          </a:xfrm>
          <a:prstGeom prst="rect">
            <a:avLst/>
          </a:prstGeom>
          <a:solidFill>
            <a:schemeClr val="accent5">
              <a:lumMod val="75000"/>
            </a:schemeClr>
          </a:solidFill>
        </p:spPr>
        <p:txBody>
          <a:bodyPr wrap="square" lIns="457200" tIns="91440" rIns="457200" bIns="91440">
            <a:spAutoFit/>
          </a:bodyPr>
          <a:lstStyle/>
          <a:p>
            <a:pPr marL="285750" indent="-285750" defTabSz="914400">
              <a:lnSpc>
                <a:spcPct val="120000"/>
              </a:lnSpc>
              <a:buFont typeface="Arial" panose="020B0604020202020204" pitchFamily="34" charset="0"/>
              <a:buChar char="•"/>
              <a:defRPr/>
            </a:pPr>
            <a:r>
              <a:rPr lang="en-US" sz="2000" b="1" dirty="0" smtClean="0">
                <a:solidFill>
                  <a:prstClr val="white"/>
                </a:solidFill>
                <a:latin typeface="Tahoma"/>
                <a:ea typeface="Tahoma" pitchFamily="34" charset="0"/>
                <a:cs typeface="Tahoma"/>
              </a:rPr>
              <a:t>Develop Green Terminal Program</a:t>
            </a:r>
          </a:p>
          <a:p>
            <a:pPr marL="285750" indent="-285750" defTabSz="914400">
              <a:lnSpc>
                <a:spcPct val="120000"/>
              </a:lnSpc>
              <a:buFont typeface="Arial" panose="020B0604020202020204" pitchFamily="34" charset="0"/>
              <a:buChar char="•"/>
              <a:defRPr/>
            </a:pPr>
            <a:r>
              <a:rPr lang="en-US" sz="2000" b="1" dirty="0" smtClean="0">
                <a:solidFill>
                  <a:prstClr val="white"/>
                </a:solidFill>
                <a:latin typeface="Tahoma"/>
                <a:ea typeface="Tahoma" pitchFamily="34" charset="0"/>
                <a:cs typeface="Tahoma"/>
              </a:rPr>
              <a:t>Study strategies to enhance </a:t>
            </a:r>
            <a:r>
              <a:rPr lang="en-US" sz="2000" b="1" dirty="0" err="1" smtClean="0">
                <a:solidFill>
                  <a:prstClr val="white"/>
                </a:solidFill>
                <a:latin typeface="Tahoma"/>
                <a:ea typeface="Tahoma" pitchFamily="34" charset="0"/>
                <a:cs typeface="Tahoma"/>
              </a:rPr>
              <a:t>systemwide</a:t>
            </a:r>
            <a:r>
              <a:rPr lang="en-US" sz="2000" b="1" dirty="0" smtClean="0">
                <a:solidFill>
                  <a:prstClr val="white"/>
                </a:solidFill>
                <a:latin typeface="Tahoma"/>
                <a:ea typeface="Tahoma" pitchFamily="34" charset="0"/>
                <a:cs typeface="Tahoma"/>
              </a:rPr>
              <a:t> efficiencies</a:t>
            </a:r>
          </a:p>
          <a:p>
            <a:pPr marL="285750" indent="-285750" defTabSz="914400">
              <a:lnSpc>
                <a:spcPct val="120000"/>
              </a:lnSpc>
              <a:buFont typeface="Arial" panose="020B0604020202020204" pitchFamily="34" charset="0"/>
              <a:buChar char="•"/>
              <a:defRPr/>
            </a:pPr>
            <a:endParaRPr lang="en-US" sz="2400" dirty="0">
              <a:solidFill>
                <a:prstClr val="white"/>
              </a:solidFill>
              <a:effectLst>
                <a:outerShdw blurRad="38100" dist="38100" dir="2700000" algn="tl">
                  <a:srgbClr val="000000">
                    <a:alpha val="43137"/>
                  </a:srgbClr>
                </a:outerShdw>
              </a:effectLst>
              <a:ea typeface="Tahoma" pitchFamily="34" charset="0"/>
              <a:cs typeface="Tahoma" pitchFamily="34" charset="0"/>
            </a:endParaRPr>
          </a:p>
        </p:txBody>
      </p:sp>
      <p:sp>
        <p:nvSpPr>
          <p:cNvPr id="5" name="TextBox 4"/>
          <p:cNvSpPr txBox="1"/>
          <p:nvPr/>
        </p:nvSpPr>
        <p:spPr>
          <a:xfrm>
            <a:off x="-63373" y="0"/>
            <a:ext cx="9207373" cy="923330"/>
          </a:xfrm>
          <a:prstGeom prst="rect">
            <a:avLst/>
          </a:prstGeom>
          <a:solidFill>
            <a:schemeClr val="accent5">
              <a:lumMod val="75000"/>
              <a:alpha val="79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Freight Efficiencies</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Tree>
    <p:extLst>
      <p:ext uri="{BB962C8B-B14F-4D97-AF65-F5344CB8AC3E}">
        <p14:creationId xmlns:p14="http://schemas.microsoft.com/office/powerpoint/2010/main" val="6065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ght-3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7" y="796330"/>
            <a:ext cx="9144000" cy="6096619"/>
          </a:xfrm>
          <a:prstGeom prst="rect">
            <a:avLst/>
          </a:prstGeom>
        </p:spPr>
      </p:pic>
      <p:sp>
        <p:nvSpPr>
          <p:cNvPr id="3" name="TextBox 2"/>
          <p:cNvSpPr txBox="1"/>
          <p:nvPr/>
        </p:nvSpPr>
        <p:spPr>
          <a:xfrm>
            <a:off x="-12032" y="6072643"/>
            <a:ext cx="9169400" cy="800219"/>
          </a:xfrm>
          <a:prstGeom prst="rect">
            <a:avLst/>
          </a:prstGeom>
          <a:solidFill>
            <a:schemeClr val="accent5">
              <a:lumMod val="75000"/>
            </a:schemeClr>
          </a:solidFill>
        </p:spPr>
        <p:txBody>
          <a:bodyPr wrap="square" lIns="457200" tIns="91440" rIns="457200" bIns="91440">
            <a:spAutoFit/>
          </a:bodyPr>
          <a:lstStyle/>
          <a:p>
            <a:pPr marL="285750" indent="-285750" defTabSz="914400">
              <a:buFont typeface="Arial" panose="020B0604020202020204" pitchFamily="34" charset="0"/>
              <a:buChar char="•"/>
              <a:defRPr/>
            </a:pPr>
            <a:r>
              <a:rPr lang="en-US" sz="2000" b="1" dirty="0" smtClean="0">
                <a:solidFill>
                  <a:prstClr val="white"/>
                </a:solidFill>
                <a:latin typeface="Tahoma"/>
                <a:ea typeface="Tahoma" pitchFamily="34" charset="0"/>
                <a:cs typeface="Tahoma"/>
              </a:rPr>
              <a:t>Develop design criteria and infrastructure plans</a:t>
            </a:r>
          </a:p>
          <a:p>
            <a:pPr marL="285750" indent="-285750" defTabSz="914400">
              <a:buFont typeface="Arial" panose="020B0604020202020204" pitchFamily="34" charset="0"/>
              <a:buChar char="•"/>
              <a:defRPr/>
            </a:pPr>
            <a:endParaRPr lang="en-US" sz="2000" dirty="0">
              <a:solidFill>
                <a:prstClr val="white"/>
              </a:solidFill>
              <a:effectLst>
                <a:outerShdw blurRad="38100" dist="38100" dir="2700000" algn="tl">
                  <a:srgbClr val="000000">
                    <a:alpha val="43137"/>
                  </a:srgbClr>
                </a:outerShdw>
              </a:effectLst>
              <a:ea typeface="Tahoma" pitchFamily="34" charset="0"/>
              <a:cs typeface="Tahoma" pitchFamily="34" charset="0"/>
            </a:endParaRPr>
          </a:p>
        </p:txBody>
      </p:sp>
      <p:sp>
        <p:nvSpPr>
          <p:cNvPr id="6" name="TextBox 5"/>
          <p:cNvSpPr txBox="1"/>
          <p:nvPr/>
        </p:nvSpPr>
        <p:spPr>
          <a:xfrm>
            <a:off x="-63373" y="0"/>
            <a:ext cx="9207373" cy="923330"/>
          </a:xfrm>
          <a:prstGeom prst="rect">
            <a:avLst/>
          </a:prstGeom>
          <a:solidFill>
            <a:schemeClr val="accent5">
              <a:lumMod val="75000"/>
              <a:alpha val="83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Energy Resources</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Tree>
    <p:extLst>
      <p:ext uri="{BB962C8B-B14F-4D97-AF65-F5344CB8AC3E}">
        <p14:creationId xmlns:p14="http://schemas.microsoft.com/office/powerpoint/2010/main" val="3955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AP PowerPoint10_1_1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331"/>
            <a:ext cx="9144000" cy="6858000"/>
          </a:xfrm>
          <a:prstGeom prst="rect">
            <a:avLst/>
          </a:prstGeom>
        </p:spPr>
      </p:pic>
      <p:sp>
        <p:nvSpPr>
          <p:cNvPr id="5" name="Rectangle 4"/>
          <p:cNvSpPr/>
          <p:nvPr/>
        </p:nvSpPr>
        <p:spPr>
          <a:xfrm>
            <a:off x="0" y="1666875"/>
            <a:ext cx="9144000" cy="496887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2015412"/>
            <a:ext cx="9144000" cy="4833257"/>
          </a:xfrm>
        </p:spPr>
        <p:txBody>
          <a:bodyPr>
            <a:noAutofit/>
          </a:bodyPr>
          <a:lstStyle/>
          <a:p>
            <a:pPr marL="112713" lvl="0" indent="0" algn="ctr">
              <a:lnSpc>
                <a:spcPct val="150000"/>
              </a:lnSpc>
              <a:spcBef>
                <a:spcPts val="600"/>
              </a:spcBef>
              <a:buNone/>
            </a:pPr>
            <a:r>
              <a:rPr lang="en-US" sz="2500" b="1" dirty="0" smtClean="0">
                <a:solidFill>
                  <a:prstClr val="white">
                    <a:lumMod val="50000"/>
                  </a:prstClr>
                </a:solidFill>
                <a:latin typeface="Tahoma"/>
                <a:cs typeface="Tahoma"/>
              </a:rPr>
              <a:t>CAAP 2017 Discussion Document available at:</a:t>
            </a:r>
          </a:p>
          <a:p>
            <a:pPr marL="112713" lvl="0" indent="0" algn="ctr">
              <a:lnSpc>
                <a:spcPct val="150000"/>
              </a:lnSpc>
              <a:spcBef>
                <a:spcPts val="600"/>
              </a:spcBef>
              <a:buNone/>
            </a:pPr>
            <a:r>
              <a:rPr lang="en-US" sz="2400" b="1" dirty="0" err="1" smtClean="0">
                <a:solidFill>
                  <a:prstClr val="white">
                    <a:lumMod val="50000"/>
                  </a:prstClr>
                </a:solidFill>
                <a:latin typeface="Tahoma"/>
                <a:cs typeface="Tahoma"/>
                <a:hlinkClick r:id="rId4"/>
              </a:rPr>
              <a:t>www.cleanairactionplan.org</a:t>
            </a:r>
            <a:endParaRPr lang="en-US" sz="2400" b="1" dirty="0" smtClean="0">
              <a:solidFill>
                <a:prstClr val="white">
                  <a:lumMod val="50000"/>
                </a:prstClr>
              </a:solidFill>
              <a:latin typeface="Tahoma"/>
              <a:cs typeface="Tahoma"/>
            </a:endParaRPr>
          </a:p>
          <a:p>
            <a:pPr marL="112713" indent="0" algn="ctr">
              <a:lnSpc>
                <a:spcPct val="150000"/>
              </a:lnSpc>
              <a:spcBef>
                <a:spcPts val="600"/>
              </a:spcBef>
              <a:buNone/>
            </a:pPr>
            <a:r>
              <a:rPr lang="en-US" sz="1800" b="1" dirty="0" smtClean="0">
                <a:solidFill>
                  <a:schemeClr val="bg1">
                    <a:lumMod val="50000"/>
                  </a:schemeClr>
                </a:solidFill>
                <a:latin typeface="Tahoma"/>
                <a:cs typeface="Tahoma"/>
              </a:rPr>
              <a:t>Please provide comments:</a:t>
            </a:r>
          </a:p>
          <a:p>
            <a:pPr marL="112713" indent="0" algn="ctr">
              <a:lnSpc>
                <a:spcPct val="150000"/>
              </a:lnSpc>
              <a:spcBef>
                <a:spcPts val="600"/>
              </a:spcBef>
              <a:buNone/>
            </a:pPr>
            <a:r>
              <a:rPr lang="en-US" sz="2400" b="1" dirty="0" smtClean="0">
                <a:solidFill>
                  <a:schemeClr val="bg1">
                    <a:lumMod val="50000"/>
                  </a:schemeClr>
                </a:solidFill>
                <a:latin typeface="Tahoma"/>
                <a:cs typeface="Tahoma"/>
                <a:hlinkClick r:id="rId5"/>
              </a:rPr>
              <a:t>caap@cleanairactionplan.org</a:t>
            </a:r>
            <a:r>
              <a:rPr lang="en-US" sz="2400" b="1" dirty="0" smtClean="0">
                <a:solidFill>
                  <a:schemeClr val="bg1">
                    <a:lumMod val="50000"/>
                  </a:schemeClr>
                </a:solidFill>
                <a:latin typeface="Tahoma"/>
                <a:cs typeface="Tahoma"/>
              </a:rPr>
              <a:t> </a:t>
            </a:r>
            <a:endParaRPr lang="en-US" sz="2400" b="1" dirty="0">
              <a:solidFill>
                <a:schemeClr val="bg1">
                  <a:lumMod val="50000"/>
                </a:schemeClr>
              </a:solidFill>
              <a:latin typeface="Tahoma"/>
              <a:cs typeface="Tahoma"/>
            </a:endParaRPr>
          </a:p>
          <a:p>
            <a:pPr marL="112713" indent="0" algn="ctr">
              <a:lnSpc>
                <a:spcPct val="150000"/>
              </a:lnSpc>
              <a:spcBef>
                <a:spcPts val="600"/>
              </a:spcBef>
              <a:buNone/>
            </a:pPr>
            <a:endParaRPr lang="en-US" sz="2400" b="1" dirty="0">
              <a:solidFill>
                <a:schemeClr val="bg1">
                  <a:lumMod val="50000"/>
                </a:schemeClr>
              </a:solidFill>
              <a:latin typeface="Tahoma"/>
              <a:cs typeface="Tahoma"/>
            </a:endParaRPr>
          </a:p>
          <a:p>
            <a:pPr marL="112713" indent="0" algn="ctr">
              <a:lnSpc>
                <a:spcPct val="150000"/>
              </a:lnSpc>
              <a:spcBef>
                <a:spcPts val="600"/>
              </a:spcBef>
              <a:buNone/>
            </a:pPr>
            <a:r>
              <a:rPr lang="en-US" sz="2400" b="1" dirty="0" smtClean="0">
                <a:solidFill>
                  <a:schemeClr val="bg1">
                    <a:lumMod val="50000"/>
                  </a:schemeClr>
                </a:solidFill>
                <a:latin typeface="Tahoma"/>
                <a:cs typeface="Tahoma"/>
              </a:rPr>
              <a:t>Community Meeting - January 2017 </a:t>
            </a:r>
            <a:r>
              <a:rPr lang="en-US" sz="1800" b="1" dirty="0" smtClean="0">
                <a:solidFill>
                  <a:schemeClr val="bg1">
                    <a:lumMod val="50000"/>
                  </a:schemeClr>
                </a:solidFill>
                <a:latin typeface="Tahoma"/>
                <a:cs typeface="Tahoma"/>
              </a:rPr>
              <a:t>	</a:t>
            </a:r>
          </a:p>
          <a:p>
            <a:pPr marL="112713" indent="0" algn="ctr">
              <a:lnSpc>
                <a:spcPct val="150000"/>
              </a:lnSpc>
              <a:spcBef>
                <a:spcPts val="600"/>
              </a:spcBef>
              <a:buNone/>
            </a:pPr>
            <a:r>
              <a:rPr lang="en-US" sz="1800" b="1" dirty="0" smtClean="0">
                <a:solidFill>
                  <a:prstClr val="white">
                    <a:lumMod val="50000"/>
                  </a:prstClr>
                </a:solidFill>
                <a:latin typeface="Tahoma"/>
                <a:cs typeface="Tahoma"/>
              </a:rPr>
              <a:t>Comments </a:t>
            </a:r>
            <a:r>
              <a:rPr lang="en-US" sz="1800" b="1" dirty="0">
                <a:solidFill>
                  <a:prstClr val="white">
                    <a:lumMod val="50000"/>
                  </a:prstClr>
                </a:solidFill>
                <a:latin typeface="Tahoma"/>
                <a:cs typeface="Tahoma"/>
              </a:rPr>
              <a:t>are due by Friday, February 17, </a:t>
            </a:r>
            <a:r>
              <a:rPr lang="en-US" sz="1800" b="1" dirty="0" smtClean="0">
                <a:solidFill>
                  <a:prstClr val="white">
                    <a:lumMod val="50000"/>
                  </a:prstClr>
                </a:solidFill>
                <a:latin typeface="Tahoma"/>
                <a:cs typeface="Tahoma"/>
              </a:rPr>
              <a:t>2017</a:t>
            </a:r>
            <a:endParaRPr lang="en-US" sz="2400" b="1" dirty="0">
              <a:solidFill>
                <a:schemeClr val="bg1">
                  <a:lumMod val="50000"/>
                </a:schemeClr>
              </a:solidFill>
              <a:latin typeface="Tahoma"/>
              <a:cs typeface="Tahoma"/>
            </a:endParaRPr>
          </a:p>
          <a:p>
            <a:pPr marL="112713" indent="0">
              <a:lnSpc>
                <a:spcPct val="150000"/>
              </a:lnSpc>
              <a:buNone/>
            </a:pPr>
            <a:endParaRPr lang="en-US" sz="2400" b="1" dirty="0">
              <a:solidFill>
                <a:schemeClr val="bg1">
                  <a:lumMod val="50000"/>
                </a:schemeClr>
              </a:solidFill>
              <a:latin typeface="Tahoma"/>
              <a:cs typeface="Tahoma"/>
            </a:endParaRPr>
          </a:p>
        </p:txBody>
      </p:sp>
    </p:spTree>
    <p:extLst>
      <p:ext uri="{BB962C8B-B14F-4D97-AF65-F5344CB8AC3E}">
        <p14:creationId xmlns:p14="http://schemas.microsoft.com/office/powerpoint/2010/main" val="38191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689" y="61960"/>
            <a:ext cx="7363311" cy="400110"/>
          </a:xfrm>
          <a:prstGeom prst="rect">
            <a:avLst/>
          </a:prstGeom>
        </p:spPr>
        <p:txBody>
          <a:bodyPr wrap="square">
            <a:spAutoFit/>
          </a:bodyPr>
          <a:lstStyle/>
          <a:p>
            <a:pPr algn="ctr"/>
            <a:r>
              <a:rPr lang="en-US" sz="2000" b="1" dirty="0">
                <a:solidFill>
                  <a:schemeClr val="bg1"/>
                </a:solidFill>
                <a:latin typeface="Tahoma"/>
                <a:cs typeface="Tahoma"/>
              </a:rPr>
              <a:t>Joint Meeting of the </a:t>
            </a:r>
            <a:r>
              <a:rPr lang="en-US" sz="2000" b="1" dirty="0" smtClean="0">
                <a:solidFill>
                  <a:schemeClr val="bg1"/>
                </a:solidFill>
                <a:latin typeface="Tahoma"/>
                <a:cs typeface="Tahoma"/>
              </a:rPr>
              <a:t>Board </a:t>
            </a:r>
            <a:r>
              <a:rPr lang="en-US" sz="2000" b="1" dirty="0">
                <a:solidFill>
                  <a:schemeClr val="bg1"/>
                </a:solidFill>
                <a:latin typeface="Tahoma"/>
                <a:cs typeface="Tahoma"/>
              </a:rPr>
              <a:t>of Harbor Commissioners</a:t>
            </a:r>
          </a:p>
        </p:txBody>
      </p:sp>
      <p:sp>
        <p:nvSpPr>
          <p:cNvPr id="9" name="Rectangle 8"/>
          <p:cNvSpPr/>
          <p:nvPr/>
        </p:nvSpPr>
        <p:spPr>
          <a:xfrm>
            <a:off x="0" y="6710947"/>
            <a:ext cx="9144000" cy="147053"/>
          </a:xfrm>
          <a:prstGeom prst="rect">
            <a:avLst/>
          </a:prstGeom>
          <a:solidFill>
            <a:srgbClr val="3D89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64812" y="2356815"/>
            <a:ext cx="2099618" cy="21319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descr="polb_v_4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8587" y="1310106"/>
            <a:ext cx="2025554" cy="2418537"/>
          </a:xfrm>
          <a:prstGeom prst="rect">
            <a:avLst/>
          </a:prstGeom>
        </p:spPr>
      </p:pic>
      <p:sp>
        <p:nvSpPr>
          <p:cNvPr id="12" name="Rectangle 11"/>
          <p:cNvSpPr/>
          <p:nvPr/>
        </p:nvSpPr>
        <p:spPr>
          <a:xfrm>
            <a:off x="4638842" y="1253650"/>
            <a:ext cx="3731560" cy="37890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819" y="1567594"/>
            <a:ext cx="1852338" cy="2013142"/>
          </a:xfrm>
          <a:prstGeom prst="rect">
            <a:avLst/>
          </a:prstGeom>
        </p:spPr>
      </p:pic>
      <p:sp>
        <p:nvSpPr>
          <p:cNvPr id="3" name="Rectangle 2"/>
          <p:cNvSpPr/>
          <p:nvPr/>
        </p:nvSpPr>
        <p:spPr>
          <a:xfrm>
            <a:off x="0" y="0"/>
            <a:ext cx="9144000" cy="708526"/>
          </a:xfrm>
          <a:prstGeom prst="rect">
            <a:avLst/>
          </a:prstGeom>
          <a:solidFill>
            <a:srgbClr val="79AF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488587" y="4779930"/>
            <a:ext cx="6219138" cy="1138773"/>
          </a:xfrm>
          <a:prstGeom prst="rect">
            <a:avLst/>
          </a:prstGeom>
        </p:spPr>
        <p:txBody>
          <a:bodyPr wrap="square">
            <a:spAutoFit/>
          </a:bodyPr>
          <a:lstStyle/>
          <a:p>
            <a:pPr marL="112713" indent="0" algn="ctr">
              <a:lnSpc>
                <a:spcPct val="150000"/>
              </a:lnSpc>
              <a:spcBef>
                <a:spcPts val="600"/>
              </a:spcBef>
              <a:buNone/>
            </a:pPr>
            <a:r>
              <a:rPr lang="en-US" sz="4800" b="1" dirty="0" smtClean="0">
                <a:solidFill>
                  <a:schemeClr val="bg1">
                    <a:lumMod val="65000"/>
                  </a:schemeClr>
                </a:solidFill>
                <a:latin typeface="Tahoma"/>
                <a:cs typeface="Tahoma"/>
              </a:rPr>
              <a:t>Questions?</a:t>
            </a:r>
            <a:endParaRPr lang="en-US" sz="4800" b="1" dirty="0">
              <a:solidFill>
                <a:schemeClr val="bg1">
                  <a:lumMod val="65000"/>
                </a:schemeClr>
              </a:solidFill>
              <a:latin typeface="Tahoma"/>
              <a:cs typeface="Tahoma"/>
            </a:endParaRPr>
          </a:p>
        </p:txBody>
      </p:sp>
    </p:spTree>
    <p:extLst>
      <p:ext uri="{BB962C8B-B14F-4D97-AF65-F5344CB8AC3E}">
        <p14:creationId xmlns:p14="http://schemas.microsoft.com/office/powerpoint/2010/main" val="36903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689" y="61960"/>
            <a:ext cx="7363311" cy="400110"/>
          </a:xfrm>
          <a:prstGeom prst="rect">
            <a:avLst/>
          </a:prstGeom>
        </p:spPr>
        <p:txBody>
          <a:bodyPr wrap="square">
            <a:spAutoFit/>
          </a:bodyPr>
          <a:lstStyle/>
          <a:p>
            <a:pPr algn="ctr"/>
            <a:r>
              <a:rPr lang="en-US" sz="2000" b="1" dirty="0">
                <a:solidFill>
                  <a:schemeClr val="bg1"/>
                </a:solidFill>
                <a:latin typeface="Tahoma"/>
                <a:cs typeface="Tahoma"/>
              </a:rPr>
              <a:t>Joint Meeting of the </a:t>
            </a:r>
            <a:r>
              <a:rPr lang="en-US" sz="2000" b="1" dirty="0" smtClean="0">
                <a:solidFill>
                  <a:schemeClr val="bg1"/>
                </a:solidFill>
                <a:latin typeface="Tahoma"/>
                <a:cs typeface="Tahoma"/>
              </a:rPr>
              <a:t>Board </a:t>
            </a:r>
            <a:r>
              <a:rPr lang="en-US" sz="2000" b="1" dirty="0">
                <a:solidFill>
                  <a:schemeClr val="bg1"/>
                </a:solidFill>
                <a:latin typeface="Tahoma"/>
                <a:cs typeface="Tahoma"/>
              </a:rPr>
              <a:t>of Harbor Commissioners</a:t>
            </a:r>
          </a:p>
        </p:txBody>
      </p:sp>
      <p:sp>
        <p:nvSpPr>
          <p:cNvPr id="9" name="Rectangle 8"/>
          <p:cNvSpPr/>
          <p:nvPr/>
        </p:nvSpPr>
        <p:spPr>
          <a:xfrm>
            <a:off x="0" y="6710947"/>
            <a:ext cx="9144000" cy="147053"/>
          </a:xfrm>
          <a:prstGeom prst="rect">
            <a:avLst/>
          </a:prstGeom>
          <a:solidFill>
            <a:srgbClr val="3D89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64812" y="2356815"/>
            <a:ext cx="2099618" cy="21319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descr="polb_v_4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376" y="1719917"/>
            <a:ext cx="2710054" cy="3235839"/>
          </a:xfrm>
          <a:prstGeom prst="rect">
            <a:avLst/>
          </a:prstGeom>
        </p:spPr>
      </p:pic>
      <p:sp>
        <p:nvSpPr>
          <p:cNvPr id="12" name="Rectangle 11"/>
          <p:cNvSpPr/>
          <p:nvPr/>
        </p:nvSpPr>
        <p:spPr>
          <a:xfrm>
            <a:off x="4759158" y="1310106"/>
            <a:ext cx="3731560" cy="37890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3662" y="2170538"/>
            <a:ext cx="2355406" cy="2559882"/>
          </a:xfrm>
          <a:prstGeom prst="rect">
            <a:avLst/>
          </a:prstGeom>
        </p:spPr>
      </p:pic>
      <p:sp>
        <p:nvSpPr>
          <p:cNvPr id="3" name="Rectangle 2"/>
          <p:cNvSpPr/>
          <p:nvPr/>
        </p:nvSpPr>
        <p:spPr>
          <a:xfrm>
            <a:off x="0" y="0"/>
            <a:ext cx="9144000" cy="708526"/>
          </a:xfrm>
          <a:prstGeom prst="rect">
            <a:avLst/>
          </a:prstGeom>
          <a:solidFill>
            <a:srgbClr val="79AF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36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p:spPr>
      </p:pic>
      <p:sp>
        <p:nvSpPr>
          <p:cNvPr id="12" name="TextBox 11"/>
          <p:cNvSpPr txBox="1"/>
          <p:nvPr/>
        </p:nvSpPr>
        <p:spPr>
          <a:xfrm>
            <a:off x="-23270" y="6304002"/>
            <a:ext cx="9167269" cy="553998"/>
          </a:xfrm>
          <a:prstGeom prst="rect">
            <a:avLst/>
          </a:prstGeom>
          <a:solidFill>
            <a:schemeClr val="accent5">
              <a:lumMod val="75000"/>
            </a:schemeClr>
          </a:solidFill>
        </p:spPr>
        <p:txBody>
          <a:bodyPr wrap="square" rtlCol="0">
            <a:spAutoFit/>
          </a:bodyPr>
          <a:lstStyle/>
          <a:p>
            <a:pPr algn="ctr" defTabSz="914400"/>
            <a:r>
              <a:rPr lang="en-US" sz="3000" b="1" dirty="0" smtClean="0">
                <a:solidFill>
                  <a:prstClr val="white"/>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Partners for environmental improvements</a:t>
            </a:r>
            <a:endParaRPr lang="en-US" sz="3000" b="1" dirty="0">
              <a:solidFill>
                <a:prstClr val="white"/>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63373" y="0"/>
            <a:ext cx="9207373" cy="923330"/>
          </a:xfrm>
          <a:prstGeom prst="rect">
            <a:avLst/>
          </a:prstGeom>
          <a:solidFill>
            <a:schemeClr val="accent5">
              <a:lumMod val="75000"/>
              <a:alpha val="79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San Pedro Bay Ports</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Tree>
    <p:extLst>
      <p:ext uri="{BB962C8B-B14F-4D97-AF65-F5344CB8AC3E}">
        <p14:creationId xmlns:p14="http://schemas.microsoft.com/office/powerpoint/2010/main" val="81681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8000"/>
          </a:schemeClr>
        </a:solidFill>
        <a:effectLst/>
      </p:bgPr>
    </p:bg>
    <p:spTree>
      <p:nvGrpSpPr>
        <p:cNvPr id="1" name=""/>
        <p:cNvGrpSpPr/>
        <p:nvPr/>
      </p:nvGrpSpPr>
      <p:grpSpPr>
        <a:xfrm>
          <a:off x="0" y="0"/>
          <a:ext cx="0" cy="0"/>
          <a:chOff x="0" y="0"/>
          <a:chExt cx="0" cy="0"/>
        </a:xfrm>
      </p:grpSpPr>
      <p:pic>
        <p:nvPicPr>
          <p:cNvPr id="4" name="Picture 3" descr="CAAP PowerPoint11_15_1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95499"/>
            <a:ext cx="9144000" cy="4762501"/>
          </a:xfrm>
          <a:prstGeom prst="rect">
            <a:avLst/>
          </a:prstGeom>
        </p:spPr>
      </p:pic>
      <p:pic>
        <p:nvPicPr>
          <p:cNvPr id="2" name="Picture 1" descr="Nature_158.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04375" y="2095499"/>
            <a:ext cx="9144000" cy="2095499"/>
          </a:xfrm>
          <a:prstGeom prst="rect">
            <a:avLst/>
          </a:prstGeom>
        </p:spPr>
      </p:pic>
      <p:pic>
        <p:nvPicPr>
          <p:cNvPr id="3" name="Picture 2" descr="Clean Air-66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9144000" cy="2095499"/>
          </a:xfrm>
          <a:prstGeom prst="rect">
            <a:avLst/>
          </a:prstGeom>
        </p:spPr>
      </p:pic>
    </p:spTree>
    <p:extLst>
      <p:ext uri="{BB962C8B-B14F-4D97-AF65-F5344CB8AC3E}">
        <p14:creationId xmlns:p14="http://schemas.microsoft.com/office/powerpoint/2010/main" val="23230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jpg"/>
          <p:cNvPicPr>
            <a:picLocks noChangeAspect="1"/>
          </p:cNvPicPr>
          <p:nvPr/>
        </p:nvPicPr>
        <p:blipFill rotWithShape="1">
          <a:blip r:embed="rId3" cstate="email">
            <a:alphaModFix amt="53000"/>
            <a:extLst>
              <a:ext uri="{28A0092B-C50C-407E-A947-70E740481C1C}">
                <a14:useLocalDpi xmlns:a14="http://schemas.microsoft.com/office/drawing/2010/main"/>
              </a:ext>
            </a:extLst>
          </a:blip>
          <a:srcRect/>
          <a:stretch/>
        </p:blipFill>
        <p:spPr>
          <a:xfrm>
            <a:off x="-52913" y="89021"/>
            <a:ext cx="9196913" cy="6893298"/>
          </a:xfrm>
          <a:prstGeom prst="rect">
            <a:avLst/>
          </a:prstGeom>
        </p:spPr>
      </p:pic>
      <p:sp>
        <p:nvSpPr>
          <p:cNvPr id="7" name="Down Arrow 6"/>
          <p:cNvSpPr/>
          <p:nvPr/>
        </p:nvSpPr>
        <p:spPr>
          <a:xfrm flipV="1">
            <a:off x="-112179" y="4613653"/>
            <a:ext cx="2209801" cy="2286000"/>
          </a:xfrm>
          <a:prstGeom prst="downArrow">
            <a:avLst>
              <a:gd name="adj1" fmla="val 61314"/>
              <a:gd name="adj2" fmla="val 35146"/>
            </a:avLst>
          </a:prstGeom>
          <a:solidFill>
            <a:schemeClr val="accent5">
              <a:lumMod val="50000"/>
              <a:alpha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573623" y="5616187"/>
            <a:ext cx="689291" cy="523220"/>
          </a:xfrm>
          <a:prstGeom prst="rect">
            <a:avLst/>
          </a:prstGeom>
          <a:noFill/>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defTabSz="914400" eaLnBrk="1" fontAlgn="base" hangingPunct="1">
              <a:spcBef>
                <a:spcPct val="0"/>
              </a:spcBef>
              <a:spcAft>
                <a:spcPct val="0"/>
              </a:spcAft>
            </a:pPr>
            <a:r>
              <a:rPr lang="en-US" sz="1400" b="1" dirty="0" smtClean="0">
                <a:ln w="3175">
                  <a:solidFill>
                    <a:srgbClr val="000090">
                      <a:alpha val="32000"/>
                    </a:srgbClr>
                  </a:solidFill>
                </a:ln>
                <a:solidFill>
                  <a:schemeClr val="bg1">
                    <a:alpha val="92000"/>
                  </a:schemeClr>
                </a:solidFill>
                <a:latin typeface="Tahoma" charset="0"/>
                <a:cs typeface="Tahoma" charset="0"/>
              </a:rPr>
              <a:t>TEUs</a:t>
            </a:r>
          </a:p>
          <a:p>
            <a:pPr defTabSz="914400" eaLnBrk="1" fontAlgn="base" hangingPunct="1">
              <a:spcBef>
                <a:spcPct val="0"/>
              </a:spcBef>
              <a:spcAft>
                <a:spcPct val="0"/>
              </a:spcAft>
            </a:pPr>
            <a:r>
              <a:rPr lang="en-US" sz="1400" b="1" dirty="0" smtClean="0">
                <a:ln w="3175">
                  <a:solidFill>
                    <a:srgbClr val="000090">
                      <a:alpha val="32000"/>
                    </a:srgbClr>
                  </a:solidFill>
                </a:ln>
                <a:solidFill>
                  <a:schemeClr val="bg1">
                    <a:alpha val="92000"/>
                  </a:schemeClr>
                </a:solidFill>
                <a:latin typeface="Tahoma" charset="0"/>
                <a:cs typeface="Tahoma" charset="0"/>
              </a:rPr>
              <a:t>UP</a:t>
            </a:r>
          </a:p>
        </p:txBody>
      </p:sp>
      <p:sp>
        <p:nvSpPr>
          <p:cNvPr id="9" name="Rectangle 8"/>
          <p:cNvSpPr/>
          <p:nvPr/>
        </p:nvSpPr>
        <p:spPr>
          <a:xfrm>
            <a:off x="573623" y="5107447"/>
            <a:ext cx="928459" cy="646331"/>
          </a:xfrm>
          <a:prstGeom prst="rect">
            <a:avLst/>
          </a:prstGeom>
        </p:spPr>
        <p:txBody>
          <a:bodyPr wrap="none">
            <a:spAutoFit/>
          </a:bodyPr>
          <a:lstStyle/>
          <a:p>
            <a:r>
              <a:rPr lang="en-US" sz="3600" b="1" dirty="0" smtClean="0">
                <a:ln w="3175">
                  <a:solidFill>
                    <a:srgbClr val="000090">
                      <a:alpha val="32000"/>
                    </a:srgbClr>
                  </a:solidFill>
                </a:ln>
                <a:solidFill>
                  <a:schemeClr val="bg1">
                    <a:alpha val="92000"/>
                  </a:schemeClr>
                </a:solidFill>
                <a:latin typeface="Tahoma" charset="0"/>
                <a:cs typeface="Tahoma" charset="0"/>
              </a:rPr>
              <a:t>7</a:t>
            </a:r>
            <a:r>
              <a:rPr lang="en-US" sz="3600" dirty="0" smtClean="0">
                <a:ln w="3175">
                  <a:solidFill>
                    <a:srgbClr val="000090">
                      <a:alpha val="32000"/>
                    </a:srgbClr>
                  </a:solidFill>
                </a:ln>
                <a:solidFill>
                  <a:schemeClr val="bg1">
                    <a:alpha val="92000"/>
                  </a:schemeClr>
                </a:solidFill>
                <a:latin typeface="Tahoma" charset="0"/>
                <a:cs typeface="Tahoma" charset="0"/>
              </a:rPr>
              <a:t>%</a:t>
            </a:r>
            <a:endParaRPr lang="en-US" sz="3600" dirty="0">
              <a:ln w="3175">
                <a:solidFill>
                  <a:srgbClr val="000090">
                    <a:alpha val="32000"/>
                  </a:srgbClr>
                </a:solidFill>
              </a:ln>
              <a:solidFill>
                <a:schemeClr val="bg1">
                  <a:alpha val="92000"/>
                </a:schemeClr>
              </a:solidFill>
            </a:endParaRPr>
          </a:p>
        </p:txBody>
      </p:sp>
      <p:sp>
        <p:nvSpPr>
          <p:cNvPr id="12" name="Down Arrow 11"/>
          <p:cNvSpPr/>
          <p:nvPr/>
        </p:nvSpPr>
        <p:spPr>
          <a:xfrm>
            <a:off x="2059522" y="523220"/>
            <a:ext cx="2973671" cy="5744044"/>
          </a:xfrm>
          <a:prstGeom prst="downArrow">
            <a:avLst>
              <a:gd name="adj1" fmla="val 68187"/>
              <a:gd name="adj2" fmla="val 24289"/>
            </a:avLst>
          </a:prstGeom>
          <a:solidFill>
            <a:schemeClr val="accent5">
              <a:lumMod val="50000"/>
              <a:alpha val="69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TextBox 12"/>
          <p:cNvSpPr txBox="1"/>
          <p:nvPr/>
        </p:nvSpPr>
        <p:spPr>
          <a:xfrm>
            <a:off x="2607278" y="4143638"/>
            <a:ext cx="1981200" cy="523220"/>
          </a:xfrm>
          <a:prstGeom prst="rect">
            <a:avLst/>
          </a:prstGeom>
          <a:noFill/>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fontAlgn="base" hangingPunct="1">
              <a:spcBef>
                <a:spcPct val="0"/>
              </a:spcBef>
              <a:spcAft>
                <a:spcPct val="0"/>
              </a:spcAft>
            </a:pPr>
            <a:r>
              <a:rPr lang="en-US" sz="1400" b="1" dirty="0" smtClean="0">
                <a:ln w="3175">
                  <a:solidFill>
                    <a:srgbClr val="000090">
                      <a:alpha val="32000"/>
                    </a:srgbClr>
                  </a:solidFill>
                </a:ln>
                <a:solidFill>
                  <a:schemeClr val="bg1">
                    <a:alpha val="92000"/>
                  </a:schemeClr>
                </a:solidFill>
                <a:latin typeface="Tahoma" charset="0"/>
                <a:cs typeface="Tahoma" charset="0"/>
              </a:rPr>
              <a:t>Greenhouse Gases:</a:t>
            </a:r>
          </a:p>
          <a:p>
            <a:pPr defTabSz="914400" eaLnBrk="1" fontAlgn="base" hangingPunct="1">
              <a:spcBef>
                <a:spcPct val="0"/>
              </a:spcBef>
              <a:spcAft>
                <a:spcPct val="0"/>
              </a:spcAft>
            </a:pPr>
            <a:r>
              <a:rPr lang="en-US" sz="1400" b="1" dirty="0" smtClean="0">
                <a:ln w="3175">
                  <a:solidFill>
                    <a:srgbClr val="000090">
                      <a:alpha val="32000"/>
                    </a:srgbClr>
                  </a:solidFill>
                </a:ln>
                <a:solidFill>
                  <a:schemeClr val="bg1">
                    <a:alpha val="92000"/>
                  </a:schemeClr>
                </a:solidFill>
                <a:latin typeface="Tahoma" charset="0"/>
                <a:cs typeface="Tahoma" charset="0"/>
              </a:rPr>
              <a:t>DOWN</a:t>
            </a:r>
            <a:endParaRPr lang="en-US" sz="1400" b="1" dirty="0">
              <a:ln w="3175">
                <a:solidFill>
                  <a:srgbClr val="000090">
                    <a:alpha val="32000"/>
                  </a:srgbClr>
                </a:solidFill>
              </a:ln>
              <a:solidFill>
                <a:schemeClr val="bg1">
                  <a:alpha val="92000"/>
                </a:schemeClr>
              </a:solidFill>
              <a:latin typeface="Tahoma" charset="0"/>
              <a:cs typeface="Tahoma" charset="0"/>
            </a:endParaRPr>
          </a:p>
        </p:txBody>
      </p:sp>
      <p:sp>
        <p:nvSpPr>
          <p:cNvPr id="14" name="Rectangle 13"/>
          <p:cNvSpPr/>
          <p:nvPr/>
        </p:nvSpPr>
        <p:spPr>
          <a:xfrm>
            <a:off x="2580376" y="4476228"/>
            <a:ext cx="1917513" cy="1015663"/>
          </a:xfrm>
          <a:prstGeom prst="rect">
            <a:avLst/>
          </a:prstGeom>
        </p:spPr>
        <p:txBody>
          <a:bodyPr wrap="none">
            <a:spAutoFit/>
          </a:bodyPr>
          <a:lstStyle/>
          <a:p>
            <a:r>
              <a:rPr lang="en-US" sz="6000" b="1" dirty="0" smtClean="0">
                <a:ln w="3175">
                  <a:solidFill>
                    <a:srgbClr val="000090">
                      <a:alpha val="32000"/>
                    </a:srgbClr>
                  </a:solidFill>
                </a:ln>
                <a:solidFill>
                  <a:schemeClr val="bg1">
                    <a:alpha val="92000"/>
                  </a:schemeClr>
                </a:solidFill>
                <a:latin typeface="Tahoma" charset="0"/>
                <a:cs typeface="Tahoma" charset="0"/>
              </a:rPr>
              <a:t>12</a:t>
            </a:r>
            <a:r>
              <a:rPr lang="en-US" sz="6000" dirty="0" smtClean="0">
                <a:ln w="3175">
                  <a:solidFill>
                    <a:srgbClr val="000090">
                      <a:alpha val="32000"/>
                    </a:srgbClr>
                  </a:solidFill>
                </a:ln>
                <a:solidFill>
                  <a:schemeClr val="bg1">
                    <a:alpha val="92000"/>
                  </a:schemeClr>
                </a:solidFill>
                <a:latin typeface="Tahoma" charset="0"/>
                <a:cs typeface="Tahoma" charset="0"/>
              </a:rPr>
              <a:t>%</a:t>
            </a:r>
            <a:endParaRPr lang="en-US" sz="6000" dirty="0">
              <a:ln w="3175">
                <a:solidFill>
                  <a:srgbClr val="000090">
                    <a:alpha val="32000"/>
                  </a:srgbClr>
                </a:solidFill>
              </a:ln>
              <a:solidFill>
                <a:schemeClr val="bg1">
                  <a:alpha val="92000"/>
                </a:schemeClr>
              </a:solidFill>
            </a:endParaRPr>
          </a:p>
        </p:txBody>
      </p:sp>
      <p:grpSp>
        <p:nvGrpSpPr>
          <p:cNvPr id="15" name="Group 14"/>
          <p:cNvGrpSpPr/>
          <p:nvPr/>
        </p:nvGrpSpPr>
        <p:grpSpPr>
          <a:xfrm>
            <a:off x="4562338" y="523220"/>
            <a:ext cx="4698123" cy="5932214"/>
            <a:chOff x="4445877" y="-69500"/>
            <a:chExt cx="5257800" cy="6361090"/>
          </a:xfrm>
          <a:solidFill>
            <a:schemeClr val="accent5">
              <a:lumMod val="50000"/>
              <a:alpha val="90000"/>
            </a:schemeClr>
          </a:solidFill>
        </p:grpSpPr>
        <p:sp>
          <p:nvSpPr>
            <p:cNvPr id="16" name="Down Arrow 15"/>
            <p:cNvSpPr/>
            <p:nvPr/>
          </p:nvSpPr>
          <p:spPr>
            <a:xfrm>
              <a:off x="4445877" y="-69500"/>
              <a:ext cx="5257800" cy="6361090"/>
            </a:xfrm>
            <a:prstGeom prst="downArrow">
              <a:avLst>
                <a:gd name="adj1" fmla="val 59472"/>
                <a:gd name="adj2" fmla="val 45591"/>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TextBox 16"/>
            <p:cNvSpPr txBox="1"/>
            <p:nvPr/>
          </p:nvSpPr>
          <p:spPr>
            <a:xfrm>
              <a:off x="5969877" y="2820477"/>
              <a:ext cx="2057400" cy="707886"/>
            </a:xfrm>
            <a:prstGeom prst="rect">
              <a:avLst/>
            </a:prstGeom>
            <a:noFill/>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fontAlgn="base" hangingPunct="1">
                <a:spcBef>
                  <a:spcPct val="0"/>
                </a:spcBef>
                <a:spcAft>
                  <a:spcPct val="0"/>
                </a:spcAft>
              </a:pPr>
              <a:r>
                <a:rPr lang="en-US" sz="2000" b="1" dirty="0" smtClean="0">
                  <a:ln w="3175">
                    <a:solidFill>
                      <a:srgbClr val="000090">
                        <a:alpha val="32000"/>
                      </a:srgbClr>
                    </a:solidFill>
                  </a:ln>
                  <a:solidFill>
                    <a:schemeClr val="bg1">
                      <a:alpha val="92000"/>
                    </a:schemeClr>
                  </a:solidFill>
                  <a:latin typeface="Tahoma" charset="0"/>
                  <a:cs typeface="Tahoma" charset="0"/>
                </a:rPr>
                <a:t>Sulfur Oxides:</a:t>
              </a:r>
            </a:p>
            <a:p>
              <a:pPr defTabSz="914400" eaLnBrk="1" fontAlgn="base" hangingPunct="1">
                <a:spcBef>
                  <a:spcPct val="0"/>
                </a:spcBef>
                <a:spcAft>
                  <a:spcPct val="0"/>
                </a:spcAft>
              </a:pPr>
              <a:r>
                <a:rPr lang="en-US" sz="2000" b="1" dirty="0" smtClean="0">
                  <a:ln w="3175">
                    <a:solidFill>
                      <a:srgbClr val="000090">
                        <a:alpha val="32000"/>
                      </a:srgbClr>
                    </a:solidFill>
                  </a:ln>
                  <a:solidFill>
                    <a:schemeClr val="bg1">
                      <a:alpha val="92000"/>
                    </a:schemeClr>
                  </a:solidFill>
                  <a:latin typeface="Tahoma" charset="0"/>
                  <a:cs typeface="Tahoma" charset="0"/>
                </a:rPr>
                <a:t>DOWN</a:t>
              </a:r>
              <a:endParaRPr lang="en-US" sz="2000" b="1" dirty="0">
                <a:ln w="3175">
                  <a:solidFill>
                    <a:srgbClr val="000090">
                      <a:alpha val="32000"/>
                    </a:srgbClr>
                  </a:solidFill>
                </a:ln>
                <a:solidFill>
                  <a:schemeClr val="bg1">
                    <a:alpha val="92000"/>
                  </a:schemeClr>
                </a:solidFill>
                <a:latin typeface="Tahoma" charset="0"/>
                <a:cs typeface="Tahoma" charset="0"/>
              </a:endParaRPr>
            </a:p>
          </p:txBody>
        </p:sp>
        <p:sp>
          <p:nvSpPr>
            <p:cNvPr id="18" name="Rectangle 17"/>
            <p:cNvSpPr/>
            <p:nvPr/>
          </p:nvSpPr>
          <p:spPr>
            <a:xfrm>
              <a:off x="5606022" y="3700335"/>
              <a:ext cx="3306637" cy="1683140"/>
            </a:xfrm>
            <a:prstGeom prst="rect">
              <a:avLst/>
            </a:prstGeom>
            <a:noFill/>
          </p:spPr>
          <p:txBody>
            <a:bodyPr wrap="none">
              <a:spAutoFit/>
            </a:bodyPr>
            <a:lstStyle/>
            <a:p>
              <a:r>
                <a:rPr lang="en-US" sz="9600" b="1" dirty="0" smtClean="0">
                  <a:ln w="3175">
                    <a:solidFill>
                      <a:srgbClr val="000090">
                        <a:alpha val="32000"/>
                      </a:srgbClr>
                    </a:solidFill>
                  </a:ln>
                  <a:solidFill>
                    <a:schemeClr val="bg1">
                      <a:alpha val="92000"/>
                    </a:schemeClr>
                  </a:solidFill>
                  <a:latin typeface="Tahoma" charset="0"/>
                  <a:cs typeface="Tahoma" charset="0"/>
                </a:rPr>
                <a:t>97</a:t>
              </a:r>
              <a:r>
                <a:rPr lang="en-US" sz="9600" dirty="0" smtClean="0">
                  <a:ln w="3175">
                    <a:solidFill>
                      <a:srgbClr val="000090">
                        <a:alpha val="32000"/>
                      </a:srgbClr>
                    </a:solidFill>
                  </a:ln>
                  <a:solidFill>
                    <a:schemeClr val="bg1">
                      <a:alpha val="92000"/>
                    </a:schemeClr>
                  </a:solidFill>
                  <a:latin typeface="Tahoma" charset="0"/>
                  <a:cs typeface="Tahoma" charset="0"/>
                </a:rPr>
                <a:t>%</a:t>
              </a:r>
              <a:endParaRPr lang="en-US" sz="9600" dirty="0">
                <a:ln w="3175">
                  <a:solidFill>
                    <a:srgbClr val="000090">
                      <a:alpha val="32000"/>
                    </a:srgbClr>
                  </a:solidFill>
                </a:ln>
                <a:solidFill>
                  <a:schemeClr val="bg1">
                    <a:alpha val="92000"/>
                  </a:schemeClr>
                </a:solidFill>
              </a:endParaRPr>
            </a:p>
          </p:txBody>
        </p:sp>
      </p:grpSp>
      <p:sp>
        <p:nvSpPr>
          <p:cNvPr id="20" name="Down Arrow 19"/>
          <p:cNvSpPr/>
          <p:nvPr/>
        </p:nvSpPr>
        <p:spPr>
          <a:xfrm>
            <a:off x="-468275" y="607999"/>
            <a:ext cx="3784581" cy="4058859"/>
          </a:xfrm>
          <a:prstGeom prst="downArrow">
            <a:avLst>
              <a:gd name="adj1" fmla="val 58464"/>
              <a:gd name="adj2" fmla="val 35339"/>
            </a:avLst>
          </a:prstGeom>
          <a:solidFill>
            <a:schemeClr val="accent5">
              <a:lumMod val="50000"/>
              <a:alpha val="92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p:cNvSpPr/>
          <p:nvPr/>
        </p:nvSpPr>
        <p:spPr>
          <a:xfrm>
            <a:off x="444942" y="2334657"/>
            <a:ext cx="2206053" cy="1169551"/>
          </a:xfrm>
          <a:prstGeom prst="rect">
            <a:avLst/>
          </a:prstGeom>
        </p:spPr>
        <p:txBody>
          <a:bodyPr wrap="none">
            <a:spAutoFit/>
          </a:bodyPr>
          <a:lstStyle/>
          <a:p>
            <a:r>
              <a:rPr lang="en-US" sz="7000" b="1" dirty="0" smtClean="0">
                <a:ln w="3175">
                  <a:solidFill>
                    <a:srgbClr val="000090">
                      <a:alpha val="32000"/>
                    </a:srgbClr>
                  </a:solidFill>
                </a:ln>
                <a:solidFill>
                  <a:schemeClr val="bg1">
                    <a:alpha val="92000"/>
                  </a:schemeClr>
                </a:solidFill>
                <a:latin typeface="Tahoma" charset="0"/>
                <a:cs typeface="Tahoma" charset="0"/>
              </a:rPr>
              <a:t>84</a:t>
            </a:r>
            <a:r>
              <a:rPr lang="en-US" sz="7000" dirty="0" smtClean="0">
                <a:ln w="3175">
                  <a:solidFill>
                    <a:srgbClr val="000090">
                      <a:alpha val="32000"/>
                    </a:srgbClr>
                  </a:solidFill>
                </a:ln>
                <a:solidFill>
                  <a:schemeClr val="bg1">
                    <a:alpha val="92000"/>
                  </a:schemeClr>
                </a:solidFill>
                <a:latin typeface="Tahoma" charset="0"/>
                <a:cs typeface="Tahoma" charset="0"/>
              </a:rPr>
              <a:t>%</a:t>
            </a:r>
            <a:endParaRPr lang="en-US" sz="7000" dirty="0">
              <a:ln w="3175">
                <a:solidFill>
                  <a:srgbClr val="000090">
                    <a:alpha val="32000"/>
                  </a:srgbClr>
                </a:solidFill>
              </a:ln>
              <a:solidFill>
                <a:schemeClr val="bg1">
                  <a:alpha val="92000"/>
                </a:schemeClr>
              </a:solidFill>
            </a:endParaRPr>
          </a:p>
        </p:txBody>
      </p:sp>
      <p:sp>
        <p:nvSpPr>
          <p:cNvPr id="22" name="TextBox 21"/>
          <p:cNvSpPr txBox="1"/>
          <p:nvPr/>
        </p:nvSpPr>
        <p:spPr>
          <a:xfrm>
            <a:off x="487665" y="1237746"/>
            <a:ext cx="2076836" cy="841325"/>
          </a:xfrm>
          <a:prstGeom prst="rect">
            <a:avLst/>
          </a:prstGeom>
          <a:noFill/>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fontAlgn="base" hangingPunct="1">
              <a:spcBef>
                <a:spcPct val="0"/>
              </a:spcBef>
              <a:spcAft>
                <a:spcPct val="0"/>
              </a:spcAft>
            </a:pPr>
            <a:r>
              <a:rPr lang="en-US" b="1" dirty="0" smtClean="0">
                <a:ln w="3175">
                  <a:solidFill>
                    <a:srgbClr val="000090">
                      <a:alpha val="32000"/>
                    </a:srgbClr>
                  </a:solidFill>
                </a:ln>
                <a:solidFill>
                  <a:schemeClr val="bg1">
                    <a:alpha val="92000"/>
                  </a:schemeClr>
                </a:solidFill>
                <a:latin typeface="Tahoma" charset="0"/>
                <a:cs typeface="Tahoma" charset="0"/>
              </a:rPr>
              <a:t>Diesel Particulate Matter:</a:t>
            </a:r>
          </a:p>
          <a:p>
            <a:pPr defTabSz="914400" eaLnBrk="1" fontAlgn="base" hangingPunct="1">
              <a:spcBef>
                <a:spcPct val="0"/>
              </a:spcBef>
              <a:spcAft>
                <a:spcPct val="0"/>
              </a:spcAft>
            </a:pPr>
            <a:r>
              <a:rPr lang="en-US" b="1" dirty="0" smtClean="0">
                <a:ln w="3175">
                  <a:solidFill>
                    <a:srgbClr val="000090">
                      <a:alpha val="32000"/>
                    </a:srgbClr>
                  </a:solidFill>
                </a:ln>
                <a:solidFill>
                  <a:schemeClr val="bg1">
                    <a:alpha val="92000"/>
                  </a:schemeClr>
                </a:solidFill>
                <a:latin typeface="Tahoma" charset="0"/>
                <a:cs typeface="Tahoma" charset="0"/>
              </a:rPr>
              <a:t>DOWN</a:t>
            </a:r>
            <a:endParaRPr lang="en-US" b="1" dirty="0">
              <a:ln w="3175">
                <a:solidFill>
                  <a:srgbClr val="000090">
                    <a:alpha val="32000"/>
                  </a:srgbClr>
                </a:solidFill>
              </a:ln>
              <a:solidFill>
                <a:schemeClr val="bg1">
                  <a:alpha val="92000"/>
                </a:schemeClr>
              </a:solidFill>
              <a:latin typeface="Tahoma" charset="0"/>
              <a:cs typeface="Tahoma" charset="0"/>
            </a:endParaRPr>
          </a:p>
        </p:txBody>
      </p:sp>
      <p:sp>
        <p:nvSpPr>
          <p:cNvPr id="24" name="Down Arrow 23"/>
          <p:cNvSpPr/>
          <p:nvPr/>
        </p:nvSpPr>
        <p:spPr>
          <a:xfrm>
            <a:off x="2527602" y="523221"/>
            <a:ext cx="3354671" cy="3080798"/>
          </a:xfrm>
          <a:prstGeom prst="downArrow">
            <a:avLst>
              <a:gd name="adj1" fmla="val 60444"/>
              <a:gd name="adj2" fmla="val 28598"/>
            </a:avLst>
          </a:prstGeom>
          <a:solidFill>
            <a:schemeClr val="accent5">
              <a:lumMod val="50000"/>
              <a:alpha val="73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TextBox 24"/>
          <p:cNvSpPr txBox="1"/>
          <p:nvPr/>
        </p:nvSpPr>
        <p:spPr>
          <a:xfrm>
            <a:off x="3363931" y="1390775"/>
            <a:ext cx="1719681" cy="523220"/>
          </a:xfrm>
          <a:prstGeom prst="rect">
            <a:avLst/>
          </a:prstGeom>
          <a:noFill/>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fontAlgn="base" hangingPunct="1">
              <a:spcBef>
                <a:spcPct val="0"/>
              </a:spcBef>
              <a:spcAft>
                <a:spcPct val="0"/>
              </a:spcAft>
            </a:pPr>
            <a:r>
              <a:rPr lang="en-US" sz="1400" b="1" dirty="0" smtClean="0">
                <a:ln w="3175">
                  <a:solidFill>
                    <a:srgbClr val="000090">
                      <a:alpha val="32000"/>
                    </a:srgbClr>
                  </a:solidFill>
                </a:ln>
                <a:solidFill>
                  <a:schemeClr val="bg1">
                    <a:alpha val="92000"/>
                  </a:schemeClr>
                </a:solidFill>
                <a:latin typeface="Tahoma" charset="0"/>
                <a:cs typeface="Tahoma" charset="0"/>
              </a:rPr>
              <a:t>Nitrogen Oxides:</a:t>
            </a:r>
          </a:p>
          <a:p>
            <a:pPr defTabSz="914400" eaLnBrk="1" fontAlgn="base" hangingPunct="1">
              <a:spcBef>
                <a:spcPct val="0"/>
              </a:spcBef>
              <a:spcAft>
                <a:spcPct val="0"/>
              </a:spcAft>
            </a:pPr>
            <a:r>
              <a:rPr lang="en-US" sz="1400" b="1" dirty="0" smtClean="0">
                <a:ln w="3175">
                  <a:solidFill>
                    <a:srgbClr val="000090">
                      <a:alpha val="32000"/>
                    </a:srgbClr>
                  </a:solidFill>
                </a:ln>
                <a:solidFill>
                  <a:schemeClr val="bg1">
                    <a:alpha val="92000"/>
                  </a:schemeClr>
                </a:solidFill>
                <a:latin typeface="Tahoma" charset="0"/>
                <a:cs typeface="Tahoma" charset="0"/>
              </a:rPr>
              <a:t>DOWN</a:t>
            </a:r>
            <a:endParaRPr lang="en-US" sz="1400" b="1" dirty="0">
              <a:ln w="3175">
                <a:solidFill>
                  <a:srgbClr val="000090">
                    <a:alpha val="32000"/>
                  </a:srgbClr>
                </a:solidFill>
              </a:ln>
              <a:solidFill>
                <a:schemeClr val="bg1">
                  <a:alpha val="92000"/>
                </a:schemeClr>
              </a:solidFill>
              <a:latin typeface="Tahoma" charset="0"/>
              <a:cs typeface="Tahoma" charset="0"/>
            </a:endParaRPr>
          </a:p>
        </p:txBody>
      </p:sp>
      <p:sp>
        <p:nvSpPr>
          <p:cNvPr id="26" name="Rectangle 25"/>
          <p:cNvSpPr/>
          <p:nvPr/>
        </p:nvSpPr>
        <p:spPr>
          <a:xfrm>
            <a:off x="3213402" y="1722161"/>
            <a:ext cx="2089033" cy="1107996"/>
          </a:xfrm>
          <a:prstGeom prst="rect">
            <a:avLst/>
          </a:prstGeom>
        </p:spPr>
        <p:txBody>
          <a:bodyPr wrap="none">
            <a:spAutoFit/>
          </a:bodyPr>
          <a:lstStyle/>
          <a:p>
            <a:r>
              <a:rPr lang="en-US" sz="6600" b="1" dirty="0" smtClean="0">
                <a:ln w="3175">
                  <a:solidFill>
                    <a:srgbClr val="000090">
                      <a:alpha val="32000"/>
                    </a:srgbClr>
                  </a:solidFill>
                </a:ln>
                <a:solidFill>
                  <a:schemeClr val="bg1">
                    <a:alpha val="92000"/>
                  </a:schemeClr>
                </a:solidFill>
                <a:latin typeface="Tahoma" charset="0"/>
                <a:cs typeface="Tahoma" charset="0"/>
              </a:rPr>
              <a:t>50</a:t>
            </a:r>
            <a:r>
              <a:rPr lang="en-US" sz="6600" dirty="0" smtClean="0">
                <a:ln w="3175">
                  <a:solidFill>
                    <a:srgbClr val="000090">
                      <a:alpha val="32000"/>
                    </a:srgbClr>
                  </a:solidFill>
                </a:ln>
                <a:solidFill>
                  <a:schemeClr val="bg1">
                    <a:alpha val="92000"/>
                  </a:schemeClr>
                </a:solidFill>
                <a:latin typeface="Tahoma" charset="0"/>
                <a:cs typeface="Tahoma" charset="0"/>
              </a:rPr>
              <a:t>%</a:t>
            </a:r>
            <a:endParaRPr lang="en-US" sz="6600" dirty="0">
              <a:ln w="3175">
                <a:solidFill>
                  <a:srgbClr val="000090">
                    <a:alpha val="32000"/>
                  </a:srgbClr>
                </a:solidFill>
              </a:ln>
              <a:solidFill>
                <a:schemeClr val="bg1">
                  <a:alpha val="92000"/>
                </a:schemeClr>
              </a:solidFill>
            </a:endParaRPr>
          </a:p>
        </p:txBody>
      </p:sp>
      <p:grpSp>
        <p:nvGrpSpPr>
          <p:cNvPr id="57" name="Group 56"/>
          <p:cNvGrpSpPr/>
          <p:nvPr/>
        </p:nvGrpSpPr>
        <p:grpSpPr>
          <a:xfrm>
            <a:off x="156644" y="2656757"/>
            <a:ext cx="8397000" cy="3542497"/>
            <a:chOff x="78322" y="2133537"/>
            <a:chExt cx="8397000" cy="3542497"/>
          </a:xfrm>
        </p:grpSpPr>
        <p:grpSp>
          <p:nvGrpSpPr>
            <p:cNvPr id="54" name="Group 53"/>
            <p:cNvGrpSpPr/>
            <p:nvPr/>
          </p:nvGrpSpPr>
          <p:grpSpPr>
            <a:xfrm>
              <a:off x="78322" y="2990788"/>
              <a:ext cx="1153521" cy="971551"/>
              <a:chOff x="78322" y="2990788"/>
              <a:chExt cx="1153521" cy="971551"/>
            </a:xfrm>
          </p:grpSpPr>
          <p:sp>
            <p:nvSpPr>
              <p:cNvPr id="39" name="Oval 38"/>
              <p:cNvSpPr/>
              <p:nvPr/>
            </p:nvSpPr>
            <p:spPr>
              <a:xfrm>
                <a:off x="78322" y="2990788"/>
                <a:ext cx="996517" cy="971551"/>
              </a:xfrm>
              <a:prstGeom prst="ellipse">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31719" y="3312246"/>
                <a:ext cx="1000124" cy="584775"/>
              </a:xfrm>
              <a:prstGeom prst="rect">
                <a:avLst/>
              </a:prstGeom>
              <a:noFill/>
            </p:spPr>
            <p:txBody>
              <a:bodyPr wrap="square" rtlCol="0">
                <a:spAutoFit/>
              </a:bodyPr>
              <a:lstStyle/>
              <a:p>
                <a:r>
                  <a:rPr lang="en-US" sz="3200" b="1" kern="0" dirty="0" smtClean="0">
                    <a:solidFill>
                      <a:schemeClr val="bg1"/>
                    </a:solidFill>
                    <a:effectLst>
                      <a:outerShdw blurRad="38100" dist="38100" dir="2700000" algn="tl">
                        <a:srgbClr val="000000">
                          <a:alpha val="43137"/>
                        </a:srgbClr>
                      </a:outerShdw>
                    </a:effectLst>
                  </a:rPr>
                  <a:t>72</a:t>
                </a:r>
                <a:r>
                  <a:rPr lang="en-US" sz="2000" b="1" kern="0" dirty="0" smtClean="0">
                    <a:solidFill>
                      <a:schemeClr val="bg1"/>
                    </a:solidFill>
                    <a:effectLst>
                      <a:outerShdw blurRad="38100" dist="38100" dir="2700000" algn="tl">
                        <a:srgbClr val="000000">
                          <a:alpha val="43137"/>
                        </a:srgbClr>
                      </a:outerShdw>
                    </a:effectLst>
                  </a:rPr>
                  <a:t>%</a:t>
                </a:r>
              </a:p>
            </p:txBody>
          </p:sp>
          <p:sp>
            <p:nvSpPr>
              <p:cNvPr id="41" name="TextBox 40"/>
              <p:cNvSpPr txBox="1"/>
              <p:nvPr/>
            </p:nvSpPr>
            <p:spPr>
              <a:xfrm>
                <a:off x="248156" y="3105088"/>
                <a:ext cx="694172" cy="369332"/>
              </a:xfrm>
              <a:prstGeom prst="rect">
                <a:avLst/>
              </a:prstGeom>
              <a:noFill/>
            </p:spPr>
            <p:txBody>
              <a:bodyPr wrap="square" rtlCol="0">
                <a:spAutoFit/>
              </a:bodyPr>
              <a:lstStyle/>
              <a:p>
                <a:r>
                  <a:rPr lang="en-US" dirty="0" smtClean="0">
                    <a:solidFill>
                      <a:schemeClr val="bg1"/>
                    </a:solidFill>
                  </a:rPr>
                  <a:t>2014</a:t>
                </a:r>
                <a:endParaRPr lang="en-US" dirty="0">
                  <a:solidFill>
                    <a:schemeClr val="bg1"/>
                  </a:solidFill>
                </a:endParaRPr>
              </a:p>
            </p:txBody>
          </p:sp>
        </p:grpSp>
        <p:grpSp>
          <p:nvGrpSpPr>
            <p:cNvPr id="56" name="Group 55"/>
            <p:cNvGrpSpPr/>
            <p:nvPr/>
          </p:nvGrpSpPr>
          <p:grpSpPr>
            <a:xfrm>
              <a:off x="7321801" y="4704483"/>
              <a:ext cx="1153521" cy="971551"/>
              <a:chOff x="7321801" y="4704483"/>
              <a:chExt cx="1153521" cy="971551"/>
            </a:xfrm>
          </p:grpSpPr>
          <p:sp>
            <p:nvSpPr>
              <p:cNvPr id="42" name="Oval 41"/>
              <p:cNvSpPr/>
              <p:nvPr/>
            </p:nvSpPr>
            <p:spPr>
              <a:xfrm>
                <a:off x="7321801" y="4704483"/>
                <a:ext cx="996517" cy="971551"/>
              </a:xfrm>
              <a:prstGeom prst="ellipse">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7475198" y="5025941"/>
                <a:ext cx="1000124" cy="584775"/>
              </a:xfrm>
              <a:prstGeom prst="rect">
                <a:avLst/>
              </a:prstGeom>
              <a:noFill/>
            </p:spPr>
            <p:txBody>
              <a:bodyPr wrap="square" rtlCol="0">
                <a:spAutoFit/>
              </a:bodyPr>
              <a:lstStyle/>
              <a:p>
                <a:r>
                  <a:rPr lang="en-US" sz="3200" b="1" kern="0" dirty="0" smtClean="0">
                    <a:solidFill>
                      <a:schemeClr val="bg1"/>
                    </a:solidFill>
                    <a:effectLst>
                      <a:outerShdw blurRad="38100" dist="38100" dir="2700000" algn="tl">
                        <a:srgbClr val="000000">
                          <a:alpha val="43137"/>
                        </a:srgbClr>
                      </a:outerShdw>
                    </a:effectLst>
                  </a:rPr>
                  <a:t>93</a:t>
                </a:r>
                <a:r>
                  <a:rPr lang="en-US" sz="2000" b="1" kern="0" dirty="0" smtClean="0">
                    <a:solidFill>
                      <a:schemeClr val="bg1"/>
                    </a:solidFill>
                    <a:effectLst>
                      <a:outerShdw blurRad="38100" dist="38100" dir="2700000" algn="tl">
                        <a:srgbClr val="000000">
                          <a:alpha val="43137"/>
                        </a:srgbClr>
                      </a:outerShdw>
                    </a:effectLst>
                  </a:rPr>
                  <a:t>%</a:t>
                </a:r>
              </a:p>
            </p:txBody>
          </p:sp>
          <p:sp>
            <p:nvSpPr>
              <p:cNvPr id="44" name="TextBox 43"/>
              <p:cNvSpPr txBox="1"/>
              <p:nvPr/>
            </p:nvSpPr>
            <p:spPr>
              <a:xfrm>
                <a:off x="7491635" y="4818783"/>
                <a:ext cx="694172" cy="369332"/>
              </a:xfrm>
              <a:prstGeom prst="rect">
                <a:avLst/>
              </a:prstGeom>
              <a:noFill/>
            </p:spPr>
            <p:txBody>
              <a:bodyPr wrap="square" rtlCol="0">
                <a:spAutoFit/>
              </a:bodyPr>
              <a:lstStyle/>
              <a:p>
                <a:r>
                  <a:rPr lang="en-US" dirty="0" smtClean="0">
                    <a:solidFill>
                      <a:schemeClr val="bg1"/>
                    </a:solidFill>
                  </a:rPr>
                  <a:t>2014</a:t>
                </a:r>
                <a:endParaRPr lang="en-US" dirty="0">
                  <a:solidFill>
                    <a:schemeClr val="bg1"/>
                  </a:solidFill>
                </a:endParaRPr>
              </a:p>
            </p:txBody>
          </p:sp>
        </p:grpSp>
        <p:grpSp>
          <p:nvGrpSpPr>
            <p:cNvPr id="55" name="Group 54"/>
            <p:cNvGrpSpPr/>
            <p:nvPr/>
          </p:nvGrpSpPr>
          <p:grpSpPr>
            <a:xfrm>
              <a:off x="4276758" y="2133537"/>
              <a:ext cx="1153521" cy="971551"/>
              <a:chOff x="4276758" y="2133537"/>
              <a:chExt cx="1153521" cy="971551"/>
            </a:xfrm>
          </p:grpSpPr>
          <p:sp>
            <p:nvSpPr>
              <p:cNvPr id="46" name="Oval 45"/>
              <p:cNvSpPr/>
              <p:nvPr/>
            </p:nvSpPr>
            <p:spPr>
              <a:xfrm>
                <a:off x="4276758" y="2133537"/>
                <a:ext cx="996517" cy="971551"/>
              </a:xfrm>
              <a:prstGeom prst="ellipse">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4430155" y="2454995"/>
                <a:ext cx="1000124" cy="584775"/>
              </a:xfrm>
              <a:prstGeom prst="rect">
                <a:avLst/>
              </a:prstGeom>
              <a:noFill/>
            </p:spPr>
            <p:txBody>
              <a:bodyPr wrap="square" rtlCol="0">
                <a:spAutoFit/>
              </a:bodyPr>
              <a:lstStyle/>
              <a:p>
                <a:r>
                  <a:rPr lang="en-US" sz="3200" b="1" kern="0" dirty="0" smtClean="0">
                    <a:solidFill>
                      <a:schemeClr val="bg1"/>
                    </a:solidFill>
                    <a:effectLst>
                      <a:outerShdw blurRad="38100" dist="38100" dir="2700000" algn="tl">
                        <a:srgbClr val="000000">
                          <a:alpha val="43137"/>
                        </a:srgbClr>
                      </a:outerShdw>
                    </a:effectLst>
                  </a:rPr>
                  <a:t>22</a:t>
                </a:r>
                <a:r>
                  <a:rPr lang="en-US" sz="2000" b="1" kern="0" dirty="0" smtClean="0">
                    <a:solidFill>
                      <a:schemeClr val="bg1"/>
                    </a:solidFill>
                    <a:effectLst>
                      <a:outerShdw blurRad="38100" dist="38100" dir="2700000" algn="tl">
                        <a:srgbClr val="000000">
                          <a:alpha val="43137"/>
                        </a:srgbClr>
                      </a:outerShdw>
                    </a:effectLst>
                  </a:rPr>
                  <a:t>%</a:t>
                </a:r>
              </a:p>
            </p:txBody>
          </p:sp>
          <p:sp>
            <p:nvSpPr>
              <p:cNvPr id="48" name="TextBox 47"/>
              <p:cNvSpPr txBox="1"/>
              <p:nvPr/>
            </p:nvSpPr>
            <p:spPr>
              <a:xfrm>
                <a:off x="4446592" y="2247837"/>
                <a:ext cx="694172" cy="369332"/>
              </a:xfrm>
              <a:prstGeom prst="rect">
                <a:avLst/>
              </a:prstGeom>
              <a:noFill/>
            </p:spPr>
            <p:txBody>
              <a:bodyPr wrap="square" rtlCol="0">
                <a:spAutoFit/>
              </a:bodyPr>
              <a:lstStyle/>
              <a:p>
                <a:r>
                  <a:rPr lang="en-US" dirty="0" smtClean="0">
                    <a:solidFill>
                      <a:schemeClr val="bg1"/>
                    </a:solidFill>
                  </a:rPr>
                  <a:t>2014</a:t>
                </a:r>
                <a:endParaRPr lang="en-US" dirty="0">
                  <a:solidFill>
                    <a:schemeClr val="bg1"/>
                  </a:solidFill>
                </a:endParaRPr>
              </a:p>
            </p:txBody>
          </p:sp>
        </p:grpSp>
      </p:grpSp>
      <p:grpSp>
        <p:nvGrpSpPr>
          <p:cNvPr id="53" name="Group 52"/>
          <p:cNvGrpSpPr/>
          <p:nvPr/>
        </p:nvGrpSpPr>
        <p:grpSpPr>
          <a:xfrm>
            <a:off x="327957" y="2840058"/>
            <a:ext cx="8070162" cy="3484042"/>
            <a:chOff x="248156" y="2289635"/>
            <a:chExt cx="8070162" cy="3484042"/>
          </a:xfrm>
        </p:grpSpPr>
        <p:grpSp>
          <p:nvGrpSpPr>
            <p:cNvPr id="38" name="Group 37"/>
            <p:cNvGrpSpPr/>
            <p:nvPr/>
          </p:nvGrpSpPr>
          <p:grpSpPr>
            <a:xfrm>
              <a:off x="248156" y="3171966"/>
              <a:ext cx="1153521" cy="971551"/>
              <a:chOff x="248156" y="3171966"/>
              <a:chExt cx="1153521" cy="971551"/>
            </a:xfrm>
          </p:grpSpPr>
          <p:sp>
            <p:nvSpPr>
              <p:cNvPr id="27" name="Oval 26"/>
              <p:cNvSpPr/>
              <p:nvPr/>
            </p:nvSpPr>
            <p:spPr>
              <a:xfrm>
                <a:off x="248156" y="3171966"/>
                <a:ext cx="996517" cy="971551"/>
              </a:xfrm>
              <a:prstGeom prst="ellipse">
                <a:avLst/>
              </a:prstGeom>
              <a:solidFill>
                <a:schemeClr val="accent5">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01553" y="3493424"/>
                <a:ext cx="1000124" cy="584775"/>
              </a:xfrm>
              <a:prstGeom prst="rect">
                <a:avLst/>
              </a:prstGeom>
              <a:noFill/>
            </p:spPr>
            <p:txBody>
              <a:bodyPr wrap="square" rtlCol="0">
                <a:spAutoFit/>
              </a:bodyPr>
              <a:lstStyle/>
              <a:p>
                <a:r>
                  <a:rPr lang="en-US" sz="3200" b="1" kern="0" dirty="0" smtClean="0">
                    <a:solidFill>
                      <a:schemeClr val="bg1"/>
                    </a:solidFill>
                    <a:effectLst>
                      <a:outerShdw blurRad="38100" dist="38100" dir="2700000" algn="tl">
                        <a:srgbClr val="000000">
                          <a:alpha val="43137"/>
                        </a:srgbClr>
                      </a:outerShdw>
                    </a:effectLst>
                  </a:rPr>
                  <a:t>77</a:t>
                </a:r>
                <a:r>
                  <a:rPr lang="en-US" sz="2000" b="1" kern="0" dirty="0" smtClean="0">
                    <a:solidFill>
                      <a:schemeClr val="bg1"/>
                    </a:solidFill>
                    <a:effectLst>
                      <a:outerShdw blurRad="38100" dist="38100" dir="2700000" algn="tl">
                        <a:srgbClr val="000000">
                          <a:alpha val="43137"/>
                        </a:srgbClr>
                      </a:outerShdw>
                    </a:effectLst>
                  </a:rPr>
                  <a:t>%</a:t>
                </a:r>
              </a:p>
            </p:txBody>
          </p:sp>
          <p:sp>
            <p:nvSpPr>
              <p:cNvPr id="31" name="TextBox 30"/>
              <p:cNvSpPr txBox="1"/>
              <p:nvPr/>
            </p:nvSpPr>
            <p:spPr>
              <a:xfrm>
                <a:off x="417990" y="3286266"/>
                <a:ext cx="694172" cy="369332"/>
              </a:xfrm>
              <a:prstGeom prst="rect">
                <a:avLst/>
              </a:prstGeom>
              <a:noFill/>
            </p:spPr>
            <p:txBody>
              <a:bodyPr wrap="square" rtlCol="0">
                <a:spAutoFit/>
              </a:bodyPr>
              <a:lstStyle/>
              <a:p>
                <a:r>
                  <a:rPr lang="en-US" dirty="0" smtClean="0">
                    <a:solidFill>
                      <a:schemeClr val="bg1"/>
                    </a:solidFill>
                  </a:rPr>
                  <a:t>2023</a:t>
                </a:r>
                <a:endParaRPr lang="en-US" dirty="0">
                  <a:solidFill>
                    <a:schemeClr val="bg1"/>
                  </a:solidFill>
                </a:endParaRPr>
              </a:p>
            </p:txBody>
          </p:sp>
        </p:grpSp>
        <p:grpSp>
          <p:nvGrpSpPr>
            <p:cNvPr id="51" name="Group 50"/>
            <p:cNvGrpSpPr/>
            <p:nvPr/>
          </p:nvGrpSpPr>
          <p:grpSpPr>
            <a:xfrm>
              <a:off x="4145449" y="2289635"/>
              <a:ext cx="1096767" cy="971551"/>
              <a:chOff x="4145449" y="2289635"/>
              <a:chExt cx="1096767" cy="971551"/>
            </a:xfrm>
          </p:grpSpPr>
          <p:sp>
            <p:nvSpPr>
              <p:cNvPr id="28" name="Oval 27"/>
              <p:cNvSpPr/>
              <p:nvPr/>
            </p:nvSpPr>
            <p:spPr>
              <a:xfrm>
                <a:off x="4145449" y="2289635"/>
                <a:ext cx="996517" cy="971551"/>
              </a:xfrm>
              <a:prstGeom prst="ellipse">
                <a:avLst/>
              </a:prstGeom>
              <a:solidFill>
                <a:schemeClr val="accent5">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284139" y="2413460"/>
                <a:ext cx="694172" cy="369332"/>
              </a:xfrm>
              <a:prstGeom prst="rect">
                <a:avLst/>
              </a:prstGeom>
              <a:noFill/>
            </p:spPr>
            <p:txBody>
              <a:bodyPr wrap="square" rtlCol="0">
                <a:spAutoFit/>
              </a:bodyPr>
              <a:lstStyle/>
              <a:p>
                <a:r>
                  <a:rPr lang="en-US" dirty="0" smtClean="0">
                    <a:solidFill>
                      <a:schemeClr val="bg1"/>
                    </a:solidFill>
                  </a:rPr>
                  <a:t>2023</a:t>
                </a:r>
                <a:endParaRPr lang="en-US" dirty="0">
                  <a:solidFill>
                    <a:schemeClr val="bg1"/>
                  </a:solidFill>
                </a:endParaRPr>
              </a:p>
            </p:txBody>
          </p:sp>
          <p:sp>
            <p:nvSpPr>
              <p:cNvPr id="35" name="TextBox 34"/>
              <p:cNvSpPr txBox="1"/>
              <p:nvPr/>
            </p:nvSpPr>
            <p:spPr>
              <a:xfrm>
                <a:off x="4242092" y="2606847"/>
                <a:ext cx="1000124" cy="584775"/>
              </a:xfrm>
              <a:prstGeom prst="rect">
                <a:avLst/>
              </a:prstGeom>
              <a:noFill/>
            </p:spPr>
            <p:txBody>
              <a:bodyPr wrap="square" rtlCol="0">
                <a:spAutoFit/>
              </a:bodyPr>
              <a:lstStyle/>
              <a:p>
                <a:r>
                  <a:rPr lang="en-US" sz="3200" b="1" kern="0" dirty="0" smtClean="0">
                    <a:solidFill>
                      <a:schemeClr val="bg1"/>
                    </a:solidFill>
                    <a:effectLst>
                      <a:outerShdw blurRad="38100" dist="38100" dir="2700000" algn="tl">
                        <a:srgbClr val="000000">
                          <a:alpha val="43137"/>
                        </a:srgbClr>
                      </a:outerShdw>
                    </a:effectLst>
                  </a:rPr>
                  <a:t>59</a:t>
                </a:r>
                <a:r>
                  <a:rPr lang="en-US" sz="2000" b="1" kern="0" dirty="0" smtClean="0">
                    <a:solidFill>
                      <a:schemeClr val="bg1"/>
                    </a:solidFill>
                    <a:effectLst>
                      <a:outerShdw blurRad="38100" dist="38100" dir="2700000" algn="tl">
                        <a:srgbClr val="000000">
                          <a:alpha val="43137"/>
                        </a:srgbClr>
                      </a:outerShdw>
                    </a:effectLst>
                  </a:rPr>
                  <a:t>%</a:t>
                </a:r>
              </a:p>
            </p:txBody>
          </p:sp>
        </p:grpSp>
        <p:grpSp>
          <p:nvGrpSpPr>
            <p:cNvPr id="52" name="Group 51"/>
            <p:cNvGrpSpPr/>
            <p:nvPr/>
          </p:nvGrpSpPr>
          <p:grpSpPr>
            <a:xfrm>
              <a:off x="7178264" y="4802126"/>
              <a:ext cx="1140054" cy="971551"/>
              <a:chOff x="7178264" y="4802126"/>
              <a:chExt cx="1140054" cy="971551"/>
            </a:xfrm>
          </p:grpSpPr>
          <p:sp>
            <p:nvSpPr>
              <p:cNvPr id="29" name="Oval 28"/>
              <p:cNvSpPr/>
              <p:nvPr/>
            </p:nvSpPr>
            <p:spPr>
              <a:xfrm>
                <a:off x="7178264" y="4802126"/>
                <a:ext cx="996517" cy="971551"/>
              </a:xfrm>
              <a:prstGeom prst="ellipse">
                <a:avLst/>
              </a:prstGeom>
              <a:solidFill>
                <a:schemeClr val="accent5">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318194" y="5122227"/>
                <a:ext cx="1000124" cy="584775"/>
              </a:xfrm>
              <a:prstGeom prst="rect">
                <a:avLst/>
              </a:prstGeom>
              <a:noFill/>
            </p:spPr>
            <p:txBody>
              <a:bodyPr wrap="square" rtlCol="0">
                <a:spAutoFit/>
              </a:bodyPr>
              <a:lstStyle/>
              <a:p>
                <a:r>
                  <a:rPr lang="en-US" sz="3200" b="1" kern="0" dirty="0" smtClean="0">
                    <a:solidFill>
                      <a:schemeClr val="bg1"/>
                    </a:solidFill>
                    <a:effectLst>
                      <a:outerShdw blurRad="38100" dist="38100" dir="2700000" algn="tl">
                        <a:srgbClr val="000000">
                          <a:alpha val="43137"/>
                        </a:srgbClr>
                      </a:outerShdw>
                    </a:effectLst>
                  </a:rPr>
                  <a:t>93</a:t>
                </a:r>
                <a:r>
                  <a:rPr lang="en-US" sz="2000" b="1" kern="0" dirty="0" smtClean="0">
                    <a:solidFill>
                      <a:schemeClr val="bg1"/>
                    </a:solidFill>
                    <a:effectLst>
                      <a:outerShdw blurRad="38100" dist="38100" dir="2700000" algn="tl">
                        <a:srgbClr val="000000">
                          <a:alpha val="43137"/>
                        </a:srgbClr>
                      </a:outerShdw>
                    </a:effectLst>
                  </a:rPr>
                  <a:t>%</a:t>
                </a:r>
              </a:p>
            </p:txBody>
          </p:sp>
          <p:sp>
            <p:nvSpPr>
              <p:cNvPr id="34" name="TextBox 33"/>
              <p:cNvSpPr txBox="1"/>
              <p:nvPr/>
            </p:nvSpPr>
            <p:spPr>
              <a:xfrm>
                <a:off x="7325086" y="4925951"/>
                <a:ext cx="694172" cy="369332"/>
              </a:xfrm>
              <a:prstGeom prst="rect">
                <a:avLst/>
              </a:prstGeom>
              <a:noFill/>
            </p:spPr>
            <p:txBody>
              <a:bodyPr wrap="square" rtlCol="0">
                <a:spAutoFit/>
              </a:bodyPr>
              <a:lstStyle/>
              <a:p>
                <a:r>
                  <a:rPr lang="en-US" dirty="0" smtClean="0">
                    <a:solidFill>
                      <a:schemeClr val="bg1"/>
                    </a:solidFill>
                  </a:rPr>
                  <a:t>2023</a:t>
                </a:r>
                <a:endParaRPr lang="en-US" dirty="0">
                  <a:solidFill>
                    <a:schemeClr val="bg1"/>
                  </a:solidFill>
                </a:endParaRPr>
              </a:p>
            </p:txBody>
          </p:sp>
        </p:grpSp>
      </p:grpSp>
      <p:sp>
        <p:nvSpPr>
          <p:cNvPr id="10" name="TextBox 10"/>
          <p:cNvSpPr txBox="1">
            <a:spLocks noChangeArrowheads="1"/>
          </p:cNvSpPr>
          <p:nvPr/>
        </p:nvSpPr>
        <p:spPr bwMode="auto">
          <a:xfrm>
            <a:off x="-47087" y="0"/>
            <a:ext cx="9307547" cy="646331"/>
          </a:xfrm>
          <a:prstGeom prst="rect">
            <a:avLst/>
          </a:prstGeom>
          <a:solidFill>
            <a:schemeClr val="accent5">
              <a:lumMod val="75000"/>
              <a:alpha val="80000"/>
            </a:schemeClr>
          </a:solidFill>
          <a:ln>
            <a:noFill/>
          </a:ln>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defTabSz="914400" eaLnBrk="1" fontAlgn="base" hangingPunct="1">
              <a:spcBef>
                <a:spcPct val="0"/>
              </a:spcBef>
              <a:spcAft>
                <a:spcPct val="0"/>
              </a:spcAft>
            </a:pPr>
            <a:r>
              <a:rPr lang="en-US" sz="3600" b="1" dirty="0" smtClean="0">
                <a:solidFill>
                  <a:srgbClr val="FFFFFF"/>
                </a:solidFill>
                <a:effectLst>
                  <a:outerShdw blurRad="38100" dist="38100" dir="2700000" algn="tl" rotWithShape="0">
                    <a:srgbClr val="000000"/>
                  </a:outerShdw>
                </a:effectLst>
                <a:latin typeface="Tahoma" charset="0"/>
                <a:cs typeface="Tahoma" charset="0"/>
              </a:rPr>
              <a:t>Combined 2015 Air Emissions Results</a:t>
            </a:r>
            <a:endParaRPr lang="en-US" sz="3600" b="1" dirty="0">
              <a:solidFill>
                <a:srgbClr val="FFFFFF"/>
              </a:solidFill>
              <a:effectLst>
                <a:outerShdw blurRad="38100" dist="38100" dir="2700000" algn="tl" rotWithShape="0">
                  <a:srgbClr val="000000"/>
                </a:outerShdw>
              </a:effectLst>
              <a:latin typeface="Tahoma" charset="0"/>
              <a:cs typeface="Tahoma" charset="0"/>
            </a:endParaRPr>
          </a:p>
        </p:txBody>
      </p:sp>
      <p:sp>
        <p:nvSpPr>
          <p:cNvPr id="2" name="Rectangle 1"/>
          <p:cNvSpPr/>
          <p:nvPr/>
        </p:nvSpPr>
        <p:spPr>
          <a:xfrm>
            <a:off x="0" y="6649383"/>
            <a:ext cx="9149826" cy="208618"/>
          </a:xfrm>
          <a:prstGeom prst="rect">
            <a:avLst/>
          </a:prstGeom>
          <a:solidFill>
            <a:srgbClr val="3D89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7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AP PowerPoint10_1_15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35299" y="2331054"/>
            <a:ext cx="8397552" cy="4562841"/>
          </a:xfrm>
          <a:ln>
            <a:noFill/>
          </a:ln>
        </p:spPr>
        <p:txBody>
          <a:bodyPr>
            <a:normAutofit/>
          </a:bodyPr>
          <a:lstStyle/>
          <a:p>
            <a:pPr marL="0" indent="0" algn="ctr">
              <a:buNone/>
            </a:pPr>
            <a:endParaRPr lang="en-US" sz="1200" b="1" dirty="0" smtClean="0">
              <a:solidFill>
                <a:schemeClr val="bg1">
                  <a:lumMod val="65000"/>
                </a:schemeClr>
              </a:solidFill>
              <a:latin typeface="Tahoma"/>
              <a:cs typeface="Tahoma"/>
            </a:endParaRPr>
          </a:p>
          <a:p>
            <a:pPr marL="0" indent="0">
              <a:lnSpc>
                <a:spcPct val="150000"/>
              </a:lnSpc>
              <a:buNone/>
            </a:pPr>
            <a:r>
              <a:rPr lang="en-US" sz="2000" b="1" dirty="0" smtClean="0">
                <a:solidFill>
                  <a:schemeClr val="bg1">
                    <a:lumMod val="65000"/>
                  </a:schemeClr>
                </a:solidFill>
                <a:latin typeface="Tahoma"/>
                <a:cs typeface="Tahoma"/>
              </a:rPr>
              <a:t>Supports the State’s Sustainable Freight Action Plan</a:t>
            </a:r>
          </a:p>
          <a:p>
            <a:pPr marL="0" indent="0">
              <a:lnSpc>
                <a:spcPct val="150000"/>
              </a:lnSpc>
              <a:buNone/>
            </a:pPr>
            <a:r>
              <a:rPr lang="en-US" sz="2000" b="1" dirty="0" smtClean="0">
                <a:solidFill>
                  <a:schemeClr val="bg1">
                    <a:lumMod val="65000"/>
                  </a:schemeClr>
                </a:solidFill>
                <a:latin typeface="Tahoma"/>
                <a:cs typeface="Tahoma"/>
              </a:rPr>
              <a:t>Establishes New Long-</a:t>
            </a:r>
            <a:r>
              <a:rPr lang="en-US" sz="2000" b="1" dirty="0">
                <a:solidFill>
                  <a:schemeClr val="bg1">
                    <a:lumMod val="65000"/>
                  </a:schemeClr>
                </a:solidFill>
                <a:latin typeface="Tahoma"/>
                <a:cs typeface="Tahoma"/>
              </a:rPr>
              <a:t>T</a:t>
            </a:r>
            <a:r>
              <a:rPr lang="en-US" sz="2000" b="1" dirty="0" smtClean="0">
                <a:solidFill>
                  <a:schemeClr val="bg1">
                    <a:lumMod val="65000"/>
                  </a:schemeClr>
                </a:solidFill>
                <a:latin typeface="Tahoma"/>
                <a:cs typeface="Tahoma"/>
              </a:rPr>
              <a:t>erm Greenhouse Gas Reduction Goal</a:t>
            </a:r>
          </a:p>
          <a:p>
            <a:pPr marL="0" indent="0">
              <a:lnSpc>
                <a:spcPct val="150000"/>
              </a:lnSpc>
              <a:buNone/>
            </a:pPr>
            <a:r>
              <a:rPr lang="en-US" sz="2000" b="1" dirty="0" smtClean="0">
                <a:solidFill>
                  <a:schemeClr val="bg1">
                    <a:lumMod val="65000"/>
                  </a:schemeClr>
                </a:solidFill>
                <a:latin typeface="Tahoma"/>
                <a:cs typeface="Tahoma"/>
              </a:rPr>
              <a:t>Proposed Strategies:</a:t>
            </a:r>
            <a:endParaRPr lang="en-US" sz="2000" b="1" dirty="0">
              <a:solidFill>
                <a:schemeClr val="bg1">
                  <a:lumMod val="65000"/>
                </a:schemeClr>
              </a:solidFill>
              <a:latin typeface="Tahoma"/>
              <a:cs typeface="Tahoma"/>
            </a:endParaRPr>
          </a:p>
          <a:p>
            <a:pPr lvl="1">
              <a:lnSpc>
                <a:spcPct val="150000"/>
              </a:lnSpc>
            </a:pPr>
            <a:r>
              <a:rPr lang="en-US" sz="2000" b="1" dirty="0" smtClean="0">
                <a:solidFill>
                  <a:schemeClr val="bg1">
                    <a:lumMod val="65000"/>
                  </a:schemeClr>
                </a:solidFill>
                <a:latin typeface="Tahoma"/>
                <a:cs typeface="Tahoma"/>
              </a:rPr>
              <a:t>Clean Vehicles, Equipment Technology and Fuels</a:t>
            </a:r>
          </a:p>
          <a:p>
            <a:pPr lvl="1">
              <a:lnSpc>
                <a:spcPct val="150000"/>
              </a:lnSpc>
            </a:pPr>
            <a:r>
              <a:rPr lang="en-US" sz="2000" b="1" dirty="0" smtClean="0">
                <a:solidFill>
                  <a:schemeClr val="bg1">
                    <a:lumMod val="65000"/>
                  </a:schemeClr>
                </a:solidFill>
                <a:latin typeface="Tahoma"/>
                <a:cs typeface="Tahoma"/>
              </a:rPr>
              <a:t>Freight Infrastructure Investment and Planning</a:t>
            </a:r>
          </a:p>
          <a:p>
            <a:pPr lvl="1">
              <a:lnSpc>
                <a:spcPct val="150000"/>
              </a:lnSpc>
            </a:pPr>
            <a:r>
              <a:rPr lang="en-US" sz="2000" b="1" dirty="0" smtClean="0">
                <a:solidFill>
                  <a:schemeClr val="bg1">
                    <a:lumMod val="65000"/>
                  </a:schemeClr>
                </a:solidFill>
                <a:latin typeface="Tahoma"/>
                <a:cs typeface="Tahoma"/>
              </a:rPr>
              <a:t>Freight Efficiency</a:t>
            </a:r>
          </a:p>
          <a:p>
            <a:pPr lvl="1">
              <a:lnSpc>
                <a:spcPct val="150000"/>
              </a:lnSpc>
            </a:pPr>
            <a:r>
              <a:rPr lang="en-US" sz="2000" b="1" dirty="0">
                <a:solidFill>
                  <a:schemeClr val="bg1">
                    <a:lumMod val="65000"/>
                  </a:schemeClr>
                </a:solidFill>
                <a:latin typeface="Tahoma"/>
                <a:cs typeface="Tahoma"/>
              </a:rPr>
              <a:t>Energy Resource Planning</a:t>
            </a:r>
          </a:p>
          <a:p>
            <a:pPr>
              <a:lnSpc>
                <a:spcPct val="150000"/>
              </a:lnSpc>
            </a:pPr>
            <a:endParaRPr lang="en-US" sz="2000" b="1" dirty="0">
              <a:solidFill>
                <a:schemeClr val="bg1">
                  <a:lumMod val="65000"/>
                </a:schemeClr>
              </a:solidFill>
              <a:latin typeface="Tahoma"/>
              <a:cs typeface="Tahoma"/>
            </a:endParaRPr>
          </a:p>
        </p:txBody>
      </p:sp>
      <p:sp>
        <p:nvSpPr>
          <p:cNvPr id="5" name="TextBox 4"/>
          <p:cNvSpPr txBox="1"/>
          <p:nvPr/>
        </p:nvSpPr>
        <p:spPr>
          <a:xfrm>
            <a:off x="1" y="1656404"/>
            <a:ext cx="9144000" cy="569387"/>
          </a:xfrm>
          <a:prstGeom prst="rect">
            <a:avLst/>
          </a:prstGeom>
          <a:solidFill>
            <a:schemeClr val="accent5">
              <a:lumMod val="75000"/>
              <a:alpha val="79000"/>
            </a:schemeClr>
          </a:solidFill>
        </p:spPr>
        <p:txBody>
          <a:bodyPr wrap="square" lIns="457200" tIns="91440" rIns="457200" bIns="91440">
            <a:spAutoFit/>
          </a:bodyPr>
          <a:lstStyle/>
          <a:p>
            <a:pPr algn="ctr"/>
            <a:r>
              <a:rPr lang="en-US" sz="2500" b="1" dirty="0">
                <a:solidFill>
                  <a:schemeClr val="bg1"/>
                </a:solidFill>
                <a:latin typeface="Tahoma"/>
                <a:cs typeface="Tahoma"/>
              </a:rPr>
              <a:t>Draft Clean Air Action Plan 2017 Update </a:t>
            </a:r>
          </a:p>
        </p:txBody>
      </p:sp>
    </p:spTree>
    <p:extLst>
      <p:ext uri="{BB962C8B-B14F-4D97-AF65-F5344CB8AC3E}">
        <p14:creationId xmlns:p14="http://schemas.microsoft.com/office/powerpoint/2010/main" val="144503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ean Trucks-67.JPG"/>
          <p:cNvPicPr>
            <a:picLocks noChangeAspect="1"/>
          </p:cNvPicPr>
          <p:nvPr/>
        </p:nvPicPr>
        <p:blipFill rotWithShape="1">
          <a:blip r:embed="rId3" cstate="email">
            <a:extLst>
              <a:ext uri="{28A0092B-C50C-407E-A947-70E740481C1C}">
                <a14:useLocalDpi xmlns:a14="http://schemas.microsoft.com/office/drawing/2010/main"/>
              </a:ext>
            </a:extLst>
          </a:blip>
          <a:srcRect t="-1503" r="-145"/>
          <a:stretch/>
        </p:blipFill>
        <p:spPr>
          <a:xfrm>
            <a:off x="0" y="-173789"/>
            <a:ext cx="9157367" cy="6318279"/>
          </a:xfrm>
          <a:prstGeom prst="rect">
            <a:avLst/>
          </a:prstGeom>
        </p:spPr>
      </p:pic>
      <p:sp>
        <p:nvSpPr>
          <p:cNvPr id="5" name="TextBox 4"/>
          <p:cNvSpPr txBox="1"/>
          <p:nvPr/>
        </p:nvSpPr>
        <p:spPr>
          <a:xfrm>
            <a:off x="0" y="5473005"/>
            <a:ext cx="9144000" cy="1618905"/>
          </a:xfrm>
          <a:prstGeom prst="rect">
            <a:avLst/>
          </a:prstGeom>
          <a:solidFill>
            <a:schemeClr val="accent5">
              <a:lumMod val="75000"/>
            </a:schemeClr>
          </a:solidFill>
        </p:spPr>
        <p:txBody>
          <a:bodyPr wrap="square" rIns="365760">
            <a:spAutoFit/>
          </a:bodyPr>
          <a:lstStyle/>
          <a:p>
            <a:pPr marL="569913" indent="-223838">
              <a:lnSpc>
                <a:spcPct val="80000"/>
              </a:lnSpc>
              <a:buFont typeface="Arial" panose="020B0604020202020204" pitchFamily="34" charset="0"/>
              <a:buChar char="•"/>
              <a:defRPr/>
            </a:pPr>
            <a:r>
              <a:rPr lang="en-US" sz="2000" b="1" dirty="0">
                <a:solidFill>
                  <a:schemeClr val="bg1"/>
                </a:solidFill>
                <a:latin typeface="Tahoma"/>
                <a:cs typeface="Tahoma"/>
              </a:rPr>
              <a:t>Advance the Clean Trucks Program </a:t>
            </a:r>
            <a:r>
              <a:rPr lang="en-US" sz="2000" b="1" dirty="0" smtClean="0">
                <a:solidFill>
                  <a:schemeClr val="bg1"/>
                </a:solidFill>
                <a:latin typeface="Tahoma"/>
                <a:cs typeface="Tahoma"/>
              </a:rPr>
              <a:t>and </a:t>
            </a:r>
            <a:r>
              <a:rPr lang="en-US" sz="2000" b="1" dirty="0">
                <a:solidFill>
                  <a:schemeClr val="bg1"/>
                </a:solidFill>
                <a:latin typeface="Tahoma"/>
                <a:cs typeface="Tahoma"/>
              </a:rPr>
              <a:t>transition to zero-emission trucks by </a:t>
            </a:r>
            <a:r>
              <a:rPr lang="en-US" sz="2000" b="1" dirty="0" smtClean="0">
                <a:solidFill>
                  <a:schemeClr val="bg1"/>
                </a:solidFill>
                <a:latin typeface="Tahoma"/>
                <a:cs typeface="Tahoma"/>
              </a:rPr>
              <a:t>2035</a:t>
            </a:r>
          </a:p>
          <a:p>
            <a:pPr marL="569913" indent="-223838">
              <a:lnSpc>
                <a:spcPct val="80000"/>
              </a:lnSpc>
              <a:buFont typeface="Arial" panose="020B0604020202020204" pitchFamily="34" charset="0"/>
              <a:buChar char="•"/>
              <a:defRPr/>
            </a:pPr>
            <a:endParaRPr lang="en-US" sz="2000" b="1" dirty="0">
              <a:solidFill>
                <a:schemeClr val="bg1"/>
              </a:solidFill>
              <a:latin typeface="Tahoma"/>
              <a:cs typeface="Tahoma"/>
            </a:endParaRPr>
          </a:p>
          <a:p>
            <a:pPr marL="569913" indent="-223838">
              <a:lnSpc>
                <a:spcPct val="80000"/>
              </a:lnSpc>
              <a:buFont typeface="Arial" panose="020B0604020202020204" pitchFamily="34" charset="0"/>
              <a:buChar char="•"/>
              <a:defRPr/>
            </a:pPr>
            <a:r>
              <a:rPr lang="en-US" sz="2000" b="1" dirty="0" smtClean="0">
                <a:solidFill>
                  <a:schemeClr val="bg1"/>
                </a:solidFill>
                <a:latin typeface="Tahoma"/>
                <a:cs typeface="Tahoma"/>
              </a:rPr>
              <a:t>Adopt </a:t>
            </a:r>
            <a:r>
              <a:rPr lang="en-US" sz="2000" b="1" dirty="0">
                <a:solidFill>
                  <a:schemeClr val="bg1"/>
                </a:solidFill>
                <a:latin typeface="Tahoma"/>
                <a:cs typeface="Tahoma"/>
              </a:rPr>
              <a:t>a “Green Truck Priority” program at </a:t>
            </a:r>
            <a:r>
              <a:rPr lang="en-US" sz="2000" b="1" dirty="0" smtClean="0">
                <a:solidFill>
                  <a:schemeClr val="bg1"/>
                </a:solidFill>
                <a:latin typeface="Tahoma"/>
                <a:cs typeface="Tahoma"/>
              </a:rPr>
              <a:t>terminals to accelerate deployment of zero and near-zero emission trucks</a:t>
            </a:r>
          </a:p>
          <a:p>
            <a:pPr marL="569913" indent="-223838">
              <a:lnSpc>
                <a:spcPct val="80000"/>
              </a:lnSpc>
              <a:buFont typeface="Arial" panose="020B0604020202020204" pitchFamily="34" charset="0"/>
              <a:buChar char="•"/>
              <a:defRPr/>
            </a:pPr>
            <a:endParaRPr lang="en-US" sz="2400" dirty="0">
              <a:solidFill>
                <a:schemeClr val="bg1"/>
              </a:solidFill>
            </a:endParaRPr>
          </a:p>
        </p:txBody>
      </p:sp>
      <p:sp>
        <p:nvSpPr>
          <p:cNvPr id="6" name="TextBox 5"/>
          <p:cNvSpPr txBox="1"/>
          <p:nvPr/>
        </p:nvSpPr>
        <p:spPr>
          <a:xfrm>
            <a:off x="-38100" y="0"/>
            <a:ext cx="9182100" cy="954107"/>
          </a:xfrm>
          <a:prstGeom prst="rect">
            <a:avLst/>
          </a:prstGeom>
          <a:solidFill>
            <a:schemeClr val="accent5">
              <a:lumMod val="75000"/>
              <a:alpha val="80000"/>
            </a:schemeClr>
          </a:solidFill>
        </p:spPr>
        <p:txBody>
          <a:bodyPr wrap="square" lIns="457200" tIns="91440" rIns="457200" bIns="91440">
            <a:spAutoFit/>
          </a:bodyPr>
          <a:lstStyle/>
          <a:p>
            <a:pPr defTabSz="914400">
              <a:defRPr/>
            </a:pP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Heavy-Duty Trucks</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Tree>
    <p:extLst>
      <p:ext uri="{BB962C8B-B14F-4D97-AF65-F5344CB8AC3E}">
        <p14:creationId xmlns:p14="http://schemas.microsoft.com/office/powerpoint/2010/main" val="42389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AP PowerPoint10_1_1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58621" y="2517125"/>
            <a:ext cx="8985379" cy="4340875"/>
          </a:xfrm>
        </p:spPr>
        <p:txBody>
          <a:bodyPr>
            <a:normAutofit/>
          </a:bodyPr>
          <a:lstStyle/>
          <a:p>
            <a:pPr lvl="0" indent="-230188"/>
            <a:r>
              <a:rPr lang="en-US" sz="1800" b="1" dirty="0" smtClean="0">
                <a:solidFill>
                  <a:schemeClr val="bg1">
                    <a:lumMod val="65000"/>
                  </a:schemeClr>
                </a:solidFill>
                <a:latin typeface="Tahoma"/>
                <a:cs typeface="Tahoma"/>
              </a:rPr>
              <a:t>Beginning </a:t>
            </a:r>
            <a:r>
              <a:rPr lang="en-US" sz="1800" b="1" dirty="0">
                <a:solidFill>
                  <a:schemeClr val="bg1">
                    <a:lumMod val="65000"/>
                  </a:schemeClr>
                </a:solidFill>
                <a:latin typeface="Tahoma"/>
                <a:cs typeface="Tahoma"/>
              </a:rPr>
              <a:t>in early 2018, all trucks with engines 10 years or older must pay a fee with the exception of near-zero and zero-emissions trucks </a:t>
            </a:r>
            <a:endParaRPr lang="en-US" sz="1800" b="1" dirty="0" smtClean="0">
              <a:solidFill>
                <a:schemeClr val="bg1">
                  <a:lumMod val="65000"/>
                </a:schemeClr>
              </a:solidFill>
              <a:latin typeface="Tahoma"/>
              <a:cs typeface="Tahoma"/>
            </a:endParaRPr>
          </a:p>
          <a:p>
            <a:pPr lvl="0" indent="-230188"/>
            <a:endParaRPr lang="en-US" sz="1800" b="1" dirty="0">
              <a:solidFill>
                <a:schemeClr val="bg1">
                  <a:lumMod val="65000"/>
                </a:schemeClr>
              </a:solidFill>
              <a:latin typeface="Tahoma"/>
              <a:cs typeface="Tahoma"/>
            </a:endParaRPr>
          </a:p>
          <a:p>
            <a:pPr lvl="0" indent="-230188"/>
            <a:r>
              <a:rPr lang="en-US" sz="1800" b="1" dirty="0">
                <a:solidFill>
                  <a:schemeClr val="bg1">
                    <a:lumMod val="65000"/>
                  </a:schemeClr>
                </a:solidFill>
                <a:latin typeface="Tahoma"/>
                <a:cs typeface="Tahoma"/>
              </a:rPr>
              <a:t>Beginning in 2020, all trucks must meet the federal 2010 engine emission </a:t>
            </a:r>
            <a:r>
              <a:rPr lang="en-US" sz="1800" b="1" dirty="0" smtClean="0">
                <a:solidFill>
                  <a:schemeClr val="bg1">
                    <a:lumMod val="65000"/>
                  </a:schemeClr>
                </a:solidFill>
                <a:latin typeface="Tahoma"/>
                <a:cs typeface="Tahoma"/>
              </a:rPr>
              <a:t>standard</a:t>
            </a:r>
          </a:p>
          <a:p>
            <a:pPr lvl="0" indent="-230188"/>
            <a:endParaRPr lang="en-US" sz="1800" b="1" dirty="0">
              <a:solidFill>
                <a:schemeClr val="bg1">
                  <a:lumMod val="65000"/>
                </a:schemeClr>
              </a:solidFill>
              <a:latin typeface="Tahoma"/>
              <a:cs typeface="Tahoma"/>
            </a:endParaRPr>
          </a:p>
          <a:p>
            <a:pPr lvl="0" indent="-230188"/>
            <a:r>
              <a:rPr lang="en-US" sz="1800" b="1" dirty="0" smtClean="0">
                <a:solidFill>
                  <a:schemeClr val="bg1">
                    <a:lumMod val="65000"/>
                  </a:schemeClr>
                </a:solidFill>
                <a:latin typeface="Tahoma"/>
                <a:cs typeface="Tahoma"/>
              </a:rPr>
              <a:t>Beginning </a:t>
            </a:r>
            <a:r>
              <a:rPr lang="en-US" sz="1800" b="1" dirty="0">
                <a:solidFill>
                  <a:schemeClr val="bg1">
                    <a:lumMod val="65000"/>
                  </a:schemeClr>
                </a:solidFill>
                <a:latin typeface="Tahoma"/>
                <a:cs typeface="Tahoma"/>
              </a:rPr>
              <a:t>in 2023, or when the State’s </a:t>
            </a:r>
            <a:r>
              <a:rPr lang="en-US" sz="1800" b="1" dirty="0" smtClean="0">
                <a:solidFill>
                  <a:schemeClr val="bg1">
                    <a:lumMod val="65000"/>
                  </a:schemeClr>
                </a:solidFill>
                <a:latin typeface="Tahoma"/>
                <a:cs typeface="Tahoma"/>
              </a:rPr>
              <a:t>near-zero-emission </a:t>
            </a:r>
            <a:r>
              <a:rPr lang="en-US" sz="1800" b="1" dirty="0">
                <a:solidFill>
                  <a:schemeClr val="bg1">
                    <a:lumMod val="65000"/>
                  </a:schemeClr>
                </a:solidFill>
                <a:latin typeface="Tahoma"/>
                <a:cs typeface="Tahoma"/>
              </a:rPr>
              <a:t>engine standard takes effect, new trucks entering the Ports Drayage Truck Registry must meet this </a:t>
            </a:r>
            <a:r>
              <a:rPr lang="en-US" sz="1800" b="1" dirty="0" smtClean="0">
                <a:solidFill>
                  <a:schemeClr val="bg1">
                    <a:lumMod val="65000"/>
                  </a:schemeClr>
                </a:solidFill>
                <a:latin typeface="Tahoma"/>
                <a:cs typeface="Tahoma"/>
              </a:rPr>
              <a:t>standard </a:t>
            </a:r>
            <a:r>
              <a:rPr lang="en-US" sz="1800" b="1" dirty="0">
                <a:solidFill>
                  <a:schemeClr val="bg1">
                    <a:lumMod val="65000"/>
                  </a:schemeClr>
                </a:solidFill>
                <a:latin typeface="Tahoma"/>
                <a:cs typeface="Tahoma"/>
              </a:rPr>
              <a:t>or </a:t>
            </a:r>
            <a:r>
              <a:rPr lang="en-US" sz="1800" b="1" dirty="0" smtClean="0">
                <a:solidFill>
                  <a:schemeClr val="bg1">
                    <a:lumMod val="65000"/>
                  </a:schemeClr>
                </a:solidFill>
                <a:latin typeface="Tahoma"/>
                <a:cs typeface="Tahoma"/>
              </a:rPr>
              <a:t>better</a:t>
            </a:r>
          </a:p>
          <a:p>
            <a:pPr lvl="0" indent="-230188"/>
            <a:endParaRPr lang="en-US" sz="1800" b="1" dirty="0">
              <a:solidFill>
                <a:schemeClr val="bg1">
                  <a:lumMod val="65000"/>
                </a:schemeClr>
              </a:solidFill>
              <a:latin typeface="Tahoma"/>
              <a:cs typeface="Tahoma"/>
            </a:endParaRPr>
          </a:p>
          <a:p>
            <a:pPr indent="-230188"/>
            <a:r>
              <a:rPr lang="en-US" sz="1800" b="1" dirty="0">
                <a:solidFill>
                  <a:schemeClr val="bg1">
                    <a:lumMod val="65000"/>
                  </a:schemeClr>
                </a:solidFill>
                <a:latin typeface="Tahoma"/>
                <a:cs typeface="Tahoma"/>
              </a:rPr>
              <a:t>Beginning in 2035, all trucks must be </a:t>
            </a:r>
            <a:r>
              <a:rPr lang="en-US" sz="1800" b="1" dirty="0" smtClean="0">
                <a:solidFill>
                  <a:schemeClr val="bg1">
                    <a:lumMod val="65000"/>
                  </a:schemeClr>
                </a:solidFill>
                <a:latin typeface="Tahoma"/>
                <a:cs typeface="Tahoma"/>
              </a:rPr>
              <a:t>zero emissions</a:t>
            </a:r>
            <a:endParaRPr lang="en-US" sz="1800" b="1" u="sng" dirty="0">
              <a:solidFill>
                <a:schemeClr val="bg1">
                  <a:lumMod val="65000"/>
                </a:schemeClr>
              </a:solidFill>
              <a:latin typeface="Tahoma"/>
              <a:cs typeface="Tahoma"/>
            </a:endParaRPr>
          </a:p>
        </p:txBody>
      </p:sp>
      <p:sp>
        <p:nvSpPr>
          <p:cNvPr id="4" name="TextBox 3"/>
          <p:cNvSpPr txBox="1"/>
          <p:nvPr/>
        </p:nvSpPr>
        <p:spPr>
          <a:xfrm>
            <a:off x="1" y="1656404"/>
            <a:ext cx="9144000" cy="569387"/>
          </a:xfrm>
          <a:prstGeom prst="rect">
            <a:avLst/>
          </a:prstGeom>
          <a:solidFill>
            <a:schemeClr val="accent5">
              <a:lumMod val="75000"/>
              <a:alpha val="79000"/>
            </a:schemeClr>
          </a:solidFill>
        </p:spPr>
        <p:txBody>
          <a:bodyPr wrap="square" lIns="457200" tIns="91440" rIns="457200" bIns="91440">
            <a:spAutoFit/>
          </a:bodyPr>
          <a:lstStyle/>
          <a:p>
            <a:pPr algn="ctr"/>
            <a:r>
              <a:rPr lang="en-US" sz="2500" b="1" dirty="0" smtClean="0">
                <a:solidFill>
                  <a:schemeClr val="bg1"/>
                </a:solidFill>
                <a:latin typeface="Tahoma"/>
                <a:cs typeface="Tahoma"/>
              </a:rPr>
              <a:t>Proposed Clean Truck Program Strategy</a:t>
            </a:r>
            <a:endParaRPr lang="en-US" sz="2500" b="1" dirty="0">
              <a:solidFill>
                <a:schemeClr val="bg1"/>
              </a:solidFill>
              <a:latin typeface="Tahoma"/>
              <a:cs typeface="Tahoma"/>
            </a:endParaRPr>
          </a:p>
        </p:txBody>
      </p:sp>
    </p:spTree>
    <p:extLst>
      <p:ext uri="{BB962C8B-B14F-4D97-AF65-F5344CB8AC3E}">
        <p14:creationId xmlns:p14="http://schemas.microsoft.com/office/powerpoint/2010/main" val="408303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CPaloma-37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365"/>
            <a:ext cx="9144000" cy="6096000"/>
          </a:xfrm>
          <a:prstGeom prst="rect">
            <a:avLst/>
          </a:prstGeom>
        </p:spPr>
      </p:pic>
      <p:sp>
        <p:nvSpPr>
          <p:cNvPr id="8" name="TextBox 7"/>
          <p:cNvSpPr txBox="1"/>
          <p:nvPr/>
        </p:nvSpPr>
        <p:spPr>
          <a:xfrm>
            <a:off x="25400" y="0"/>
            <a:ext cx="9169400" cy="954107"/>
          </a:xfrm>
          <a:prstGeom prst="rect">
            <a:avLst/>
          </a:prstGeom>
          <a:solidFill>
            <a:schemeClr val="accent5">
              <a:lumMod val="75000"/>
              <a:alpha val="80000"/>
            </a:schemeClr>
          </a:solidFill>
        </p:spPr>
        <p:txBody>
          <a:bodyPr wrap="square" lIns="457200" tIns="91440" rIns="457200" bIns="91440">
            <a:spAutoFit/>
          </a:bodyPr>
          <a:lstStyle/>
          <a:p>
            <a:pPr defTabSz="914400">
              <a:defRPr/>
            </a:pPr>
            <a:r>
              <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rPr>
              <a:t>T</a:t>
            </a:r>
            <a:r>
              <a:rPr lang="en-US" sz="4800" b="1" dirty="0" smtClean="0">
                <a:solidFill>
                  <a:prstClr val="white"/>
                </a:solidFill>
                <a:effectLst>
                  <a:outerShdw blurRad="38100" dist="38100" dir="2700000" algn="tl">
                    <a:srgbClr val="000000">
                      <a:alpha val="43137"/>
                    </a:srgbClr>
                  </a:outerShdw>
                </a:effectLst>
                <a:latin typeface="Tahoma"/>
                <a:ea typeface="Tahoma" pitchFamily="34" charset="0"/>
                <a:cs typeface="Tahoma"/>
              </a:rPr>
              <a:t>erminal Equipment</a:t>
            </a:r>
            <a:endParaRPr lang="en-US" sz="4800" b="1" dirty="0">
              <a:solidFill>
                <a:prstClr val="white"/>
              </a:solidFill>
              <a:effectLst>
                <a:outerShdw blurRad="38100" dist="38100" dir="2700000" algn="tl">
                  <a:srgbClr val="000000">
                    <a:alpha val="43137"/>
                  </a:srgbClr>
                </a:outerShdw>
              </a:effectLst>
              <a:latin typeface="Tahoma"/>
              <a:ea typeface="Tahoma" pitchFamily="34" charset="0"/>
              <a:cs typeface="Tahoma"/>
            </a:endParaRPr>
          </a:p>
        </p:txBody>
      </p:sp>
      <p:sp>
        <p:nvSpPr>
          <p:cNvPr id="10" name="TextBox 9"/>
          <p:cNvSpPr txBox="1"/>
          <p:nvPr/>
        </p:nvSpPr>
        <p:spPr>
          <a:xfrm>
            <a:off x="0" y="5280723"/>
            <a:ext cx="9194800" cy="1785104"/>
          </a:xfrm>
          <a:prstGeom prst="rect">
            <a:avLst/>
          </a:prstGeom>
          <a:solidFill>
            <a:schemeClr val="accent5">
              <a:lumMod val="75000"/>
            </a:schemeClr>
          </a:solidFill>
        </p:spPr>
        <p:txBody>
          <a:bodyPr wrap="square" rIns="365760">
            <a:spAutoFit/>
          </a:bodyPr>
          <a:lstStyle/>
          <a:p>
            <a:pPr marL="690563" indent="-346075">
              <a:lnSpc>
                <a:spcPct val="110000"/>
              </a:lnSpc>
              <a:buFont typeface="Arial" panose="020B0604020202020204" pitchFamily="34" charset="0"/>
              <a:buChar char="•"/>
              <a:defRPr/>
            </a:pPr>
            <a:r>
              <a:rPr lang="en-US" sz="2000" b="1" dirty="0" smtClean="0">
                <a:solidFill>
                  <a:schemeClr val="bg1"/>
                </a:solidFill>
                <a:latin typeface="Tahoma"/>
                <a:cs typeface="Tahoma"/>
              </a:rPr>
              <a:t>Transition </a:t>
            </a:r>
            <a:r>
              <a:rPr lang="en-US" sz="2000" b="1" dirty="0">
                <a:solidFill>
                  <a:schemeClr val="bg1"/>
                </a:solidFill>
                <a:latin typeface="Tahoma"/>
                <a:cs typeface="Tahoma"/>
              </a:rPr>
              <a:t>to zero emissions terminal equipment by </a:t>
            </a:r>
            <a:r>
              <a:rPr lang="en-US" sz="2000" b="1" dirty="0" smtClean="0">
                <a:solidFill>
                  <a:schemeClr val="bg1"/>
                </a:solidFill>
                <a:latin typeface="Tahoma"/>
                <a:cs typeface="Tahoma"/>
              </a:rPr>
              <a:t>2030, with procurement planning starting in 2020</a:t>
            </a:r>
          </a:p>
          <a:p>
            <a:pPr marL="690563" indent="-346075">
              <a:lnSpc>
                <a:spcPct val="110000"/>
              </a:lnSpc>
              <a:buFont typeface="Arial" panose="020B0604020202020204" pitchFamily="34" charset="0"/>
              <a:buChar char="•"/>
              <a:defRPr/>
            </a:pPr>
            <a:r>
              <a:rPr lang="en-US" sz="2000" b="1" dirty="0" smtClean="0">
                <a:solidFill>
                  <a:schemeClr val="bg1"/>
                </a:solidFill>
                <a:latin typeface="Tahoma"/>
                <a:cs typeface="Tahoma"/>
              </a:rPr>
              <a:t>Establish </a:t>
            </a:r>
            <a:r>
              <a:rPr lang="en-US" sz="2000" b="1" dirty="0">
                <a:solidFill>
                  <a:schemeClr val="bg1"/>
                </a:solidFill>
                <a:latin typeface="Tahoma"/>
                <a:cs typeface="Tahoma"/>
              </a:rPr>
              <a:t>a Terminal Equipment Idling Reduction </a:t>
            </a:r>
            <a:r>
              <a:rPr lang="en-US" sz="2000" b="1" dirty="0" smtClean="0">
                <a:solidFill>
                  <a:schemeClr val="bg1"/>
                </a:solidFill>
                <a:latin typeface="Tahoma"/>
                <a:cs typeface="Tahoma"/>
              </a:rPr>
              <a:t>Program</a:t>
            </a:r>
          </a:p>
          <a:p>
            <a:pPr marL="690563" indent="-346075">
              <a:lnSpc>
                <a:spcPct val="110000"/>
              </a:lnSpc>
              <a:buFont typeface="Arial" panose="020B0604020202020204" pitchFamily="34" charset="0"/>
              <a:buChar char="•"/>
              <a:defRPr/>
            </a:pPr>
            <a:r>
              <a:rPr lang="en-US" sz="2000" b="1" dirty="0" smtClean="0">
                <a:solidFill>
                  <a:schemeClr val="bg1"/>
                </a:solidFill>
                <a:latin typeface="Tahoma"/>
                <a:cs typeface="Tahoma"/>
              </a:rPr>
              <a:t>Develop charging standards</a:t>
            </a:r>
          </a:p>
          <a:p>
            <a:pPr marL="690563" indent="-346075">
              <a:lnSpc>
                <a:spcPct val="110000"/>
              </a:lnSpc>
              <a:buFont typeface="Arial" panose="020B0604020202020204" pitchFamily="34" charset="0"/>
              <a:buChar char="•"/>
              <a:defRPr/>
            </a:pPr>
            <a:endParaRPr lang="en-US" sz="2000" b="1" dirty="0">
              <a:solidFill>
                <a:schemeClr val="bg1"/>
              </a:solidFill>
              <a:effectLst>
                <a:outerShdw blurRad="38100" dist="38100" dir="2700000" algn="tl">
                  <a:srgbClr val="000000">
                    <a:alpha val="43137"/>
                  </a:srgbClr>
                </a:outerShdw>
              </a:effectLst>
              <a:latin typeface="Tahoma"/>
              <a:cs typeface="Tahoma"/>
            </a:endParaRPr>
          </a:p>
        </p:txBody>
      </p:sp>
    </p:spTree>
    <p:extLst>
      <p:ext uri="{BB962C8B-B14F-4D97-AF65-F5344CB8AC3E}">
        <p14:creationId xmlns:p14="http://schemas.microsoft.com/office/powerpoint/2010/main" val="164076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11081</TotalTime>
  <Words>734</Words>
  <Application>Microsoft Office PowerPoint</Application>
  <PresentationFormat>On-screen Show (4:3)</PresentationFormat>
  <Paragraphs>130</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Trade Development &amp; Port Operations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Parrish</dc:creator>
  <cp:lastModifiedBy>Sanchez, Adriana</cp:lastModifiedBy>
  <cp:revision>128</cp:revision>
  <dcterms:created xsi:type="dcterms:W3CDTF">2015-10-01T14:54:05Z</dcterms:created>
  <dcterms:modified xsi:type="dcterms:W3CDTF">2016-12-09T21:37:58Z</dcterms:modified>
</cp:coreProperties>
</file>