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38" r:id="rId2"/>
    <p:sldId id="341" r:id="rId3"/>
    <p:sldId id="356" r:id="rId4"/>
    <p:sldId id="357" r:id="rId5"/>
    <p:sldId id="358" r:id="rId6"/>
    <p:sldId id="359" r:id="rId7"/>
    <p:sldId id="360" r:id="rId8"/>
    <p:sldId id="361" r:id="rId9"/>
    <p:sldId id="362" r:id="rId10"/>
    <p:sldId id="364" r:id="rId11"/>
    <p:sldId id="367" r:id="rId12"/>
    <p:sldId id="368" r:id="rId13"/>
    <p:sldId id="363" r:id="rId14"/>
    <p:sldId id="370" r:id="rId15"/>
    <p:sldId id="372" r:id="rId16"/>
    <p:sldId id="340" r:id="rId17"/>
    <p:sldId id="371" r:id="rId18"/>
    <p:sldId id="365" r:id="rId19"/>
    <p:sldId id="366" r:id="rId20"/>
  </p:sldIdLst>
  <p:sldSz cx="9144000" cy="6858000" type="screen4x3"/>
  <p:notesSz cx="7010400" cy="9296400"/>
  <p:defaultTextStyle>
    <a:defPPr>
      <a:defRPr lang="en-US"/>
    </a:defPPr>
    <a:lvl1pPr algn="l" defTabSz="457200" rtl="0" fontAlgn="base">
      <a:spcBef>
        <a:spcPct val="0"/>
      </a:spcBef>
      <a:spcAft>
        <a:spcPct val="0"/>
      </a:spcAft>
      <a:defRPr sz="2800" kern="1200">
        <a:solidFill>
          <a:srgbClr val="5F5F5F"/>
        </a:solidFill>
        <a:latin typeface="Calibri" pitchFamily="34" charset="0"/>
        <a:ea typeface="MS PGothic" pitchFamily="34" charset="-128"/>
        <a:cs typeface="+mn-cs"/>
      </a:defRPr>
    </a:lvl1pPr>
    <a:lvl2pPr marL="457200" algn="l" defTabSz="457200" rtl="0" fontAlgn="base">
      <a:spcBef>
        <a:spcPct val="0"/>
      </a:spcBef>
      <a:spcAft>
        <a:spcPct val="0"/>
      </a:spcAft>
      <a:defRPr sz="2800" kern="1200">
        <a:solidFill>
          <a:srgbClr val="5F5F5F"/>
        </a:solidFill>
        <a:latin typeface="Calibri" pitchFamily="34" charset="0"/>
        <a:ea typeface="MS PGothic" pitchFamily="34" charset="-128"/>
        <a:cs typeface="+mn-cs"/>
      </a:defRPr>
    </a:lvl2pPr>
    <a:lvl3pPr marL="914400" algn="l" defTabSz="457200" rtl="0" fontAlgn="base">
      <a:spcBef>
        <a:spcPct val="0"/>
      </a:spcBef>
      <a:spcAft>
        <a:spcPct val="0"/>
      </a:spcAft>
      <a:defRPr sz="2800" kern="1200">
        <a:solidFill>
          <a:srgbClr val="5F5F5F"/>
        </a:solidFill>
        <a:latin typeface="Calibri" pitchFamily="34" charset="0"/>
        <a:ea typeface="MS PGothic" pitchFamily="34" charset="-128"/>
        <a:cs typeface="+mn-cs"/>
      </a:defRPr>
    </a:lvl3pPr>
    <a:lvl4pPr marL="1371600" algn="l" defTabSz="457200" rtl="0" fontAlgn="base">
      <a:spcBef>
        <a:spcPct val="0"/>
      </a:spcBef>
      <a:spcAft>
        <a:spcPct val="0"/>
      </a:spcAft>
      <a:defRPr sz="2800" kern="1200">
        <a:solidFill>
          <a:srgbClr val="5F5F5F"/>
        </a:solidFill>
        <a:latin typeface="Calibri" pitchFamily="34" charset="0"/>
        <a:ea typeface="MS PGothic" pitchFamily="34" charset="-128"/>
        <a:cs typeface="+mn-cs"/>
      </a:defRPr>
    </a:lvl4pPr>
    <a:lvl5pPr marL="1828800" algn="l" defTabSz="457200" rtl="0" fontAlgn="base">
      <a:spcBef>
        <a:spcPct val="0"/>
      </a:spcBef>
      <a:spcAft>
        <a:spcPct val="0"/>
      </a:spcAft>
      <a:defRPr sz="2800" kern="1200">
        <a:solidFill>
          <a:srgbClr val="5F5F5F"/>
        </a:solidFill>
        <a:latin typeface="Calibri" pitchFamily="34" charset="0"/>
        <a:ea typeface="MS PGothic" pitchFamily="34" charset="-128"/>
        <a:cs typeface="+mn-cs"/>
      </a:defRPr>
    </a:lvl5pPr>
    <a:lvl6pPr marL="2286000" algn="l" defTabSz="914400" rtl="0" eaLnBrk="1" latinLnBrk="0" hangingPunct="1">
      <a:defRPr sz="2800" kern="1200">
        <a:solidFill>
          <a:srgbClr val="5F5F5F"/>
        </a:solidFill>
        <a:latin typeface="Calibri" pitchFamily="34" charset="0"/>
        <a:ea typeface="MS PGothic" pitchFamily="34" charset="-128"/>
        <a:cs typeface="+mn-cs"/>
      </a:defRPr>
    </a:lvl6pPr>
    <a:lvl7pPr marL="2743200" algn="l" defTabSz="914400" rtl="0" eaLnBrk="1" latinLnBrk="0" hangingPunct="1">
      <a:defRPr sz="2800" kern="1200">
        <a:solidFill>
          <a:srgbClr val="5F5F5F"/>
        </a:solidFill>
        <a:latin typeface="Calibri" pitchFamily="34" charset="0"/>
        <a:ea typeface="MS PGothic" pitchFamily="34" charset="-128"/>
        <a:cs typeface="+mn-cs"/>
      </a:defRPr>
    </a:lvl7pPr>
    <a:lvl8pPr marL="3200400" algn="l" defTabSz="914400" rtl="0" eaLnBrk="1" latinLnBrk="0" hangingPunct="1">
      <a:defRPr sz="2800" kern="1200">
        <a:solidFill>
          <a:srgbClr val="5F5F5F"/>
        </a:solidFill>
        <a:latin typeface="Calibri" pitchFamily="34" charset="0"/>
        <a:ea typeface="MS PGothic" pitchFamily="34" charset="-128"/>
        <a:cs typeface="+mn-cs"/>
      </a:defRPr>
    </a:lvl8pPr>
    <a:lvl9pPr marL="3657600" algn="l" defTabSz="914400" rtl="0" eaLnBrk="1" latinLnBrk="0" hangingPunct="1">
      <a:defRPr sz="2800" kern="1200">
        <a:solidFill>
          <a:srgbClr val="5F5F5F"/>
        </a:solidFill>
        <a:latin typeface="Calibri" pitchFamily="34" charset="0"/>
        <a:ea typeface="MS PGothic"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e-Claude Rouillard" initials="MR"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77388" autoAdjust="0"/>
  </p:normalViewPr>
  <p:slideViewPr>
    <p:cSldViewPr snapToObjects="1">
      <p:cViewPr varScale="1">
        <p:scale>
          <a:sx n="64" d="100"/>
          <a:sy n="64" d="100"/>
        </p:scale>
        <p:origin x="-1939"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p:scale>
          <a:sx n="150" d="100"/>
          <a:sy n="150" d="100"/>
        </p:scale>
        <p:origin x="-1656" y="1224"/>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1-07T15:00:39.921" idx="4">
    <p:pos x="1875" y="985"/>
    <p:text>Resources?</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2446" tIns="46223" rIns="92446" bIns="46223" numCol="1" anchor="t" anchorCtr="0" compatLnSpc="1">
            <a:prstTxWarp prst="textNoShape">
              <a:avLst/>
            </a:prstTxWarp>
          </a:bodyPr>
          <a:lstStyle>
            <a:lvl1pPr defTabSz="461963" eaLnBrk="0" hangingPunct="0">
              <a:defRPr sz="1200">
                <a:solidFill>
                  <a:schemeClr val="tx1"/>
                </a:solidFill>
                <a:latin typeface="Arial" charset="0"/>
                <a:ea typeface="ＭＳ Ｐゴシック" charset="0"/>
                <a:cs typeface="ＭＳ Ｐゴシック" charset="0"/>
              </a:defRPr>
            </a:lvl1pPr>
          </a:lstStyle>
          <a:p>
            <a:pPr>
              <a:defRPr/>
            </a:pPr>
            <a:endParaRPr lang="en-US"/>
          </a:p>
        </p:txBody>
      </p:sp>
      <p:sp>
        <p:nvSpPr>
          <p:cNvPr id="57347" name="Rectangle 3"/>
          <p:cNvSpPr>
            <a:spLocks noGrp="1" noChangeArrowheads="1"/>
          </p:cNvSpPr>
          <p:nvPr>
            <p:ph type="dt" sz="quarter" idx="1"/>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46" tIns="46223" rIns="92446" bIns="46223" numCol="1" anchor="t" anchorCtr="0" compatLnSpc="1">
            <a:prstTxWarp prst="textNoShape">
              <a:avLst/>
            </a:prstTxWarp>
          </a:bodyPr>
          <a:lstStyle>
            <a:lvl1pPr algn="r" defTabSz="461963" eaLnBrk="0" hangingPunct="0">
              <a:defRPr sz="1200">
                <a:solidFill>
                  <a:schemeClr val="tx1"/>
                </a:solidFill>
                <a:latin typeface="Arial" pitchFamily="34" charset="0"/>
              </a:defRPr>
            </a:lvl1pPr>
          </a:lstStyle>
          <a:p>
            <a:pPr>
              <a:defRPr/>
            </a:pPr>
            <a:fld id="{256F0B56-1601-448C-93C8-05582FDBA0D9}" type="datetime1">
              <a:rPr lang="en-US" altLang="en-US"/>
              <a:pPr>
                <a:defRPr/>
              </a:pPr>
              <a:t>11/7/2017</a:t>
            </a:fld>
            <a:endParaRPr lang="en-US" altLang="en-US"/>
          </a:p>
        </p:txBody>
      </p:sp>
      <p:sp>
        <p:nvSpPr>
          <p:cNvPr id="57348" name="Rectangle 4"/>
          <p:cNvSpPr>
            <a:spLocks noGrp="1" noChangeArrowheads="1"/>
          </p:cNvSpPr>
          <p:nvPr>
            <p:ph type="ftr" sz="quarter" idx="2"/>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2446" tIns="46223" rIns="92446" bIns="46223" numCol="1" anchor="b" anchorCtr="0" compatLnSpc="1">
            <a:prstTxWarp prst="textNoShape">
              <a:avLst/>
            </a:prstTxWarp>
          </a:bodyPr>
          <a:lstStyle>
            <a:lvl1pPr defTabSz="461963" eaLnBrk="0" hangingPunct="0">
              <a:defRPr sz="1200">
                <a:solidFill>
                  <a:schemeClr val="tx1"/>
                </a:solidFill>
                <a:latin typeface="Arial" charset="0"/>
                <a:ea typeface="ＭＳ Ｐゴシック" charset="0"/>
                <a:cs typeface="ＭＳ Ｐゴシック" charset="0"/>
              </a:defRPr>
            </a:lvl1pPr>
          </a:lstStyle>
          <a:p>
            <a:pPr>
              <a:defRPr/>
            </a:pPr>
            <a:endParaRPr lang="en-US"/>
          </a:p>
        </p:txBody>
      </p:sp>
      <p:sp>
        <p:nvSpPr>
          <p:cNvPr id="57349" name="Rectangle 5"/>
          <p:cNvSpPr>
            <a:spLocks noGrp="1" noChangeArrowheads="1"/>
          </p:cNvSpPr>
          <p:nvPr>
            <p:ph type="sldNum" sz="quarter" idx="3"/>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46" tIns="46223" rIns="92446" bIns="46223" numCol="1" anchor="b" anchorCtr="0" compatLnSpc="1">
            <a:prstTxWarp prst="textNoShape">
              <a:avLst/>
            </a:prstTxWarp>
          </a:bodyPr>
          <a:lstStyle>
            <a:lvl1pPr algn="r" defTabSz="461963" eaLnBrk="0" hangingPunct="0">
              <a:defRPr sz="1200">
                <a:solidFill>
                  <a:schemeClr val="tx1"/>
                </a:solidFill>
                <a:latin typeface="Arial" pitchFamily="34" charset="0"/>
              </a:defRPr>
            </a:lvl1pPr>
          </a:lstStyle>
          <a:p>
            <a:pPr>
              <a:defRPr/>
            </a:pPr>
            <a:fld id="{03776D88-8046-443D-88E0-6A9BC51DEA8D}" type="slidenum">
              <a:rPr lang="en-US" altLang="en-US"/>
              <a:pPr>
                <a:defRPr/>
              </a:pPr>
              <a:t>‹#›</a:t>
            </a:fld>
            <a:endParaRPr lang="en-US" altLang="en-US"/>
          </a:p>
        </p:txBody>
      </p:sp>
    </p:spTree>
    <p:extLst>
      <p:ext uri="{BB962C8B-B14F-4D97-AF65-F5344CB8AC3E}">
        <p14:creationId xmlns:p14="http://schemas.microsoft.com/office/powerpoint/2010/main" val="1281306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2446" tIns="46223" rIns="92446" bIns="46223" numCol="1" anchor="t" anchorCtr="0" compatLnSpc="1">
            <a:prstTxWarp prst="textNoShape">
              <a:avLst/>
            </a:prstTxWarp>
          </a:bodyPr>
          <a:lstStyle>
            <a:lvl1pPr defTabSz="461963">
              <a:defRPr sz="1200">
                <a:solidFill>
                  <a:schemeClr val="tx1"/>
                </a:solidFill>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bwMode="auto">
          <a:xfrm>
            <a:off x="3970338" y="0"/>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2446" tIns="46223" rIns="92446" bIns="46223" numCol="1" anchor="t" anchorCtr="0" compatLnSpc="1">
            <a:prstTxWarp prst="textNoShape">
              <a:avLst/>
            </a:prstTxWarp>
          </a:bodyPr>
          <a:lstStyle>
            <a:lvl1pPr algn="r" defTabSz="461963">
              <a:defRPr sz="1200">
                <a:solidFill>
                  <a:schemeClr val="tx1"/>
                </a:solidFill>
                <a:latin typeface="Arial" pitchFamily="34" charset="0"/>
              </a:defRPr>
            </a:lvl1pPr>
          </a:lstStyle>
          <a:p>
            <a:pPr>
              <a:defRPr/>
            </a:pPr>
            <a:fld id="{0DC8B1D4-D518-4D7E-BBE4-654E36B8760B}" type="datetime1">
              <a:rPr lang="en-US" altLang="en-US"/>
              <a:pPr>
                <a:defRPr/>
              </a:pPr>
              <a:t>11/7/2017</a:t>
            </a:fld>
            <a:endParaRPr lang="en-US" altLang="en-US"/>
          </a:p>
        </p:txBody>
      </p:sp>
      <p:sp>
        <p:nvSpPr>
          <p:cNvPr id="4" name="Slide Image Placeholder 3"/>
          <p:cNvSpPr>
            <a:spLocks noGrp="1" noRot="1" noChangeAspect="1"/>
          </p:cNvSpPr>
          <p:nvPr>
            <p:ph type="sldImg" idx="2"/>
          </p:nvPr>
        </p:nvSpPr>
        <p:spPr bwMode="auto">
          <a:xfrm>
            <a:off x="1181100" y="696913"/>
            <a:ext cx="4649788" cy="3486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a:extLst>
        </p:spPr>
        <p:txBody>
          <a:bodyPr vert="horz" wrap="square" lIns="92446" tIns="46223" rIns="92446" bIns="46223"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2446" tIns="46223" rIns="92446" bIns="46223" numCol="1" anchor="b" anchorCtr="0" compatLnSpc="1">
            <a:prstTxWarp prst="textNoShape">
              <a:avLst/>
            </a:prstTxWarp>
          </a:bodyPr>
          <a:lstStyle>
            <a:lvl1pPr defTabSz="461963">
              <a:defRPr sz="1200">
                <a:solidFill>
                  <a:schemeClr val="tx1"/>
                </a:solidFill>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2446" tIns="46223" rIns="92446" bIns="46223" numCol="1" anchor="b" anchorCtr="0" compatLnSpc="1">
            <a:prstTxWarp prst="textNoShape">
              <a:avLst/>
            </a:prstTxWarp>
          </a:bodyPr>
          <a:lstStyle>
            <a:lvl1pPr algn="r" defTabSz="461963">
              <a:defRPr sz="1200">
                <a:solidFill>
                  <a:schemeClr val="tx1"/>
                </a:solidFill>
                <a:latin typeface="Arial" pitchFamily="34" charset="0"/>
              </a:defRPr>
            </a:lvl1pPr>
          </a:lstStyle>
          <a:p>
            <a:pPr>
              <a:defRPr/>
            </a:pPr>
            <a:fld id="{9950A72E-1BF5-42C1-8B8A-C3899F681BF8}" type="slidenum">
              <a:rPr lang="en-US" altLang="en-US"/>
              <a:pPr>
                <a:defRPr/>
              </a:pPr>
              <a:t>‹#›</a:t>
            </a:fld>
            <a:endParaRPr lang="en-US" altLang="en-US"/>
          </a:p>
        </p:txBody>
      </p:sp>
    </p:spTree>
    <p:extLst>
      <p:ext uri="{BB962C8B-B14F-4D97-AF65-F5344CB8AC3E}">
        <p14:creationId xmlns:p14="http://schemas.microsoft.com/office/powerpoint/2010/main" val="146311765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a:noFill/>
        </p:spPr>
      </p:sp>
      <p:sp>
        <p:nvSpPr>
          <p:cNvPr id="22531" name="Rectangle 3"/>
          <p:cNvSpPr>
            <a:spLocks noGrp="1"/>
          </p:cNvSpPr>
          <p:nvPr>
            <p:ph type="body" idx="1"/>
          </p:nvPr>
        </p:nvSpPr>
        <p:spPr>
          <a:noFill/>
        </p:spPr>
        <p:txBody>
          <a:bodyPr/>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noFill/>
        </p:spPr>
      </p:sp>
      <p:sp>
        <p:nvSpPr>
          <p:cNvPr id="31747" name="Notes Placeholder 2"/>
          <p:cNvSpPr>
            <a:spLocks noGrp="1"/>
          </p:cNvSpPr>
          <p:nvPr>
            <p:ph type="body" idx="1"/>
          </p:nvPr>
        </p:nvSpPr>
        <p:spPr>
          <a:noFill/>
        </p:spPr>
        <p:txBody>
          <a:bodyPr/>
          <a:lstStyle/>
          <a:p>
            <a:endParaRPr lang="en-US" altLang="en-US" smtClean="0"/>
          </a:p>
        </p:txBody>
      </p:sp>
      <p:sp>
        <p:nvSpPr>
          <p:cNvPr id="31748" name="Slide Number Placeholder 3"/>
          <p:cNvSpPr>
            <a:spLocks noGrp="1"/>
          </p:cNvSpPr>
          <p:nvPr>
            <p:ph type="sldNum" sz="quarter" idx="5"/>
          </p:nvPr>
        </p:nvSpPr>
        <p:spPr>
          <a:noFill/>
          <a:ln>
            <a:miter lim="800000"/>
            <a:headEnd/>
            <a:tailEnd/>
          </a:ln>
        </p:spPr>
        <p:txBody>
          <a:bodyPr/>
          <a:lstStyle/>
          <a:p>
            <a:fld id="{AB38C17F-A938-4048-BFD7-BC9091E1F49A}" type="slidenum">
              <a:rPr lang="en-US" altLang="en-US" smtClean="0"/>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a:noFill/>
        </p:spPr>
      </p:sp>
      <p:sp>
        <p:nvSpPr>
          <p:cNvPr id="32771" name="Espace réservé des commentaires 2"/>
          <p:cNvSpPr>
            <a:spLocks noGrp="1"/>
          </p:cNvSpPr>
          <p:nvPr>
            <p:ph type="body" idx="1"/>
          </p:nvPr>
        </p:nvSpPr>
        <p:spPr>
          <a:noFill/>
        </p:spPr>
        <p:txBody>
          <a:bodyPr/>
          <a:lstStyle/>
          <a:p>
            <a:endParaRPr lang="fr-CA" altLang="en-US" smtClean="0"/>
          </a:p>
        </p:txBody>
      </p:sp>
      <p:sp>
        <p:nvSpPr>
          <p:cNvPr id="32772" name="Espace réservé du numéro de diapositive 3"/>
          <p:cNvSpPr>
            <a:spLocks noGrp="1"/>
          </p:cNvSpPr>
          <p:nvPr>
            <p:ph type="sldNum" sz="quarter" idx="5"/>
          </p:nvPr>
        </p:nvSpPr>
        <p:spPr>
          <a:noFill/>
          <a:ln>
            <a:miter lim="800000"/>
            <a:headEnd/>
            <a:tailEnd/>
          </a:ln>
        </p:spPr>
        <p:txBody>
          <a:bodyPr/>
          <a:lstStyle/>
          <a:p>
            <a:fld id="{DF6E80AD-9970-452A-8BDC-EB718F11CF08}" type="slidenum">
              <a:rPr lang="fr-CA" altLang="en-US" smtClean="0"/>
              <a:pPr/>
              <a:t>11</a:t>
            </a:fld>
            <a:endParaRPr lang="fr-CA"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noFill/>
        </p:spPr>
      </p:sp>
      <p:sp>
        <p:nvSpPr>
          <p:cNvPr id="33795" name="Slide Number Placeholder 3"/>
          <p:cNvSpPr>
            <a:spLocks noGrp="1"/>
          </p:cNvSpPr>
          <p:nvPr>
            <p:ph type="sldNum" sz="quarter" idx="5"/>
          </p:nvPr>
        </p:nvSpPr>
        <p:spPr>
          <a:noFill/>
          <a:ln>
            <a:miter lim="800000"/>
            <a:headEnd/>
            <a:tailEnd/>
          </a:ln>
        </p:spPr>
        <p:txBody>
          <a:bodyPr/>
          <a:lstStyle/>
          <a:p>
            <a:fld id="{A6D3826B-48CD-4EC2-BE2A-60B405D76739}" type="slidenum">
              <a:rPr lang="en-US" altLang="en-US" smtClean="0"/>
              <a:pPr/>
              <a:t>12</a:t>
            </a:fld>
            <a:endParaRPr lang="en-US" altLang="en-US" smtClean="0"/>
          </a:p>
        </p:txBody>
      </p:sp>
      <p:sp>
        <p:nvSpPr>
          <p:cNvPr id="33796" name="Notes Placeholder 4"/>
          <p:cNvSpPr>
            <a:spLocks noGrp="1"/>
          </p:cNvSpPr>
          <p:nvPr>
            <p:ph type="body" sz="quarter" idx="11"/>
          </p:nvPr>
        </p:nvSpPr>
        <p:spPr>
          <a:noFill/>
        </p:spPr>
        <p:txBody>
          <a:bodyPr/>
          <a:lstStyle/>
          <a:p>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noFill/>
        </p:spPr>
      </p:sp>
      <p:sp>
        <p:nvSpPr>
          <p:cNvPr id="30723" name="Notes Placeholder 2"/>
          <p:cNvSpPr>
            <a:spLocks noGrp="1"/>
          </p:cNvSpPr>
          <p:nvPr>
            <p:ph type="body" idx="1"/>
          </p:nvPr>
        </p:nvSpPr>
        <p:spPr>
          <a:noFill/>
        </p:spPr>
        <p:txBody>
          <a:bodyPr/>
          <a:lstStyle/>
          <a:p>
            <a:endParaRPr lang="en-US" altLang="en-US" smtClean="0"/>
          </a:p>
        </p:txBody>
      </p:sp>
      <p:sp>
        <p:nvSpPr>
          <p:cNvPr id="30724" name="Slide Number Placeholder 3"/>
          <p:cNvSpPr>
            <a:spLocks noGrp="1"/>
          </p:cNvSpPr>
          <p:nvPr>
            <p:ph type="sldNum" sz="quarter" idx="5"/>
          </p:nvPr>
        </p:nvSpPr>
        <p:spPr>
          <a:noFill/>
          <a:ln>
            <a:miter lim="800000"/>
            <a:headEnd/>
            <a:tailEnd/>
          </a:ln>
        </p:spPr>
        <p:txBody>
          <a:bodyPr/>
          <a:lstStyle/>
          <a:p>
            <a:fld id="{34092161-F944-46CF-9F53-C37AC73321C6}" type="slidenum">
              <a:rPr lang="en-US" altLang="en-US" smtClean="0"/>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noFill/>
        </p:spPr>
      </p:sp>
      <p:sp>
        <p:nvSpPr>
          <p:cNvPr id="35843" name="Slide Number Placeholder 3"/>
          <p:cNvSpPr>
            <a:spLocks noGrp="1"/>
          </p:cNvSpPr>
          <p:nvPr>
            <p:ph type="sldNum" sz="quarter" idx="5"/>
          </p:nvPr>
        </p:nvSpPr>
        <p:spPr>
          <a:noFill/>
          <a:ln>
            <a:miter lim="800000"/>
            <a:headEnd/>
            <a:tailEnd/>
          </a:ln>
        </p:spPr>
        <p:txBody>
          <a:bodyPr/>
          <a:lstStyle/>
          <a:p>
            <a:fld id="{EA66D735-A76D-4F6E-9B71-5EF5F3AD42DB}" type="slidenum">
              <a:rPr lang="en-US" altLang="en-US" smtClean="0"/>
              <a:pPr/>
              <a:t>14</a:t>
            </a:fld>
            <a:endParaRPr lang="en-US" altLang="en-US" smtClean="0"/>
          </a:p>
        </p:txBody>
      </p:sp>
      <p:sp>
        <p:nvSpPr>
          <p:cNvPr id="35844" name="Notes Placeholder 4"/>
          <p:cNvSpPr>
            <a:spLocks noGrp="1"/>
          </p:cNvSpPr>
          <p:nvPr>
            <p:ph type="body" sz="quarter" idx="11"/>
          </p:nvPr>
        </p:nvSpPr>
        <p:spPr>
          <a:noFill/>
        </p:spPr>
        <p:txBody>
          <a:bodyPr/>
          <a:lstStyle/>
          <a:p>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noFill/>
        </p:spPr>
      </p:sp>
      <p:sp>
        <p:nvSpPr>
          <p:cNvPr id="35843" name="Slide Number Placeholder 3"/>
          <p:cNvSpPr>
            <a:spLocks noGrp="1"/>
          </p:cNvSpPr>
          <p:nvPr>
            <p:ph type="sldNum" sz="quarter" idx="5"/>
          </p:nvPr>
        </p:nvSpPr>
        <p:spPr>
          <a:noFill/>
          <a:ln>
            <a:miter lim="800000"/>
            <a:headEnd/>
            <a:tailEnd/>
          </a:ln>
        </p:spPr>
        <p:txBody>
          <a:bodyPr/>
          <a:lstStyle/>
          <a:p>
            <a:fld id="{EA66D735-A76D-4F6E-9B71-5EF5F3AD42DB}" type="slidenum">
              <a:rPr lang="en-US" altLang="en-US" smtClean="0"/>
              <a:pPr/>
              <a:t>15</a:t>
            </a:fld>
            <a:endParaRPr lang="en-US" altLang="en-US" smtClean="0"/>
          </a:p>
        </p:txBody>
      </p:sp>
      <p:sp>
        <p:nvSpPr>
          <p:cNvPr id="35844" name="Notes Placeholder 4"/>
          <p:cNvSpPr>
            <a:spLocks noGrp="1"/>
          </p:cNvSpPr>
          <p:nvPr>
            <p:ph type="body" sz="quarter" idx="11"/>
          </p:nvPr>
        </p:nvSpPr>
        <p:spPr>
          <a:noFill/>
        </p:spPr>
        <p:txBody>
          <a:bodyPr/>
          <a:lstStyle/>
          <a:p>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50A72E-1BF5-42C1-8B8A-C3899F681BF8}" type="slidenum">
              <a:rPr lang="en-US" altLang="en-US" smtClean="0"/>
              <a:pPr>
                <a:defRPr/>
              </a:pPr>
              <a:t>16</a:t>
            </a:fld>
            <a:endParaRPr lang="en-US" altLang="en-US"/>
          </a:p>
        </p:txBody>
      </p:sp>
    </p:spTree>
    <p:extLst>
      <p:ext uri="{BB962C8B-B14F-4D97-AF65-F5344CB8AC3E}">
        <p14:creationId xmlns:p14="http://schemas.microsoft.com/office/powerpoint/2010/main" val="3563442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950A72E-1BF5-42C1-8B8A-C3899F681BF8}" type="slidenum">
              <a:rPr lang="en-US" altLang="en-US" smtClean="0"/>
              <a:pPr>
                <a:defRPr/>
              </a:pPr>
              <a:t>17</a:t>
            </a:fld>
            <a:endParaRPr lang="en-US" altLang="en-US"/>
          </a:p>
        </p:txBody>
      </p:sp>
    </p:spTree>
    <p:extLst>
      <p:ext uri="{BB962C8B-B14F-4D97-AF65-F5344CB8AC3E}">
        <p14:creationId xmlns:p14="http://schemas.microsoft.com/office/powerpoint/2010/main" val="1426582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noFill/>
        </p:spPr>
      </p:sp>
      <p:sp>
        <p:nvSpPr>
          <p:cNvPr id="3" name="Notes Placeholder 2"/>
          <p:cNvSpPr>
            <a:spLocks noGrp="1"/>
          </p:cNvSpPr>
          <p:nvPr>
            <p:ph type="body" idx="1"/>
          </p:nvPr>
        </p:nvSpPr>
        <p:spPr/>
        <p:txBody>
          <a:bodyPr/>
          <a:lstStyle/>
          <a:p>
            <a:pPr defTabSz="914400" eaLnBrk="1" fontAlgn="auto" hangingPunct="1">
              <a:spcBef>
                <a:spcPts val="600"/>
              </a:spcBef>
              <a:spcAft>
                <a:spcPts val="600"/>
              </a:spcAft>
              <a:defRPr/>
            </a:pPr>
            <a:r>
              <a:rPr lang="en-US" dirty="0" smtClean="0">
                <a:solidFill>
                  <a:prstClr val="black"/>
                </a:solidFill>
                <a:latin typeface="Arial" panose="020B0604020202020204" pitchFamily="34" charset="0"/>
                <a:ea typeface="+mn-ea"/>
                <a:cs typeface="Arial" panose="020B0604020202020204" pitchFamily="34" charset="0"/>
              </a:rPr>
              <a:t>The CEC has a track record of effective results that have contributed to the protection of the environment in North America, the growth of sustainable industries, and the health of its citizens and has also provided useful information on the North American environment to a large variety of audiences</a:t>
            </a:r>
          </a:p>
          <a:p>
            <a:pPr defTabSz="914400" eaLnBrk="1" fontAlgn="auto" hangingPunct="1">
              <a:spcBef>
                <a:spcPts val="600"/>
              </a:spcBef>
              <a:spcAft>
                <a:spcPts val="600"/>
              </a:spcAft>
              <a:defRPr/>
            </a:pPr>
            <a:r>
              <a:rPr lang="en-US" dirty="0" smtClean="0">
                <a:solidFill>
                  <a:prstClr val="black"/>
                </a:solidFill>
                <a:latin typeface="Arial" panose="020B0604020202020204" pitchFamily="34" charset="0"/>
                <a:ea typeface="+mn-ea"/>
                <a:cs typeface="Arial" panose="020B0604020202020204" pitchFamily="34" charset="0"/>
              </a:rPr>
              <a:t>Regardless of domestic policy orientations on trade, many environmental problems cut across borders: whether air quality, invasive species, hazardous waste, migratory wildlife or the long-range atmospheric transport of toxic pollutants. </a:t>
            </a:r>
          </a:p>
          <a:p>
            <a:pPr defTabSz="914400" eaLnBrk="1" fontAlgn="auto" hangingPunct="1">
              <a:spcBef>
                <a:spcPts val="600"/>
              </a:spcBef>
              <a:spcAft>
                <a:spcPts val="600"/>
              </a:spcAft>
              <a:defRPr/>
            </a:pPr>
            <a:r>
              <a:rPr lang="en-US" dirty="0" smtClean="0">
                <a:solidFill>
                  <a:prstClr val="black"/>
                </a:solidFill>
                <a:latin typeface="Arial" panose="020B0604020202020204" pitchFamily="34" charset="0"/>
                <a:ea typeface="+mn-ea"/>
                <a:cs typeface="Arial" panose="020B0604020202020204" pitchFamily="34" charset="0"/>
              </a:rPr>
              <a:t>The CEC’s work has demonstrated that North America’s ecosystems are irrevocably connected and that achieving long-term results requires coordinated approaches and a proven ability to adapt to changing governments and national priorities</a:t>
            </a:r>
          </a:p>
          <a:p>
            <a:pPr>
              <a:defRPr/>
            </a:pPr>
            <a:endParaRPr lang="en-US" dirty="0"/>
          </a:p>
        </p:txBody>
      </p:sp>
      <p:sp>
        <p:nvSpPr>
          <p:cNvPr id="36868" name="Slide Number Placeholder 3"/>
          <p:cNvSpPr>
            <a:spLocks noGrp="1"/>
          </p:cNvSpPr>
          <p:nvPr>
            <p:ph type="sldNum" sz="quarter" idx="5"/>
          </p:nvPr>
        </p:nvSpPr>
        <p:spPr>
          <a:noFill/>
          <a:ln>
            <a:miter lim="800000"/>
            <a:headEnd/>
            <a:tailEnd/>
          </a:ln>
        </p:spPr>
        <p:txBody>
          <a:bodyPr/>
          <a:lstStyle/>
          <a:p>
            <a:fld id="{4A928843-F84E-4C4F-A120-67828B10FB8B}" type="slidenum">
              <a:rPr lang="en-US" altLang="en-US" smtClean="0"/>
              <a:pPr/>
              <a:t>18</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TextEdit="1"/>
          </p:cNvSpPr>
          <p:nvPr>
            <p:ph type="sldImg"/>
          </p:nvPr>
        </p:nvSpPr>
        <p:spPr>
          <a:noFill/>
        </p:spPr>
      </p:sp>
      <p:sp>
        <p:nvSpPr>
          <p:cNvPr id="37891" name="Rectangle 3"/>
          <p:cNvSpPr>
            <a:spLocks noGrp="1"/>
          </p:cNvSpPr>
          <p:nvPr>
            <p:ph type="body" idx="1"/>
          </p:nvPr>
        </p:nvSpPr>
        <p:spPr>
          <a:noFill/>
        </p:spPr>
        <p:txBody>
          <a:bodyPr/>
          <a:lstStyle/>
          <a:p>
            <a:endParaRPr lang="en-US" altLang="en-US" sz="13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950A72E-1BF5-42C1-8B8A-C3899F681BF8}" type="slidenum">
              <a:rPr lang="en-US" altLang="en-US" smtClean="0"/>
              <a:pPr>
                <a:defRPr/>
              </a:pPr>
              <a:t>2</a:t>
            </a:fld>
            <a:endParaRPr lang="en-US" altLang="en-US"/>
          </a:p>
        </p:txBody>
      </p:sp>
    </p:spTree>
    <p:extLst>
      <p:ext uri="{BB962C8B-B14F-4D97-AF65-F5344CB8AC3E}">
        <p14:creationId xmlns:p14="http://schemas.microsoft.com/office/powerpoint/2010/main" val="3009326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noFill/>
        </p:spPr>
      </p:sp>
      <p:sp>
        <p:nvSpPr>
          <p:cNvPr id="23555" name="Notes Placeholder 2"/>
          <p:cNvSpPr>
            <a:spLocks noGrp="1"/>
          </p:cNvSpPr>
          <p:nvPr>
            <p:ph type="body" idx="1"/>
          </p:nvPr>
        </p:nvSpPr>
        <p:spPr>
          <a:noFill/>
        </p:spPr>
        <p:txBody>
          <a:bodyPr/>
          <a:lstStyle/>
          <a:p>
            <a:endParaRPr lang="en-US" altLang="en-US" smtClean="0"/>
          </a:p>
        </p:txBody>
      </p:sp>
      <p:sp>
        <p:nvSpPr>
          <p:cNvPr id="23556" name="Slide Number Placeholder 3"/>
          <p:cNvSpPr>
            <a:spLocks noGrp="1"/>
          </p:cNvSpPr>
          <p:nvPr>
            <p:ph type="sldNum" sz="quarter" idx="5"/>
          </p:nvPr>
        </p:nvSpPr>
        <p:spPr>
          <a:noFill/>
          <a:ln>
            <a:miter lim="800000"/>
            <a:headEnd/>
            <a:tailEnd/>
          </a:ln>
        </p:spPr>
        <p:txBody>
          <a:bodyPr/>
          <a:lstStyle/>
          <a:p>
            <a:fld id="{83C701B4-23F0-44CC-A128-6BCDB9F792B8}" type="slidenum">
              <a:rPr lang="en-US" altLang="en-US" smtClean="0"/>
              <a:pPr/>
              <a:t>3</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noFill/>
        </p:spPr>
      </p:sp>
      <p:sp>
        <p:nvSpPr>
          <p:cNvPr id="24579" name="Notes Placeholder 2"/>
          <p:cNvSpPr>
            <a:spLocks noGrp="1"/>
          </p:cNvSpPr>
          <p:nvPr>
            <p:ph type="body" idx="1"/>
          </p:nvPr>
        </p:nvSpPr>
        <p:spPr>
          <a:noFill/>
        </p:spPr>
        <p:txBody>
          <a:bodyPr/>
          <a:lstStyle/>
          <a:p>
            <a:endParaRPr lang="en-US" altLang="en-US" smtClean="0"/>
          </a:p>
        </p:txBody>
      </p:sp>
      <p:sp>
        <p:nvSpPr>
          <p:cNvPr id="24580" name="Slide Number Placeholder 3"/>
          <p:cNvSpPr>
            <a:spLocks noGrp="1"/>
          </p:cNvSpPr>
          <p:nvPr>
            <p:ph type="sldNum" sz="quarter" idx="5"/>
          </p:nvPr>
        </p:nvSpPr>
        <p:spPr>
          <a:noFill/>
          <a:ln>
            <a:miter lim="800000"/>
            <a:headEnd/>
            <a:tailEnd/>
          </a:ln>
        </p:spPr>
        <p:txBody>
          <a:bodyPr/>
          <a:lstStyle/>
          <a:p>
            <a:fld id="{A2561966-71E1-4088-8333-69C773847B12}" type="slidenum">
              <a:rPr lang="en-US" altLang="en-US" smtClean="0"/>
              <a:pPr/>
              <a:t>4</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noFill/>
        </p:spPr>
      </p:sp>
      <p:sp>
        <p:nvSpPr>
          <p:cNvPr id="3" name="Notes Placeholder 2"/>
          <p:cNvSpPr>
            <a:spLocks noGrp="1"/>
          </p:cNvSpPr>
          <p:nvPr>
            <p:ph type="body" idx="1"/>
          </p:nvPr>
        </p:nvSpPr>
        <p:spPr/>
        <p:txBody>
          <a:bodyPr/>
          <a:lstStyle/>
          <a:p>
            <a:pPr marL="285750" defTabSz="914400" eaLnBrk="1" fontAlgn="auto" hangingPunct="1">
              <a:spcBef>
                <a:spcPts val="600"/>
              </a:spcBef>
              <a:spcAft>
                <a:spcPts val="600"/>
              </a:spcAft>
              <a:defRPr/>
            </a:pPr>
            <a:r>
              <a:rPr lang="en-US" dirty="0" smtClean="0">
                <a:solidFill>
                  <a:prstClr val="black"/>
                </a:solidFill>
                <a:latin typeface="Arial" panose="020B0604020202020204" pitchFamily="34" charset="0"/>
                <a:ea typeface="+mn-ea"/>
                <a:cs typeface="Arial" panose="020B0604020202020204" pitchFamily="34" charset="0"/>
              </a:rPr>
              <a:t>Through the CEC, US and Canada have helped enhancing domestic capacity in Mexico to achieve environmental objectives of the NAAEC (pollution prevention, toxic chemicals, and pollutant release inventories)</a:t>
            </a:r>
          </a:p>
          <a:p>
            <a:pPr marL="285750" defTabSz="914400" eaLnBrk="1" fontAlgn="auto" hangingPunct="1">
              <a:spcBef>
                <a:spcPts val="600"/>
              </a:spcBef>
              <a:spcAft>
                <a:spcPts val="600"/>
              </a:spcAft>
              <a:defRPr/>
            </a:pPr>
            <a:r>
              <a:rPr lang="en-US" dirty="0" smtClean="0">
                <a:solidFill>
                  <a:prstClr val="black"/>
                </a:solidFill>
                <a:latin typeface="Arial" panose="020B0604020202020204" pitchFamily="34" charset="0"/>
                <a:ea typeface="+mn-ea"/>
                <a:cs typeface="Arial" panose="020B0604020202020204" pitchFamily="34" charset="0"/>
              </a:rPr>
              <a:t>Sound Management of Chemicals (SMOC) initiative, designed to eliminate / reduce use of toxic chemicals of common concern; included development / implementation of North American Regional Action Plans for toxic chemicals (DDT, chlordane, PCB, mercury, and </a:t>
            </a:r>
            <a:r>
              <a:rPr lang="en-US" dirty="0" err="1" smtClean="0">
                <a:solidFill>
                  <a:prstClr val="black"/>
                </a:solidFill>
                <a:latin typeface="Arial" panose="020B0604020202020204" pitchFamily="34" charset="0"/>
                <a:ea typeface="+mn-ea"/>
                <a:cs typeface="Arial" panose="020B0604020202020204" pitchFamily="34" charset="0"/>
              </a:rPr>
              <a:t>lindane</a:t>
            </a:r>
            <a:r>
              <a:rPr lang="en-US" dirty="0" smtClean="0">
                <a:solidFill>
                  <a:prstClr val="black"/>
                </a:solidFill>
                <a:latin typeface="Arial" panose="020B0604020202020204" pitchFamily="34" charset="0"/>
                <a:ea typeface="+mn-ea"/>
                <a:cs typeface="Arial" panose="020B0604020202020204" pitchFamily="34" charset="0"/>
              </a:rPr>
              <a:t>), and environmental monitoring and assessment</a:t>
            </a:r>
          </a:p>
          <a:p>
            <a:pPr marL="285750" defTabSz="914400" eaLnBrk="1" fontAlgn="auto" hangingPunct="1">
              <a:spcBef>
                <a:spcPts val="600"/>
              </a:spcBef>
              <a:spcAft>
                <a:spcPts val="600"/>
              </a:spcAft>
              <a:defRPr/>
            </a:pPr>
            <a:r>
              <a:rPr lang="en-US" dirty="0" smtClean="0">
                <a:solidFill>
                  <a:prstClr val="black"/>
                </a:solidFill>
                <a:latin typeface="Arial" panose="020B0604020202020204" pitchFamily="34" charset="0"/>
                <a:ea typeface="+mn-ea"/>
                <a:cs typeface="Arial" panose="020B0604020202020204" pitchFamily="34" charset="0"/>
              </a:rPr>
              <a:t>Key outcome of SMOC was contributing to halt the DDT use in Mexico (2000), that shared lessons learned with other countries in Latin America</a:t>
            </a:r>
          </a:p>
          <a:p>
            <a:pPr marL="285750" defTabSz="914400" eaLnBrk="1" fontAlgn="auto" hangingPunct="1">
              <a:spcBef>
                <a:spcPts val="600"/>
              </a:spcBef>
              <a:spcAft>
                <a:spcPts val="600"/>
              </a:spcAft>
              <a:defRPr/>
            </a:pPr>
            <a:r>
              <a:rPr lang="en-US" dirty="0" smtClean="0">
                <a:solidFill>
                  <a:prstClr val="black"/>
                </a:solidFill>
                <a:latin typeface="Arial" panose="020B0604020202020204" pitchFamily="34" charset="0"/>
                <a:ea typeface="+mn-ea"/>
                <a:cs typeface="Arial" panose="020B0604020202020204" pitchFamily="34" charset="0"/>
              </a:rPr>
              <a:t>Success story from FIPREV (in partnership with Mexican Industrial Chambers); a mechanism for financing pollution prevention projects providing loans to small and medium-size businesses (6 years, 83 loans, US$21.9 million, 3,675 tons of chemicals per year preventing from entering the environment)</a:t>
            </a:r>
          </a:p>
          <a:p>
            <a:pPr marL="285750" defTabSz="914400" eaLnBrk="1" fontAlgn="auto" hangingPunct="1">
              <a:spcBef>
                <a:spcPts val="600"/>
              </a:spcBef>
              <a:spcAft>
                <a:spcPts val="600"/>
              </a:spcAft>
              <a:defRPr/>
            </a:pPr>
            <a:r>
              <a:rPr lang="en-US" dirty="0" smtClean="0">
                <a:latin typeface="Arial" panose="020B0604020202020204" pitchFamily="34" charset="0"/>
                <a:cs typeface="Arial" panose="020B0604020202020204" pitchFamily="34" charset="0"/>
              </a:rPr>
              <a:t>RETC (</a:t>
            </a:r>
            <a:r>
              <a:rPr lang="en-US" dirty="0" err="1" smtClean="0">
                <a:latin typeface="Arial" panose="020B0604020202020204" pitchFamily="34" charset="0"/>
                <a:cs typeface="Arial" panose="020B0604020202020204" pitchFamily="34" charset="0"/>
              </a:rPr>
              <a:t>Registro</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Emisiones</a:t>
            </a:r>
            <a:r>
              <a:rPr lang="en-US" dirty="0" smtClean="0">
                <a:latin typeface="Arial" panose="020B0604020202020204" pitchFamily="34" charset="0"/>
                <a:cs typeface="Arial" panose="020B0604020202020204" pitchFamily="34" charset="0"/>
              </a:rPr>
              <a:t> y </a:t>
            </a:r>
            <a:r>
              <a:rPr lang="en-US" dirty="0" err="1" smtClean="0">
                <a:latin typeface="Arial" panose="020B0604020202020204" pitchFamily="34" charset="0"/>
                <a:cs typeface="Arial" panose="020B0604020202020204" pitchFamily="34" charset="0"/>
              </a:rPr>
              <a:t>Transferencias</a:t>
            </a:r>
            <a:r>
              <a:rPr lang="en-US" dirty="0" smtClean="0">
                <a:latin typeface="Arial" panose="020B0604020202020204" pitchFamily="34" charset="0"/>
                <a:cs typeface="Arial" panose="020B0604020202020204" pitchFamily="34" charset="0"/>
              </a:rPr>
              <a:t> de </a:t>
            </a:r>
            <a:r>
              <a:rPr lang="en-US" dirty="0" err="1" smtClean="0">
                <a:latin typeface="Arial" panose="020B0604020202020204" pitchFamily="34" charset="0"/>
                <a:cs typeface="Arial" panose="020B0604020202020204" pitchFamily="34" charset="0"/>
              </a:rPr>
              <a:t>Contaminantes</a:t>
            </a:r>
            <a:r>
              <a:rPr lang="en-US" dirty="0" smtClean="0">
                <a:latin typeface="Arial" panose="020B0604020202020204" pitchFamily="34" charset="0"/>
                <a:cs typeface="Arial" panose="020B0604020202020204" pitchFamily="34" charset="0"/>
              </a:rPr>
              <a:t>) – establishment of a Pollution Release and Transfer Registry in Mexico</a:t>
            </a:r>
          </a:p>
          <a:p>
            <a:pPr marL="285750" indent="-285750" defTabSz="914400" eaLnBrk="1" fontAlgn="auto" hangingPunct="1">
              <a:spcBef>
                <a:spcPts val="600"/>
              </a:spcBef>
              <a:spcAft>
                <a:spcPts val="600"/>
              </a:spcAft>
              <a:buFont typeface="Wingdings" panose="05000000000000000000" pitchFamily="2" charset="2"/>
              <a:buChar char="ü"/>
              <a:defRPr/>
            </a:pPr>
            <a:endParaRPr lang="en-US" sz="1800" b="1" i="1" dirty="0" smtClean="0">
              <a:solidFill>
                <a:prstClr val="black"/>
              </a:solidFill>
              <a:latin typeface="Arial" panose="020B0604020202020204" pitchFamily="34" charset="0"/>
              <a:ea typeface="+mn-ea"/>
              <a:cs typeface="Arial" panose="020B0604020202020204" pitchFamily="34" charset="0"/>
            </a:endParaRPr>
          </a:p>
        </p:txBody>
      </p:sp>
      <p:sp>
        <p:nvSpPr>
          <p:cNvPr id="25604" name="Slide Number Placeholder 3"/>
          <p:cNvSpPr>
            <a:spLocks noGrp="1"/>
          </p:cNvSpPr>
          <p:nvPr>
            <p:ph type="sldNum" sz="quarter" idx="5"/>
          </p:nvPr>
        </p:nvSpPr>
        <p:spPr>
          <a:noFill/>
          <a:ln>
            <a:miter lim="800000"/>
            <a:headEnd/>
            <a:tailEnd/>
          </a:ln>
        </p:spPr>
        <p:txBody>
          <a:bodyPr/>
          <a:lstStyle/>
          <a:p>
            <a:fld id="{FB7BB387-06A4-4A76-8FA6-E787FBC27B0F}" type="slidenum">
              <a:rPr lang="en-US" altLang="en-US" smtClean="0"/>
              <a:pPr/>
              <a:t>5</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noFill/>
        </p:spPr>
      </p:sp>
      <p:sp>
        <p:nvSpPr>
          <p:cNvPr id="3" name="Notes Placeholder 2"/>
          <p:cNvSpPr>
            <a:spLocks noGrp="1"/>
          </p:cNvSpPr>
          <p:nvPr>
            <p:ph type="body" idx="1"/>
          </p:nvPr>
        </p:nvSpPr>
        <p:spPr/>
        <p:txBody>
          <a:bodyPr/>
          <a:lstStyle/>
          <a:p>
            <a:pPr defTabSz="914400" eaLnBrk="1" fontAlgn="auto" hangingPunct="1">
              <a:spcBef>
                <a:spcPts val="600"/>
              </a:spcBef>
              <a:spcAft>
                <a:spcPts val="600"/>
              </a:spcAft>
              <a:buFont typeface="Arial" panose="020B0604020202020204" pitchFamily="34" charset="0"/>
              <a:buNone/>
              <a:defRPr/>
            </a:pPr>
            <a:r>
              <a:rPr lang="en-US" dirty="0" smtClean="0">
                <a:solidFill>
                  <a:prstClr val="black"/>
                </a:solidFill>
                <a:latin typeface="Arial" panose="020B0604020202020204" pitchFamily="34" charset="0"/>
                <a:ea typeface="+mn-ea"/>
                <a:cs typeface="Arial" panose="020B0604020202020204" pitchFamily="34" charset="0"/>
              </a:rPr>
              <a:t>Created in response to public concerns about the effects of a trade agreement on the environment, the CEC was a pioneer among international institutions in examining environment and trade linkages and promoting “win-win” opportunities</a:t>
            </a:r>
          </a:p>
          <a:p>
            <a:pPr defTabSz="914400" eaLnBrk="1" fontAlgn="auto" hangingPunct="1">
              <a:spcBef>
                <a:spcPts val="600"/>
              </a:spcBef>
              <a:spcAft>
                <a:spcPts val="600"/>
              </a:spcAft>
              <a:buFont typeface="Arial" panose="020B0604020202020204" pitchFamily="34" charset="0"/>
              <a:buNone/>
              <a:defRPr/>
            </a:pPr>
            <a:r>
              <a:rPr lang="en-US" dirty="0" smtClean="0">
                <a:solidFill>
                  <a:prstClr val="black"/>
                </a:solidFill>
                <a:latin typeface="Arial" panose="020B0604020202020204" pitchFamily="34" charset="0"/>
                <a:ea typeface="+mn-ea"/>
                <a:cs typeface="Arial" panose="020B0604020202020204" pitchFamily="34" charset="0"/>
              </a:rPr>
              <a:t>The CEC contributes to promote environmentally-friendly products and supply-chains, sustainable transportation and building sectors, renewable energy and energy efficiency, and market-based mechanisms for biodiversity conservation in North America. </a:t>
            </a:r>
          </a:p>
          <a:p>
            <a:pPr defTabSz="914400" eaLnBrk="1" fontAlgn="auto" hangingPunct="1">
              <a:spcBef>
                <a:spcPts val="600"/>
              </a:spcBef>
              <a:spcAft>
                <a:spcPts val="600"/>
              </a:spcAft>
              <a:buFont typeface="Arial" panose="020B0604020202020204" pitchFamily="34" charset="0"/>
              <a:buNone/>
              <a:defRPr/>
            </a:pPr>
            <a:r>
              <a:rPr lang="en-US" dirty="0" smtClean="0">
                <a:solidFill>
                  <a:prstClr val="black"/>
                </a:solidFill>
                <a:latin typeface="Arial" panose="020B0604020202020204" pitchFamily="34" charset="0"/>
                <a:ea typeface="+mn-ea"/>
                <a:cs typeface="Arial" panose="020B0604020202020204" pitchFamily="34" charset="0"/>
              </a:rPr>
              <a:t>It also assisted the establishment of self-sustained coalition of auto suppliers and manufacturers in the region aimed to improving the economic and environmental performance of the automotive industry supply chain </a:t>
            </a:r>
          </a:p>
          <a:p>
            <a:pPr defTabSz="914400" eaLnBrk="1" fontAlgn="auto" hangingPunct="1">
              <a:spcBef>
                <a:spcPts val="600"/>
              </a:spcBef>
              <a:spcAft>
                <a:spcPts val="600"/>
              </a:spcAft>
              <a:buFont typeface="Arial" panose="020B0604020202020204" pitchFamily="34" charset="0"/>
              <a:buNone/>
              <a:defRPr/>
            </a:pPr>
            <a:r>
              <a:rPr lang="en-US" dirty="0" smtClean="0">
                <a:latin typeface="Arial" panose="020B0604020202020204" pitchFamily="34" charset="0"/>
                <a:ea typeface="+mn-ea"/>
                <a:cs typeface="Arial" panose="020B0604020202020204" pitchFamily="34" charset="0"/>
              </a:rPr>
              <a:t>From assisting small businesses like coffee growers for shade-grown coffee farming, to partnering with the private sector (nine large scale North American companies) in accelerating adoption of international energy performance standards</a:t>
            </a:r>
          </a:p>
          <a:p>
            <a:pPr defTabSz="914400" eaLnBrk="1" fontAlgn="auto" hangingPunct="1">
              <a:spcBef>
                <a:spcPts val="600"/>
              </a:spcBef>
              <a:spcAft>
                <a:spcPts val="600"/>
              </a:spcAft>
              <a:buFont typeface="Arial" panose="020B0604020202020204" pitchFamily="34" charset="0"/>
              <a:buNone/>
              <a:defRPr/>
            </a:pPr>
            <a:r>
              <a:rPr lang="en-US" dirty="0" smtClean="0">
                <a:latin typeface="Arial" panose="020B0604020202020204" pitchFamily="34" charset="0"/>
                <a:ea typeface="+mn-ea"/>
                <a:cs typeface="Arial" panose="020B0604020202020204" pitchFamily="34" charset="0"/>
              </a:rPr>
              <a:t>Since 2009, a focus on North America’s grasslands and consultation with over 120 stakeholders have led to the establishment of the North American Grasslands Alliance to protect grasslands and sustain ranching communities. </a:t>
            </a:r>
          </a:p>
          <a:p>
            <a:pPr defTabSz="914400" eaLnBrk="1" fontAlgn="auto" hangingPunct="1">
              <a:spcBef>
                <a:spcPts val="600"/>
              </a:spcBef>
              <a:spcAft>
                <a:spcPts val="600"/>
              </a:spcAft>
              <a:buFont typeface="Arial" panose="020B0604020202020204" pitchFamily="34" charset="0"/>
              <a:buNone/>
              <a:defRPr/>
            </a:pPr>
            <a:endParaRPr lang="en-US" dirty="0" smtClean="0">
              <a:solidFill>
                <a:prstClr val="black"/>
              </a:solidFill>
              <a:latin typeface="Arial" panose="020B0604020202020204" pitchFamily="34" charset="0"/>
              <a:ea typeface="+mn-ea"/>
              <a:cs typeface="Arial" panose="020B0604020202020204" pitchFamily="34" charset="0"/>
            </a:endParaRPr>
          </a:p>
          <a:p>
            <a:pPr>
              <a:defRPr/>
            </a:pPr>
            <a:endParaRPr lang="en-US" dirty="0"/>
          </a:p>
        </p:txBody>
      </p:sp>
      <p:sp>
        <p:nvSpPr>
          <p:cNvPr id="26628" name="Slide Number Placeholder 3"/>
          <p:cNvSpPr>
            <a:spLocks noGrp="1"/>
          </p:cNvSpPr>
          <p:nvPr>
            <p:ph type="sldNum" sz="quarter" idx="5"/>
          </p:nvPr>
        </p:nvSpPr>
        <p:spPr>
          <a:noFill/>
          <a:ln>
            <a:miter lim="800000"/>
            <a:headEnd/>
            <a:tailEnd/>
          </a:ln>
        </p:spPr>
        <p:txBody>
          <a:bodyPr/>
          <a:lstStyle/>
          <a:p>
            <a:fld id="{F8FFF284-2CA1-470C-B629-BFC97C9028E5}" type="slidenum">
              <a:rPr lang="en-US" altLang="en-US" smtClean="0"/>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noFill/>
        </p:spPr>
      </p:sp>
      <p:sp>
        <p:nvSpPr>
          <p:cNvPr id="27651" name="Notes Placeholder 2"/>
          <p:cNvSpPr>
            <a:spLocks noGrp="1"/>
          </p:cNvSpPr>
          <p:nvPr>
            <p:ph type="body" idx="1"/>
          </p:nvPr>
        </p:nvSpPr>
        <p:spPr>
          <a:noFill/>
        </p:spPr>
        <p:txBody>
          <a:bodyPr/>
          <a:lstStyle/>
          <a:p>
            <a:pPr>
              <a:spcBef>
                <a:spcPts val="600"/>
              </a:spcBef>
              <a:spcAft>
                <a:spcPts val="600"/>
              </a:spcAft>
            </a:pPr>
            <a:r>
              <a:rPr lang="en-US" altLang="en-US" smtClean="0"/>
              <a:t>Improvement of environmental law and standards has been a key objective of the region’s partnership.</a:t>
            </a:r>
          </a:p>
          <a:p>
            <a:pPr>
              <a:spcBef>
                <a:spcPts val="600"/>
              </a:spcBef>
              <a:spcAft>
                <a:spcPts val="600"/>
              </a:spcAft>
            </a:pPr>
            <a:r>
              <a:rPr lang="en-US" altLang="en-US" smtClean="0"/>
              <a:t>The CEC developed a training program to support more than 600 environmental, wildlife and customs officials in identifying illegal shipments of environmentally regulated materials, such as ozone-depleting substances, hazardous waste materials, as well as endangered species of wildlife subject to illegal trafficking.</a:t>
            </a:r>
          </a:p>
          <a:p>
            <a:pPr>
              <a:spcBef>
                <a:spcPts val="600"/>
              </a:spcBef>
              <a:spcAft>
                <a:spcPts val="600"/>
              </a:spcAft>
            </a:pPr>
            <a:r>
              <a:rPr lang="en-US" altLang="en-US" smtClean="0"/>
              <a:t>The submission on enforcement matters (SEM) process is a unique mechanism to ensure government accountability regarding enforcement of environmental laws. Through the SEM, members of civil society can submit an allegation to the CEC Secretariat that a Party is not effectively enforcing its environmental law and request an independent, objective review and presentation of the facts. This process is non-judicial, non-adversarial, and does not lead to sanctioning of a Party, but provides transparency in environmental matters, including responses from the Party in question and contributes to policy development</a:t>
            </a:r>
          </a:p>
          <a:p>
            <a:pPr>
              <a:spcBef>
                <a:spcPts val="600"/>
              </a:spcBef>
              <a:spcAft>
                <a:spcPts val="600"/>
              </a:spcAft>
            </a:pPr>
            <a:r>
              <a:rPr lang="en-US" altLang="en-US" smtClean="0"/>
              <a:t>For instance, an independent report on spent lead-acid battery trade and recycling (2013), resulted in legislative changes in Mexico related to air pollution from secondary lead smelting, as well as bolstering the US EPA’s determination to revisit the import/export regulations related to spent lead-acid batteries</a:t>
            </a:r>
          </a:p>
          <a:p>
            <a:pPr>
              <a:spcBef>
                <a:spcPts val="600"/>
              </a:spcBef>
              <a:spcAft>
                <a:spcPts val="600"/>
              </a:spcAft>
            </a:pPr>
            <a:endParaRPr lang="en-US" altLang="en-US" smtClean="0"/>
          </a:p>
        </p:txBody>
      </p:sp>
      <p:sp>
        <p:nvSpPr>
          <p:cNvPr id="27652" name="Slide Number Placeholder 3"/>
          <p:cNvSpPr>
            <a:spLocks noGrp="1"/>
          </p:cNvSpPr>
          <p:nvPr>
            <p:ph type="sldNum" sz="quarter" idx="5"/>
          </p:nvPr>
        </p:nvSpPr>
        <p:spPr>
          <a:noFill/>
          <a:ln>
            <a:miter lim="800000"/>
            <a:headEnd/>
            <a:tailEnd/>
          </a:ln>
        </p:spPr>
        <p:txBody>
          <a:bodyPr/>
          <a:lstStyle/>
          <a:p>
            <a:fld id="{1CAC6334-4564-4143-9E54-C2F005BCC877}" type="slidenum">
              <a:rPr lang="en-US" altLang="en-US" smtClean="0"/>
              <a:pPr/>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noFill/>
        </p:spPr>
      </p:sp>
      <p:sp>
        <p:nvSpPr>
          <p:cNvPr id="3" name="Notes Placeholder 2"/>
          <p:cNvSpPr>
            <a:spLocks noGrp="1"/>
          </p:cNvSpPr>
          <p:nvPr>
            <p:ph type="body" idx="1"/>
          </p:nvPr>
        </p:nvSpPr>
        <p:spPr/>
        <p:txBody>
          <a:bodyPr/>
          <a:lstStyle/>
          <a:p>
            <a:pPr defTabSz="914400" eaLnBrk="1" fontAlgn="auto" hangingPunct="1">
              <a:spcBef>
                <a:spcPts val="600"/>
              </a:spcBef>
              <a:spcAft>
                <a:spcPts val="600"/>
              </a:spcAft>
              <a:defRPr/>
            </a:pPr>
            <a:r>
              <a:rPr lang="en-US" sz="1100" dirty="0" smtClean="0">
                <a:solidFill>
                  <a:prstClr val="black"/>
                </a:solidFill>
                <a:latin typeface="Arial" panose="020B0604020202020204" pitchFamily="34" charset="0"/>
                <a:ea typeface="+mn-ea"/>
                <a:cs typeface="Arial" panose="020B0604020202020204" pitchFamily="34" charset="0"/>
              </a:rPr>
              <a:t>Monarch Butterfly: tri-national actions to reduce threats and promote sustainable economic activities along the Monarch flyway; forum to share expertise and provide key information to the public and wildlife officers related to habitat conservation for this emblematic species and migratory phenomenon. </a:t>
            </a:r>
          </a:p>
          <a:p>
            <a:pPr defTabSz="914400" eaLnBrk="1" fontAlgn="auto" hangingPunct="1">
              <a:spcBef>
                <a:spcPts val="600"/>
              </a:spcBef>
              <a:spcAft>
                <a:spcPts val="600"/>
              </a:spcAft>
              <a:defRPr/>
            </a:pPr>
            <a:r>
              <a:rPr lang="en-US" sz="1100" dirty="0" smtClean="0">
                <a:latin typeface="Arial" panose="020B0604020202020204" pitchFamily="34" charset="0"/>
                <a:cs typeface="Arial" panose="020B0604020202020204" pitchFamily="34" charset="0"/>
              </a:rPr>
              <a:t>Collaboration for the conservation of species and ecosystems of common concern such as migratory shorebirds, grasslands and marine protected areas.</a:t>
            </a:r>
          </a:p>
          <a:p>
            <a:pPr defTabSz="914400" eaLnBrk="1" fontAlgn="auto" hangingPunct="1">
              <a:spcBef>
                <a:spcPts val="0"/>
              </a:spcBef>
              <a:spcAft>
                <a:spcPts val="0"/>
              </a:spcAft>
              <a:defRPr/>
            </a:pPr>
            <a:r>
              <a:rPr lang="en-US" sz="1100" dirty="0" smtClean="0">
                <a:latin typeface="Arial" panose="020B0604020202020204" pitchFamily="34" charset="0"/>
                <a:cs typeface="Arial" panose="020B0604020202020204" pitchFamily="34" charset="0"/>
              </a:rPr>
              <a:t>-From 2004-2008, the CEC worked on 33 marine and terrestrial species of common conservation concern and completed eight detailed North American Conservation Action Plans.</a:t>
            </a:r>
          </a:p>
          <a:p>
            <a:pPr defTabSz="914400" eaLnBrk="1" fontAlgn="auto" hangingPunct="1">
              <a:spcBef>
                <a:spcPts val="0"/>
              </a:spcBef>
              <a:spcAft>
                <a:spcPts val="0"/>
              </a:spcAft>
              <a:defRPr/>
            </a:pPr>
            <a:r>
              <a:rPr lang="en-US" sz="1100" dirty="0" smtClean="0">
                <a:latin typeface="Arial" panose="020B0604020202020204" pitchFamily="34" charset="0"/>
                <a:cs typeface="Arial" panose="020B0604020202020204" pitchFamily="34" charset="0"/>
              </a:rPr>
              <a:t>-CEC’s North American Marine Protected Area Network (NAMPAN) culminated a decade of marine work with the publication in 2012 of two guides for designing marine protected areas networks in a changing climate and the development of five films on the benefits of marine protected areas</a:t>
            </a:r>
          </a:p>
          <a:p>
            <a:pPr defTabSz="914400" eaLnBrk="1" fontAlgn="auto" hangingPunct="1">
              <a:spcBef>
                <a:spcPts val="0"/>
              </a:spcBef>
              <a:spcAft>
                <a:spcPts val="0"/>
              </a:spcAft>
              <a:defRPr/>
            </a:pPr>
            <a:r>
              <a:rPr lang="en-US" sz="1100" dirty="0" smtClean="0">
                <a:latin typeface="Arial" panose="020B0604020202020204" pitchFamily="34" charset="0"/>
                <a:cs typeface="Arial" panose="020B0604020202020204" pitchFamily="34" charset="0"/>
              </a:rPr>
              <a:t>-Since 2011, the CEC has conducted a series of projects on the amount of carbon stored in different ecosystems, how those levels of carbon fluctuate, and what can be done to protect ecosystem storage of carbon.</a:t>
            </a:r>
          </a:p>
          <a:p>
            <a:pPr defTabSz="914400" eaLnBrk="1" fontAlgn="auto" hangingPunct="1">
              <a:spcBef>
                <a:spcPts val="600"/>
              </a:spcBef>
              <a:spcAft>
                <a:spcPts val="600"/>
              </a:spcAft>
              <a:defRPr/>
            </a:pPr>
            <a:r>
              <a:rPr lang="en-US" sz="1100" dirty="0" smtClean="0">
                <a:solidFill>
                  <a:prstClr val="black"/>
                </a:solidFill>
                <a:latin typeface="Arial" panose="020B0604020202020204" pitchFamily="34" charset="0"/>
                <a:ea typeface="+mn-ea"/>
                <a:cs typeface="Arial" panose="020B0604020202020204" pitchFamily="34" charset="0"/>
              </a:rPr>
              <a:t>Analyses of continental-wide persistent pollution, including assembling scientific assessments of the extent and patterns of long-range air pollutants such as acid rain, persistent organic pollutants, mercury and ozone-depleting substances</a:t>
            </a:r>
          </a:p>
          <a:p>
            <a:pPr defTabSz="914400" eaLnBrk="1" fontAlgn="auto" hangingPunct="1">
              <a:spcBef>
                <a:spcPts val="600"/>
              </a:spcBef>
              <a:spcAft>
                <a:spcPts val="600"/>
              </a:spcAft>
              <a:defRPr/>
            </a:pPr>
            <a:r>
              <a:rPr lang="en-US" sz="1100" dirty="0" smtClean="0">
                <a:solidFill>
                  <a:prstClr val="black"/>
                </a:solidFill>
                <a:latin typeface="Arial" panose="020B0604020202020204" pitchFamily="34" charset="0"/>
                <a:ea typeface="+mn-ea"/>
                <a:cs typeface="Arial" panose="020B0604020202020204" pitchFamily="34" charset="0"/>
              </a:rPr>
              <a:t>Pollution mitigation action; supported efforts to reduce the risks to public health and environmental contamination from chlordane, PCB, mercury and </a:t>
            </a:r>
            <a:r>
              <a:rPr lang="en-US" sz="1100" dirty="0" err="1" smtClean="0">
                <a:solidFill>
                  <a:prstClr val="black"/>
                </a:solidFill>
                <a:latin typeface="Arial" panose="020B0604020202020204" pitchFamily="34" charset="0"/>
                <a:ea typeface="+mn-ea"/>
                <a:cs typeface="Arial" panose="020B0604020202020204" pitchFamily="34" charset="0"/>
              </a:rPr>
              <a:t>lindane</a:t>
            </a:r>
            <a:endParaRPr lang="en-US" sz="1100" dirty="0" smtClean="0">
              <a:solidFill>
                <a:prstClr val="black"/>
              </a:solidFill>
              <a:latin typeface="Arial" panose="020B0604020202020204" pitchFamily="34" charset="0"/>
              <a:ea typeface="+mn-ea"/>
              <a:cs typeface="Arial" panose="020B0604020202020204" pitchFamily="34" charset="0"/>
            </a:endParaRPr>
          </a:p>
          <a:p>
            <a:pPr>
              <a:defRPr/>
            </a:pPr>
            <a:endParaRPr lang="en-US" sz="1050" dirty="0" smtClean="0"/>
          </a:p>
        </p:txBody>
      </p:sp>
      <p:sp>
        <p:nvSpPr>
          <p:cNvPr id="28676" name="Slide Number Placeholder 3"/>
          <p:cNvSpPr>
            <a:spLocks noGrp="1"/>
          </p:cNvSpPr>
          <p:nvPr>
            <p:ph type="sldNum" sz="quarter" idx="5"/>
          </p:nvPr>
        </p:nvSpPr>
        <p:spPr>
          <a:noFill/>
          <a:ln>
            <a:miter lim="800000"/>
            <a:headEnd/>
            <a:tailEnd/>
          </a:ln>
        </p:spPr>
        <p:txBody>
          <a:bodyPr/>
          <a:lstStyle/>
          <a:p>
            <a:fld id="{5B0DE3F4-7F3D-40C9-80D7-5E1C31A7C85E}" type="slidenum">
              <a:rPr lang="en-US" altLang="en-US" smtClean="0"/>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noFill/>
        </p:spPr>
      </p:sp>
      <p:sp>
        <p:nvSpPr>
          <p:cNvPr id="3" name="Notes Placeholder 2"/>
          <p:cNvSpPr>
            <a:spLocks noGrp="1"/>
          </p:cNvSpPr>
          <p:nvPr>
            <p:ph type="body" idx="1"/>
          </p:nvPr>
        </p:nvSpPr>
        <p:spPr/>
        <p:txBody>
          <a:bodyPr/>
          <a:lstStyle/>
          <a:p>
            <a:pPr defTabSz="914400" eaLnBrk="1" fontAlgn="auto" hangingPunct="1">
              <a:spcBef>
                <a:spcPts val="600"/>
              </a:spcBef>
              <a:spcAft>
                <a:spcPts val="600"/>
              </a:spcAft>
              <a:buFont typeface="Arial" panose="020B0604020202020204" pitchFamily="34" charset="0"/>
              <a:buNone/>
              <a:defRPr/>
            </a:pPr>
            <a:r>
              <a:rPr lang="en-US" dirty="0" smtClean="0">
                <a:solidFill>
                  <a:prstClr val="black"/>
                </a:solidFill>
                <a:latin typeface="Arial" panose="020B0604020202020204" pitchFamily="34" charset="0"/>
                <a:ea typeface="+mn-ea"/>
                <a:cs typeface="Arial" panose="020B0604020202020204" pitchFamily="34" charset="0"/>
              </a:rPr>
              <a:t>Annual Taking Stock report and database provide annual updates and tracks some 500 different industrial pollutants from 35,000 facilities in North America, helping communities and vulnerable populations to gain access to timely and place-based pollutants. The North American Pollution Release and Transfer Registry initiative has become a model of best practice to other countries </a:t>
            </a:r>
          </a:p>
          <a:p>
            <a:pPr defTabSz="914400" eaLnBrk="1" fontAlgn="auto" hangingPunct="1">
              <a:spcBef>
                <a:spcPts val="600"/>
              </a:spcBef>
              <a:spcAft>
                <a:spcPts val="600"/>
              </a:spcAft>
              <a:buFont typeface="Arial" panose="020B0604020202020204" pitchFamily="34" charset="0"/>
              <a:buNone/>
              <a:defRPr/>
            </a:pPr>
            <a:r>
              <a:rPr lang="en-US" dirty="0" smtClean="0">
                <a:solidFill>
                  <a:prstClr val="black"/>
                </a:solidFill>
                <a:latin typeface="Arial" panose="020B0604020202020204" pitchFamily="34" charset="0"/>
                <a:ea typeface="+mn-ea"/>
                <a:cs typeface="Arial" panose="020B0604020202020204" pitchFamily="34" charset="0"/>
              </a:rPr>
              <a:t>North American Environmental Atlas, interactive mapping tool to research, analyze and manage environmental issues. A model in assembling and making accessible geo-referenced data to visualize </a:t>
            </a:r>
            <a:r>
              <a:rPr lang="en-US" dirty="0" smtClean="0">
                <a:latin typeface="Arial" panose="020B0604020202020204" pitchFamily="34" charset="0"/>
                <a:ea typeface="+mn-ea"/>
                <a:cs typeface="Arial" panose="020B0604020202020204" pitchFamily="34" charset="0"/>
              </a:rPr>
              <a:t>environmental information and to integrate socio-economic and key environmental statistics. Examples of thematic maps include:</a:t>
            </a:r>
          </a:p>
          <a:p>
            <a:pPr defTabSz="914400" eaLnBrk="1" fontAlgn="auto" hangingPunct="1">
              <a:spcBef>
                <a:spcPts val="600"/>
              </a:spcBef>
              <a:spcAft>
                <a:spcPts val="600"/>
              </a:spcAft>
              <a:buFont typeface="Arial" panose="020B0604020202020204" pitchFamily="34" charset="0"/>
              <a:buNone/>
              <a:defRPr/>
            </a:pPr>
            <a:r>
              <a:rPr lang="en-US" dirty="0" smtClean="0">
                <a:solidFill>
                  <a:prstClr val="black"/>
                </a:solidFill>
                <a:latin typeface="Arial" panose="020B0604020202020204" pitchFamily="34" charset="0"/>
                <a:ea typeface="+mn-ea"/>
                <a:cs typeface="Arial" panose="020B0604020202020204" pitchFamily="34" charset="0"/>
              </a:rPr>
              <a:t>Key </a:t>
            </a:r>
            <a:r>
              <a:rPr lang="en-US" dirty="0" smtClean="0">
                <a:latin typeface="Arial" panose="020B0604020202020204" pitchFamily="34" charset="0"/>
                <a:ea typeface="+mn-ea"/>
                <a:cs typeface="Arial" panose="020B0604020202020204" pitchFamily="34" charset="0"/>
              </a:rPr>
              <a:t>marine ecoregions </a:t>
            </a:r>
            <a:r>
              <a:rPr lang="en-US" dirty="0" smtClean="0">
                <a:solidFill>
                  <a:prstClr val="black"/>
                </a:solidFill>
                <a:latin typeface="Arial" panose="020B0604020202020204" pitchFamily="34" charset="0"/>
                <a:ea typeface="+mn-ea"/>
                <a:cs typeface="Arial" panose="020B0604020202020204" pitchFamily="34" charset="0"/>
              </a:rPr>
              <a:t>in North America, which are vital to migratory wild salmon, whales and other species</a:t>
            </a:r>
          </a:p>
          <a:p>
            <a:pPr defTabSz="914400" eaLnBrk="1" fontAlgn="auto" hangingPunct="1">
              <a:spcBef>
                <a:spcPts val="600"/>
              </a:spcBef>
              <a:spcAft>
                <a:spcPts val="600"/>
              </a:spcAft>
              <a:buFont typeface="Arial" panose="020B0604020202020204" pitchFamily="34" charset="0"/>
              <a:buNone/>
              <a:defRPr/>
            </a:pPr>
            <a:r>
              <a:rPr lang="en-US" dirty="0" smtClean="0">
                <a:solidFill>
                  <a:prstClr val="black"/>
                </a:solidFill>
                <a:latin typeface="Arial" panose="020B0604020202020204" pitchFamily="34" charset="0"/>
                <a:ea typeface="+mn-ea"/>
                <a:cs typeface="Arial" panose="020B0604020202020204" pitchFamily="34" charset="0"/>
              </a:rPr>
              <a:t>Mapping shared grasslands and migratory patterns of the iconic monarch butterfly, and other 800 species that migrate across North America, used as a tool to raise awareness in different communities, conservation groups, local authorities and others</a:t>
            </a:r>
          </a:p>
          <a:p>
            <a:pPr defTabSz="914400" eaLnBrk="1" fontAlgn="auto" hangingPunct="1">
              <a:spcBef>
                <a:spcPts val="600"/>
              </a:spcBef>
              <a:spcAft>
                <a:spcPts val="600"/>
              </a:spcAft>
              <a:buFont typeface="Arial" panose="020B0604020202020204" pitchFamily="34" charset="0"/>
              <a:buNone/>
              <a:defRPr/>
            </a:pPr>
            <a:r>
              <a:rPr lang="en-US" dirty="0" smtClean="0">
                <a:solidFill>
                  <a:prstClr val="black"/>
                </a:solidFill>
                <a:latin typeface="Arial" panose="020B0604020202020204" pitchFamily="34" charset="0"/>
                <a:ea typeface="+mn-ea"/>
                <a:cs typeface="Arial" panose="020B0604020202020204" pitchFamily="34" charset="0"/>
              </a:rPr>
              <a:t>Depicting information about land cover and land cover change in a seamless, consistent and automated way across North America at regular intervals</a:t>
            </a:r>
            <a:endParaRPr lang="en-US" dirty="0" smtClean="0"/>
          </a:p>
          <a:p>
            <a:pPr>
              <a:defRPr/>
            </a:pPr>
            <a:endParaRPr lang="en-US" dirty="0"/>
          </a:p>
        </p:txBody>
      </p:sp>
      <p:sp>
        <p:nvSpPr>
          <p:cNvPr id="29700" name="Slide Number Placeholder 3"/>
          <p:cNvSpPr>
            <a:spLocks noGrp="1"/>
          </p:cNvSpPr>
          <p:nvPr>
            <p:ph type="sldNum" sz="quarter" idx="5"/>
          </p:nvPr>
        </p:nvSpPr>
        <p:spPr>
          <a:noFill/>
          <a:ln>
            <a:miter lim="800000"/>
            <a:headEnd/>
            <a:tailEnd/>
          </a:ln>
        </p:spPr>
        <p:txBody>
          <a:bodyPr/>
          <a:lstStyle/>
          <a:p>
            <a:fld id="{46AE2F12-D0D9-4CCD-93A1-CED2BFD1BB23}" type="slidenum">
              <a:rPr lang="en-US" altLang="en-US" smtClean="0"/>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01DD217-2476-48F8-856D-29509987EEA3}" type="datetime1">
              <a:rPr lang="en-US" altLang="en-US"/>
              <a:pPr>
                <a:defRPr/>
              </a:pPr>
              <a:t>11/7/2017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451194-7552-44C6-A53F-E83F0413A8E5}"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E6294F9-B0A9-4387-8E35-0C1D21D78C40}" type="datetime1">
              <a:rPr lang="en-US" altLang="en-US"/>
              <a:pPr>
                <a:defRPr/>
              </a:pPr>
              <a:t>11/7/2017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5CF972-EB29-4427-838C-C40D85C50C98}"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E9B5FD7-8BFE-49E6-85A5-E0F4BD4283F4}" type="datetime1">
              <a:rPr lang="en-US" altLang="en-US"/>
              <a:pPr>
                <a:defRPr/>
              </a:pPr>
              <a:t>11/7/2017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2FCEF1-60CA-4F7E-AE0F-DD47BB96BF63}"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idx="1"/>
          </p:nvPr>
        </p:nvSpPr>
        <p:spPr/>
        <p:txBody>
          <a:body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D42F13-5BFB-45A7-A44F-D5555DF5F321}" type="datetime1">
              <a:rPr lang="en-US" altLang="en-US"/>
              <a:pPr>
                <a:defRPr/>
              </a:pPr>
              <a:t>11/7/2017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2DB663-E04A-447B-A6CF-2E98BD798053}"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B8E9AAC-E537-462C-85C6-4F55004D43A1}" type="datetime1">
              <a:rPr lang="en-US" altLang="en-US"/>
              <a:pPr>
                <a:defRPr/>
              </a:pPr>
              <a:t>11/7/2017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E226F1-B599-4F7F-AA5E-F292166345A0}"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850EBDA-CC1E-4024-97A2-07D8049AC6D8}" type="datetime1">
              <a:rPr lang="en-US" altLang="en-US"/>
              <a:pPr>
                <a:defRPr/>
              </a:pPr>
              <a:t>11/7/2017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EB4C7E-C6B7-4815-9066-98741D9A1793}"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C142A6A-F352-4FA1-889B-7B563A428B71}" type="datetime1">
              <a:rPr lang="en-US" altLang="en-US"/>
              <a:pPr>
                <a:defRPr/>
              </a:pPr>
              <a:t>11/7/2017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BD90F06-205C-4D5A-A2F1-F36A528D0049}"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F7E8F7-6994-472D-8D51-EB4C72D2293C}" type="datetime1">
              <a:rPr lang="en-US" altLang="en-US"/>
              <a:pPr>
                <a:defRPr/>
              </a:pPr>
              <a:t>11/7/2017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DF19FC3-C889-4500-98BE-C852C47B91EE}"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DD20D4-C20F-454C-8704-4EB45B914755}" type="datetime1">
              <a:rPr lang="en-US" altLang="en-US"/>
              <a:pPr>
                <a:defRPr/>
              </a:pPr>
              <a:t>11/7/2017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F8C69A9-26AA-4A46-95F2-9FFAC7AD5EF1}"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Click to edit Master text styles</a:t>
            </a:r>
          </a:p>
          <a:p>
            <a:pPr lvl="1"/>
            <a:r>
              <a:rPr lang="fr-CA" smtClean="0"/>
              <a:t>Second level</a:t>
            </a:r>
          </a:p>
          <a:p>
            <a:pPr lvl="2"/>
            <a:r>
              <a:rPr lang="fr-CA" smtClean="0"/>
              <a:t>Third level</a:t>
            </a:r>
          </a:p>
          <a:p>
            <a:pPr lvl="3"/>
            <a:r>
              <a:rPr lang="fr-CA" smtClean="0"/>
              <a:t>Fourth level</a:t>
            </a:r>
          </a:p>
          <a:p>
            <a:pPr lvl="4"/>
            <a:r>
              <a:rPr lang="fr-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994EC0C-EE91-4178-BFE2-C1AC3CEB1CC6}" type="datetime1">
              <a:rPr lang="en-US" altLang="en-US"/>
              <a:pPr>
                <a:defRPr/>
              </a:pPr>
              <a:t>11/7/2017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CB59EE-F49A-4203-92F7-2A6B1786FDB2}"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297877-D95F-4B0F-A3CE-67D9B564FF4F}" type="datetime1">
              <a:rPr lang="en-US" altLang="en-US"/>
              <a:pPr>
                <a:defRPr/>
              </a:pPr>
              <a:t>11/7/2017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F690D3-AAD1-402D-A3B4-4D8B823B27A0}"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CA"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A" altLang="en-US" smtClean="0"/>
              <a:t>Click to edit Master text styles</a:t>
            </a:r>
          </a:p>
          <a:p>
            <a:pPr lvl="1"/>
            <a:r>
              <a:rPr lang="fr-CA" altLang="en-US" smtClean="0"/>
              <a:t>Second level</a:t>
            </a:r>
          </a:p>
          <a:p>
            <a:pPr lvl="2"/>
            <a:r>
              <a:rPr lang="fr-CA" altLang="en-US" smtClean="0"/>
              <a:t>Third level</a:t>
            </a:r>
          </a:p>
          <a:p>
            <a:pPr lvl="3"/>
            <a:r>
              <a:rPr lang="fr-CA" altLang="en-US" smtClean="0"/>
              <a:t>Fourth level</a:t>
            </a:r>
          </a:p>
          <a:p>
            <a:pPr lvl="4"/>
            <a:r>
              <a:rPr lang="fr-CA"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onstantia" pitchFamily="18" charset="0"/>
              </a:defRPr>
            </a:lvl1pPr>
          </a:lstStyle>
          <a:p>
            <a:pPr>
              <a:defRPr/>
            </a:pPr>
            <a:fld id="{C44D9CD0-701B-47B0-9FEF-5E02C8DACE18}" type="datetime1">
              <a:rPr lang="en-US" altLang="en-US"/>
              <a:pPr>
                <a:defRPr/>
              </a:pPr>
              <a:t>11/7/2017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onstantia"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onstantia" pitchFamily="18" charset="0"/>
              </a:defRPr>
            </a:lvl1pPr>
          </a:lstStyle>
          <a:p>
            <a:pPr>
              <a:defRPr/>
            </a:pPr>
            <a:fld id="{7C6B9DA5-D145-4DC8-8467-0B2615D604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43"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MS PGothic" pitchFamily="34"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MS PGothic" pitchFamily="34"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MS PGothic" pitchFamily="34"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MS PGothic" pitchFamily="34"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pitchFamily="-65"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28650" y="2590800"/>
            <a:ext cx="7924800" cy="1447800"/>
          </a:xfrm>
          <a:solidFill>
            <a:schemeClr val="bg1">
              <a:alpha val="50195"/>
            </a:schemeClr>
          </a:solidFill>
        </p:spPr>
        <p:txBody>
          <a:bodyPr anchor="t"/>
          <a:lstStyle/>
          <a:p>
            <a:pPr marL="284163" eaLnBrk="1" hangingPunct="1">
              <a:spcBef>
                <a:spcPts val="1800"/>
              </a:spcBef>
              <a:tabLst>
                <a:tab pos="1598613" algn="l"/>
              </a:tabLst>
            </a:pPr>
            <a:r>
              <a:rPr lang="en-US" altLang="en-US" b="1" dirty="0" smtClean="0"/>
              <a:t>CEC AT 23,  A CERTAIN </a:t>
            </a:r>
            <a:r>
              <a:rPr lang="en-US" altLang="en-US" b="1" dirty="0" smtClean="0"/>
              <a:t>REGARD</a:t>
            </a:r>
            <a:br>
              <a:rPr lang="en-US" altLang="en-US" b="1" dirty="0" smtClean="0"/>
            </a:br>
            <a:r>
              <a:rPr lang="en-US" sz="3600" dirty="0" smtClean="0"/>
              <a:t>JPAC </a:t>
            </a:r>
            <a:r>
              <a:rPr lang="en-US" sz="3600" dirty="0"/>
              <a:t>Regular Session </a:t>
            </a:r>
            <a:r>
              <a:rPr lang="en-US" sz="3600" dirty="0" smtClean="0"/>
              <a:t>17-03</a:t>
            </a:r>
            <a:endParaRPr lang="en-US" altLang="en-US" b="1" dirty="0" smtClean="0"/>
          </a:p>
        </p:txBody>
      </p:sp>
      <p:sp>
        <p:nvSpPr>
          <p:cNvPr id="13315" name="Subtitle 2"/>
          <p:cNvSpPr>
            <a:spLocks noGrp="1"/>
          </p:cNvSpPr>
          <p:nvPr>
            <p:ph type="subTitle" idx="1"/>
          </p:nvPr>
        </p:nvSpPr>
        <p:spPr>
          <a:xfrm>
            <a:off x="381000" y="5410200"/>
            <a:ext cx="5943600" cy="533400"/>
          </a:xfrm>
          <a:solidFill>
            <a:schemeClr val="bg1">
              <a:alpha val="67842"/>
            </a:schemeClr>
          </a:solidFill>
        </p:spPr>
        <p:txBody>
          <a:bodyPr anchor="ctr"/>
          <a:lstStyle/>
          <a:p>
            <a:pPr>
              <a:buFont typeface="Arial" charset="0"/>
              <a:buNone/>
              <a:defRPr/>
            </a:pPr>
            <a:r>
              <a:rPr lang="en-US" sz="2200" b="1" dirty="0" smtClean="0">
                <a:solidFill>
                  <a:schemeClr val="bg2">
                    <a:lumMod val="10000"/>
                  </a:schemeClr>
                </a:solidFill>
                <a:latin typeface="+mj-lt"/>
                <a:ea typeface="ＭＳ Ｐゴシック" pitchFamily="-65" charset="-128"/>
              </a:rPr>
              <a:t>Commission for Environmental Cooperation</a:t>
            </a:r>
            <a:endParaRPr lang="en-US" sz="2200" b="1" dirty="0">
              <a:solidFill>
                <a:schemeClr val="bg2">
                  <a:lumMod val="10000"/>
                </a:schemeClr>
              </a:solidFill>
              <a:latin typeface="+mj-lt"/>
              <a:ea typeface="ＭＳ Ｐゴシック" pitchFamily="-65" charset="-128"/>
            </a:endParaRPr>
          </a:p>
        </p:txBody>
      </p:sp>
      <p:sp>
        <p:nvSpPr>
          <p:cNvPr id="3076" name="TextBox 6"/>
          <p:cNvSpPr txBox="1">
            <a:spLocks noChangeArrowheads="1"/>
          </p:cNvSpPr>
          <p:nvPr/>
        </p:nvSpPr>
        <p:spPr bwMode="auto">
          <a:xfrm>
            <a:off x="354013" y="5943600"/>
            <a:ext cx="3813175" cy="584200"/>
          </a:xfrm>
          <a:prstGeom prst="rect">
            <a:avLst/>
          </a:prstGeom>
          <a:noFill/>
          <a:ln w="9525">
            <a:noFill/>
            <a:miter lim="800000"/>
            <a:headEnd/>
            <a:tailEnd/>
          </a:ln>
        </p:spPr>
        <p:txBody>
          <a:bodyPr>
            <a:spAutoFit/>
          </a:bodyPr>
          <a:lstStyle/>
          <a:p>
            <a:pPr algn="ctr"/>
            <a:r>
              <a:rPr lang="en-US" altLang="en-US" sz="1600" b="1">
                <a:solidFill>
                  <a:schemeClr val="tx1"/>
                </a:solidFill>
              </a:rPr>
              <a:t>Cesar Rafael CHAVEZ</a:t>
            </a:r>
          </a:p>
          <a:p>
            <a:pPr algn="ctr"/>
            <a:r>
              <a:rPr lang="en-US" altLang="en-US" sz="1600" b="1">
                <a:solidFill>
                  <a:schemeClr val="tx1"/>
                </a:solidFill>
              </a:rPr>
              <a:t>Chicago, Illinois, USA, November, 2017</a:t>
            </a:r>
          </a:p>
        </p:txBody>
      </p:sp>
      <p:pic>
        <p:nvPicPr>
          <p:cNvPr id="3077" name="Picture 8" descr="CEC_Logo_2n.png"/>
          <p:cNvPicPr>
            <a:picLocks noChangeAspect="1"/>
          </p:cNvPicPr>
          <p:nvPr/>
        </p:nvPicPr>
        <p:blipFill>
          <a:blip r:embed="rId3"/>
          <a:srcRect/>
          <a:stretch>
            <a:fillRect/>
          </a:stretch>
        </p:blipFill>
        <p:spPr bwMode="auto">
          <a:xfrm>
            <a:off x="304800" y="338138"/>
            <a:ext cx="1541463" cy="1292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3"/>
          <p:cNvSpPr txBox="1">
            <a:spLocks noChangeArrowheads="1"/>
          </p:cNvSpPr>
          <p:nvPr/>
        </p:nvSpPr>
        <p:spPr bwMode="auto">
          <a:xfrm>
            <a:off x="1524000" y="336550"/>
            <a:ext cx="7356475" cy="646113"/>
          </a:xfrm>
          <a:prstGeom prst="rect">
            <a:avLst/>
          </a:prstGeom>
          <a:noFill/>
          <a:ln w="9525">
            <a:noFill/>
            <a:miter lim="800000"/>
            <a:headEnd/>
            <a:tailEnd/>
          </a:ln>
        </p:spPr>
        <p:txBody>
          <a:bodyPr wrap="none">
            <a:spAutoFit/>
          </a:bodyPr>
          <a:lstStyle/>
          <a:p>
            <a:pPr algn="r"/>
            <a:r>
              <a:rPr lang="en-US" altLang="en-US" sz="3600" b="1">
                <a:solidFill>
                  <a:schemeClr val="tx1"/>
                </a:solidFill>
              </a:rPr>
              <a:t>COMMITTED TO MAKE A DIFFERENCE</a:t>
            </a:r>
            <a:endParaRPr lang="en-US" altLang="en-US" sz="3600">
              <a:solidFill>
                <a:schemeClr val="tx1"/>
              </a:solidFill>
            </a:endParaRPr>
          </a:p>
        </p:txBody>
      </p:sp>
      <p:sp>
        <p:nvSpPr>
          <p:cNvPr id="13315" name="TextBox 1"/>
          <p:cNvSpPr txBox="1">
            <a:spLocks noChangeArrowheads="1"/>
          </p:cNvSpPr>
          <p:nvPr/>
        </p:nvSpPr>
        <p:spPr bwMode="auto">
          <a:xfrm>
            <a:off x="304800" y="1600200"/>
            <a:ext cx="8575675" cy="2862263"/>
          </a:xfrm>
          <a:prstGeom prst="rect">
            <a:avLst/>
          </a:prstGeom>
          <a:noFill/>
          <a:ln w="9525">
            <a:noFill/>
            <a:miter lim="800000"/>
            <a:headEnd/>
            <a:tailEnd/>
          </a:ln>
        </p:spPr>
        <p:txBody>
          <a:bodyPr>
            <a:spAutoFit/>
          </a:bodyPr>
          <a:lstStyle/>
          <a:p>
            <a:pPr>
              <a:spcBef>
                <a:spcPts val="600"/>
              </a:spcBef>
              <a:spcAft>
                <a:spcPts val="600"/>
              </a:spcAft>
            </a:pPr>
            <a:r>
              <a:rPr lang="en-US" altLang="en-US" sz="2000">
                <a:solidFill>
                  <a:schemeClr val="tx1"/>
                </a:solidFill>
                <a:latin typeface="Arial" pitchFamily="34" charset="0"/>
                <a:cs typeface="Arial" pitchFamily="34" charset="0"/>
              </a:rPr>
              <a:t>NAAEC signing and the creation of the CEC marked a </a:t>
            </a:r>
            <a:r>
              <a:rPr lang="en-US" altLang="en-US" sz="2000" b="1">
                <a:solidFill>
                  <a:schemeClr val="tx1"/>
                </a:solidFill>
                <a:latin typeface="Arial" pitchFamily="34" charset="0"/>
                <a:cs typeface="Arial" pitchFamily="34" charset="0"/>
              </a:rPr>
              <a:t>turning point </a:t>
            </a:r>
            <a:r>
              <a:rPr lang="en-US" altLang="en-US" sz="2000">
                <a:solidFill>
                  <a:schemeClr val="tx1"/>
                </a:solidFill>
                <a:latin typeface="Arial" pitchFamily="34" charset="0"/>
                <a:cs typeface="Arial" pitchFamily="34" charset="0"/>
              </a:rPr>
              <a:t>in how North America works as a region to protect our shared environment</a:t>
            </a:r>
          </a:p>
          <a:p>
            <a:pPr>
              <a:spcBef>
                <a:spcPts val="600"/>
              </a:spcBef>
              <a:spcAft>
                <a:spcPts val="600"/>
              </a:spcAft>
            </a:pPr>
            <a:r>
              <a:rPr lang="en-US" altLang="en-US" sz="2000">
                <a:solidFill>
                  <a:schemeClr val="tx1"/>
                </a:solidFill>
                <a:latin typeface="Arial" pitchFamily="34" charset="0"/>
                <a:cs typeface="Arial" pitchFamily="34" charset="0"/>
              </a:rPr>
              <a:t>More than 22 years of cooperation on shared regional priorities and the very existence of a unique international institution that allows North America’s three most senior environmental officials to meet and discuss trilateral environmental issues has become an </a:t>
            </a:r>
            <a:r>
              <a:rPr lang="en-US" altLang="en-US" sz="2000" b="1">
                <a:solidFill>
                  <a:schemeClr val="tx1"/>
                </a:solidFill>
                <a:latin typeface="Arial" pitchFamily="34" charset="0"/>
                <a:cs typeface="Arial" pitchFamily="34" charset="0"/>
              </a:rPr>
              <a:t>important asset </a:t>
            </a:r>
            <a:r>
              <a:rPr lang="en-US" altLang="en-US" sz="2000">
                <a:solidFill>
                  <a:schemeClr val="tx1"/>
                </a:solidFill>
                <a:latin typeface="Arial" pitchFamily="34" charset="0"/>
                <a:cs typeface="Arial" pitchFamily="34" charset="0"/>
              </a:rPr>
              <a:t>to the three countries</a:t>
            </a:r>
          </a:p>
          <a:p>
            <a:pPr>
              <a:spcBef>
                <a:spcPts val="600"/>
              </a:spcBef>
              <a:spcAft>
                <a:spcPts val="600"/>
              </a:spcAft>
            </a:pPr>
            <a:endParaRPr lang="en-US" altLang="en-US" sz="2000">
              <a:solidFill>
                <a:srgbClr val="FF0000"/>
              </a:solidFill>
              <a:cs typeface="Arial" pitchFamily="34" charset="0"/>
            </a:endParaRPr>
          </a:p>
        </p:txBody>
      </p:sp>
      <p:pic>
        <p:nvPicPr>
          <p:cNvPr id="13316" name="Picture 3"/>
          <p:cNvPicPr>
            <a:picLocks noChangeAspect="1" noChangeArrowheads="1"/>
          </p:cNvPicPr>
          <p:nvPr/>
        </p:nvPicPr>
        <p:blipFill>
          <a:blip r:embed="rId3"/>
          <a:srcRect/>
          <a:stretch>
            <a:fillRect/>
          </a:stretch>
        </p:blipFill>
        <p:spPr bwMode="auto">
          <a:xfrm>
            <a:off x="381000" y="4267200"/>
            <a:ext cx="8499475" cy="2263775"/>
          </a:xfrm>
          <a:prstGeom prst="rect">
            <a:avLst/>
          </a:prstGeom>
          <a:solidFill>
            <a:schemeClr val="tx1"/>
          </a:solid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0"/>
          <p:cNvGrpSpPr>
            <a:grpSpLocks/>
          </p:cNvGrpSpPr>
          <p:nvPr/>
        </p:nvGrpSpPr>
        <p:grpSpPr bwMode="auto">
          <a:xfrm>
            <a:off x="0" y="0"/>
            <a:ext cx="9144000" cy="1219200"/>
            <a:chOff x="0" y="-1"/>
            <a:chExt cx="9144000" cy="1219201"/>
          </a:xfrm>
          <a:noFill/>
        </p:grpSpPr>
        <p:sp>
          <p:nvSpPr>
            <p:cNvPr id="10246" name="Rectangle 11"/>
            <p:cNvSpPr>
              <a:spLocks noChangeArrowheads="1"/>
            </p:cNvSpPr>
            <p:nvPr/>
          </p:nvSpPr>
          <p:spPr bwMode="auto">
            <a:xfrm>
              <a:off x="0" y="-1"/>
              <a:ext cx="9144000" cy="1219201"/>
            </a:xfrm>
            <a:prstGeom prst="rect">
              <a:avLst/>
            </a:prstGeom>
            <a:grpFill/>
            <a:ln>
              <a:noFill/>
            </a:ln>
            <a:extLst>
              <a:ext uri="{91240B29-F687-4F45-9708-019B960494DF}">
                <a14:hiddenLine xmlns:a14="http://schemas.microsoft.com/office/drawing/2010/main" w="12700" algn="ctr">
                  <a:solidFill>
                    <a:srgbClr val="000000"/>
                  </a:solidFill>
                  <a:round/>
                  <a:headEnd/>
                  <a:tailEnd type="triangle" w="med" len="me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onstantia" pitchFamily="18"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onstantia" pitchFamily="18"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onstantia" pitchFamily="18"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onstantia" pitchFamily="18"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onstantia" pitchFamily="18"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onstantia" pitchFamily="18"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onstantia" pitchFamily="18"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onstantia" pitchFamily="18"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onstantia" pitchFamily="18" charset="0"/>
                  <a:ea typeface="MS PGothic" pitchFamily="34" charset="-128"/>
                </a:defRPr>
              </a:lvl9pPr>
            </a:lstStyle>
            <a:p>
              <a:pPr algn="ctr" defTabSz="914400">
                <a:spcBef>
                  <a:spcPts val="1200"/>
                </a:spcBef>
                <a:spcAft>
                  <a:spcPts val="1200"/>
                </a:spcAft>
                <a:buFontTx/>
                <a:buNone/>
                <a:defRPr/>
              </a:pPr>
              <a:endParaRPr lang="en-US" altLang="en-US" sz="2400" smtClean="0">
                <a:latin typeface="Arial" pitchFamily="34" charset="0"/>
              </a:endParaRPr>
            </a:p>
          </p:txBody>
        </p:sp>
        <p:pic>
          <p:nvPicPr>
            <p:cNvPr id="10247" name="Picture 5"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1" y="92171"/>
              <a:ext cx="980739" cy="9746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8" name="TextBox 13"/>
            <p:cNvSpPr txBox="1">
              <a:spLocks noChangeArrowheads="1"/>
            </p:cNvSpPr>
            <p:nvPr/>
          </p:nvSpPr>
          <p:spPr bwMode="auto">
            <a:xfrm>
              <a:off x="5439819" y="302567"/>
              <a:ext cx="184730" cy="46166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onstantia" pitchFamily="18"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onstantia" pitchFamily="18"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onstantia" pitchFamily="18"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onstantia" pitchFamily="18"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onstantia" pitchFamily="18"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onstantia" pitchFamily="18"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onstantia" pitchFamily="18"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onstantia" pitchFamily="18"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onstantia" pitchFamily="18" charset="0"/>
                  <a:ea typeface="MS PGothic" pitchFamily="34" charset="-128"/>
                </a:defRPr>
              </a:lvl9pPr>
            </a:lstStyle>
            <a:p>
              <a:pPr eaLnBrk="1" hangingPunct="1">
                <a:spcBef>
                  <a:spcPct val="0"/>
                </a:spcBef>
                <a:buFontTx/>
                <a:buNone/>
                <a:defRPr/>
              </a:pPr>
              <a:endParaRPr lang="en-US" altLang="en-US" sz="2800" smtClean="0">
                <a:solidFill>
                  <a:srgbClr val="5F5F5F"/>
                </a:solidFill>
                <a:latin typeface="Calibri" pitchFamily="34" charset="0"/>
              </a:endParaRPr>
            </a:p>
          </p:txBody>
        </p:sp>
        <p:sp>
          <p:nvSpPr>
            <p:cNvPr id="15" name="TextBox 14"/>
            <p:cNvSpPr txBox="1"/>
            <p:nvPr/>
          </p:nvSpPr>
          <p:spPr>
            <a:xfrm>
              <a:off x="1447800" y="241011"/>
              <a:ext cx="7315200" cy="584775"/>
            </a:xfrm>
            <a:prstGeom prst="rect">
              <a:avLst/>
            </a:prstGeom>
            <a:grpFill/>
          </p:spPr>
          <p:txBody>
            <a:bodyPr>
              <a:spAutoFit/>
            </a:bodyPr>
            <a:lstStyle/>
            <a:p>
              <a:pPr algn="r">
                <a:defRPr/>
              </a:pPr>
              <a:r>
                <a:rPr lang="en-US" sz="3200" b="1" dirty="0">
                  <a:solidFill>
                    <a:schemeClr val="tx1"/>
                  </a:solidFill>
                </a:rPr>
                <a:t>KEY CEC ACTIVITIES</a:t>
              </a:r>
              <a:endParaRPr lang="en-US" sz="2400" b="1" dirty="0">
                <a:solidFill>
                  <a:schemeClr val="bg2">
                    <a:lumMod val="50000"/>
                  </a:schemeClr>
                </a:solidFill>
              </a:endParaRPr>
            </a:p>
          </p:txBody>
        </p:sp>
      </p:grpSp>
      <p:sp>
        <p:nvSpPr>
          <p:cNvPr id="10" name="Content Placeholder 2"/>
          <p:cNvSpPr txBox="1">
            <a:spLocks/>
          </p:cNvSpPr>
          <p:nvPr/>
        </p:nvSpPr>
        <p:spPr>
          <a:xfrm>
            <a:off x="555625" y="1066800"/>
            <a:ext cx="8231188" cy="5386388"/>
          </a:xfrm>
          <a:prstGeom prst="rect">
            <a:avLst/>
          </a:prstGeom>
        </p:spPr>
        <p:txBody>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lvl="1" indent="-342900" algn="l">
              <a:spcBef>
                <a:spcPts val="600"/>
              </a:spcBef>
              <a:spcAft>
                <a:spcPts val="600"/>
              </a:spcAft>
              <a:buFont typeface="Wingdings" panose="05000000000000000000" pitchFamily="2" charset="2"/>
              <a:buChar char="ü"/>
              <a:defRPr/>
            </a:pPr>
            <a:r>
              <a:rPr lang="en-US" sz="1800" b="1" dirty="0" smtClean="0">
                <a:solidFill>
                  <a:schemeClr val="tx1"/>
                </a:solidFill>
                <a:latin typeface="Arial" panose="020B0604020202020204" pitchFamily="34" charset="0"/>
                <a:cs typeface="Arial" panose="020B0604020202020204" pitchFamily="34" charset="0"/>
              </a:rPr>
              <a:t>STRATEGIC PLAN 2015 – 2020</a:t>
            </a:r>
          </a:p>
          <a:p>
            <a:pPr marL="742950" lvl="1" indent="-285750" algn="l">
              <a:spcBef>
                <a:spcPts val="600"/>
              </a:spcBef>
              <a:spcAft>
                <a:spcPts val="600"/>
              </a:spcAft>
              <a:buFont typeface="Arial" panose="020B0604020202020204" pitchFamily="34" charset="0"/>
              <a:buChar char="•"/>
              <a:defRPr/>
            </a:pPr>
            <a:r>
              <a:rPr lang="en-US" sz="1800" dirty="0" smtClean="0">
                <a:solidFill>
                  <a:schemeClr val="tx1"/>
                </a:solidFill>
                <a:latin typeface="Arial" panose="020B0604020202020204" pitchFamily="34" charset="0"/>
                <a:cs typeface="Arial" panose="020B0604020202020204" pitchFamily="34" charset="0"/>
              </a:rPr>
              <a:t>Climate </a:t>
            </a:r>
            <a:r>
              <a:rPr lang="en-US" sz="1800" dirty="0">
                <a:solidFill>
                  <a:schemeClr val="tx1"/>
                </a:solidFill>
                <a:latin typeface="Arial" panose="020B0604020202020204" pitchFamily="34" charset="0"/>
                <a:cs typeface="Arial" panose="020B0604020202020204" pitchFamily="34" charset="0"/>
              </a:rPr>
              <a:t>Change: Mitigation and Adaptation</a:t>
            </a:r>
          </a:p>
          <a:p>
            <a:pPr marL="742950" lvl="1" indent="-285750" algn="l">
              <a:spcBef>
                <a:spcPts val="600"/>
              </a:spcBef>
              <a:spcAft>
                <a:spcPts val="600"/>
              </a:spcAft>
              <a:buFont typeface="Arial" panose="020B0604020202020204" pitchFamily="34" charset="0"/>
              <a:buChar char="•"/>
              <a:defRPr/>
            </a:pPr>
            <a:r>
              <a:rPr lang="en-US" sz="1800" dirty="0">
                <a:solidFill>
                  <a:schemeClr val="tx1"/>
                </a:solidFill>
                <a:latin typeface="Arial" panose="020B0604020202020204" pitchFamily="34" charset="0"/>
                <a:cs typeface="Arial" panose="020B0604020202020204" pitchFamily="34" charset="0"/>
              </a:rPr>
              <a:t>Green Growth; </a:t>
            </a:r>
          </a:p>
          <a:p>
            <a:pPr marL="742950" lvl="1" indent="-285750" algn="l">
              <a:spcBef>
                <a:spcPts val="600"/>
              </a:spcBef>
              <a:spcAft>
                <a:spcPts val="600"/>
              </a:spcAft>
              <a:buFont typeface="Arial" panose="020B0604020202020204" pitchFamily="34" charset="0"/>
              <a:buChar char="•"/>
              <a:defRPr/>
            </a:pPr>
            <a:r>
              <a:rPr lang="en-US" sz="1800" dirty="0">
                <a:solidFill>
                  <a:schemeClr val="tx1"/>
                </a:solidFill>
                <a:latin typeface="Arial" panose="020B0604020202020204" pitchFamily="34" charset="0"/>
                <a:cs typeface="Arial" panose="020B0604020202020204" pitchFamily="34" charset="0"/>
              </a:rPr>
              <a:t>Sustainable Communities and Ecosystems</a:t>
            </a:r>
          </a:p>
          <a:p>
            <a:pPr marL="342900" indent="-342900" algn="l">
              <a:spcBef>
                <a:spcPts val="600"/>
              </a:spcBef>
              <a:spcAft>
                <a:spcPts val="600"/>
              </a:spcAft>
              <a:buFont typeface="Wingdings" panose="05000000000000000000" pitchFamily="2" charset="2"/>
              <a:buChar char="ü"/>
              <a:defRPr/>
            </a:pPr>
            <a:r>
              <a:rPr lang="en-US" sz="1800" b="1" dirty="0" smtClean="0">
                <a:solidFill>
                  <a:schemeClr val="tx1"/>
                </a:solidFill>
                <a:latin typeface="Arial" panose="020B0604020202020204" pitchFamily="34" charset="0"/>
                <a:cs typeface="Arial" panose="020B0604020202020204" pitchFamily="34" charset="0"/>
              </a:rPr>
              <a:t>OPERATIONAL PLAN 2017 – 2018 (10 collaborative projects)</a:t>
            </a:r>
          </a:p>
          <a:p>
            <a:pPr marL="342900" indent="-342900" algn="l">
              <a:spcBef>
                <a:spcPts val="600"/>
              </a:spcBef>
              <a:spcAft>
                <a:spcPts val="600"/>
              </a:spcAft>
              <a:buFont typeface="Wingdings" panose="05000000000000000000" pitchFamily="2" charset="2"/>
              <a:buChar char="ü"/>
              <a:defRPr/>
            </a:pPr>
            <a:r>
              <a:rPr lang="en-US" sz="1800" b="1" dirty="0" smtClean="0">
                <a:solidFill>
                  <a:schemeClr val="tx1"/>
                </a:solidFill>
                <a:latin typeface="Arial" panose="020B0604020202020204" pitchFamily="34" charset="0"/>
                <a:cs typeface="Arial" panose="020B0604020202020204" pitchFamily="34" charset="0"/>
              </a:rPr>
              <a:t>INITIATIVES (ongoing)</a:t>
            </a:r>
          </a:p>
          <a:p>
            <a:pPr marL="742950" lvl="1" indent="-285750" algn="l">
              <a:spcBef>
                <a:spcPts val="600"/>
              </a:spcBef>
              <a:spcAft>
                <a:spcPts val="600"/>
              </a:spcAft>
              <a:buFont typeface="Arial" panose="020B0604020202020204" pitchFamily="34" charset="0"/>
              <a:buChar char="•"/>
              <a:defRPr/>
            </a:pPr>
            <a:r>
              <a:rPr lang="en-US" sz="1800" dirty="0">
                <a:solidFill>
                  <a:prstClr val="black"/>
                </a:solidFill>
                <a:latin typeface="Arial" panose="020B0604020202020204" pitchFamily="34" charset="0"/>
                <a:cs typeface="Arial" panose="020B0604020202020204" pitchFamily="34" charset="0"/>
              </a:rPr>
              <a:t>North American Land Change Monitoring System (NALCMS)</a:t>
            </a:r>
          </a:p>
          <a:p>
            <a:pPr marL="742950" lvl="1" indent="-285750" algn="l">
              <a:spcBef>
                <a:spcPts val="600"/>
              </a:spcBef>
              <a:spcAft>
                <a:spcPts val="600"/>
              </a:spcAft>
              <a:buFont typeface="Arial" panose="020B0604020202020204" pitchFamily="34" charset="0"/>
              <a:buChar char="•"/>
              <a:defRPr/>
            </a:pPr>
            <a:r>
              <a:rPr lang="en-US" sz="1800" dirty="0" smtClean="0">
                <a:solidFill>
                  <a:prstClr val="black"/>
                </a:solidFill>
                <a:latin typeface="Arial" panose="020B0604020202020204" pitchFamily="34" charset="0"/>
                <a:cs typeface="Arial" panose="020B0604020202020204" pitchFamily="34" charset="0"/>
              </a:rPr>
              <a:t>North American Environmental Atlas</a:t>
            </a:r>
          </a:p>
          <a:p>
            <a:pPr marL="742950" lvl="1" indent="-285750" algn="l">
              <a:spcBef>
                <a:spcPts val="600"/>
              </a:spcBef>
              <a:spcAft>
                <a:spcPts val="600"/>
              </a:spcAft>
              <a:buFont typeface="Arial" panose="020B0604020202020204" pitchFamily="34" charset="0"/>
              <a:buChar char="•"/>
              <a:defRPr/>
            </a:pPr>
            <a:r>
              <a:rPr lang="en-US" altLang="es-MX" sz="1800" spc="-100" dirty="0" smtClean="0">
                <a:solidFill>
                  <a:prstClr val="black"/>
                </a:solidFill>
                <a:latin typeface="Arial" panose="020B0604020202020204" pitchFamily="34" charset="0"/>
                <a:cs typeface="Arial" panose="020B0604020202020204" pitchFamily="34" charset="0"/>
              </a:rPr>
              <a:t>North </a:t>
            </a:r>
            <a:r>
              <a:rPr lang="en-US" altLang="es-MX" sz="1800" spc="-100" dirty="0">
                <a:solidFill>
                  <a:prstClr val="black"/>
                </a:solidFill>
                <a:latin typeface="Arial" panose="020B0604020202020204" pitchFamily="34" charset="0"/>
                <a:cs typeface="Arial" panose="020B0604020202020204" pitchFamily="34" charset="0"/>
              </a:rPr>
              <a:t>American Pollutant Releases and Transfers </a:t>
            </a:r>
          </a:p>
          <a:p>
            <a:pPr marL="742950" lvl="2" indent="-285750" algn="l">
              <a:spcBef>
                <a:spcPts val="600"/>
              </a:spcBef>
              <a:spcAft>
                <a:spcPts val="600"/>
              </a:spcAft>
              <a:buFont typeface="Arial" panose="020B0604020202020204" pitchFamily="34" charset="0"/>
              <a:buChar char="•"/>
              <a:defRPr/>
            </a:pPr>
            <a:r>
              <a:rPr lang="en-US" sz="1800" kern="0" dirty="0">
                <a:solidFill>
                  <a:prstClr val="black"/>
                </a:solidFill>
                <a:latin typeface="Arial" panose="020B0604020202020204" pitchFamily="34" charset="0"/>
                <a:cs typeface="Arial" panose="020B0604020202020204" pitchFamily="34" charset="0"/>
              </a:rPr>
              <a:t>North American Portal on Climate </a:t>
            </a:r>
            <a:r>
              <a:rPr lang="en-US" sz="1800" kern="0" dirty="0" smtClean="0">
                <a:solidFill>
                  <a:prstClr val="black"/>
                </a:solidFill>
                <a:latin typeface="Arial" panose="020B0604020202020204" pitchFamily="34" charset="0"/>
                <a:cs typeface="Arial" panose="020B0604020202020204" pitchFamily="34" charset="0"/>
              </a:rPr>
              <a:t>Pollutants</a:t>
            </a:r>
            <a:endParaRPr lang="en-US" sz="1800" kern="0" dirty="0">
              <a:solidFill>
                <a:prstClr val="black"/>
              </a:solidFill>
              <a:latin typeface="Arial" panose="020B0604020202020204" pitchFamily="34" charset="0"/>
              <a:cs typeface="Arial" panose="020B0604020202020204" pitchFamily="34" charset="0"/>
            </a:endParaRPr>
          </a:p>
          <a:p>
            <a:pPr marL="285750" indent="-285750" algn="l">
              <a:spcBef>
                <a:spcPts val="600"/>
              </a:spcBef>
              <a:spcAft>
                <a:spcPts val="600"/>
              </a:spcAft>
              <a:buFont typeface="Wingdings" panose="05000000000000000000" pitchFamily="2" charset="2"/>
              <a:buChar char="ü"/>
              <a:defRPr/>
            </a:pPr>
            <a:r>
              <a:rPr lang="en-US" sz="1800" b="1" dirty="0" smtClean="0">
                <a:solidFill>
                  <a:schemeClr val="tx1"/>
                </a:solidFill>
                <a:latin typeface="Arial" panose="020B0604020202020204" pitchFamily="34" charset="0"/>
                <a:cs typeface="Arial" panose="020B0604020202020204" pitchFamily="34" charset="0"/>
              </a:rPr>
              <a:t>OTHER PROGRAMMES</a:t>
            </a:r>
          </a:p>
          <a:p>
            <a:pPr marL="742950" lvl="1" indent="-285750" algn="l">
              <a:spcBef>
                <a:spcPts val="600"/>
              </a:spcBef>
              <a:spcAft>
                <a:spcPts val="600"/>
              </a:spcAft>
              <a:buFont typeface="Arial" panose="020B0604020202020204" pitchFamily="34" charset="0"/>
              <a:buChar char="•"/>
              <a:defRPr/>
            </a:pPr>
            <a:r>
              <a:rPr lang="en-US" sz="1800" dirty="0" smtClean="0">
                <a:solidFill>
                  <a:schemeClr val="tx1"/>
                </a:solidFill>
                <a:latin typeface="Arial" panose="020B0604020202020204" pitchFamily="34" charset="0"/>
                <a:cs typeface="Arial" panose="020B0604020202020204" pitchFamily="34" charset="0"/>
              </a:rPr>
              <a:t>SEM, NAPECA, TEK, Communications, Youth Engagement</a:t>
            </a:r>
          </a:p>
        </p:txBody>
      </p:sp>
      <p:sp>
        <p:nvSpPr>
          <p:cNvPr id="13" name="Rectangle 6"/>
          <p:cNvSpPr>
            <a:spLocks noChangeArrowheads="1"/>
          </p:cNvSpPr>
          <p:nvPr/>
        </p:nvSpPr>
        <p:spPr bwMode="auto">
          <a:xfrm>
            <a:off x="-1219200" y="2362200"/>
            <a:ext cx="4297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endParaRPr lang="en-US" altLang="es-MX" sz="2400" b="1" spc="-100" dirty="0">
              <a:solidFill>
                <a:prstClr val="black"/>
              </a:solidFill>
            </a:endParaRPr>
          </a:p>
          <a:p>
            <a:pPr algn="ctr">
              <a:defRPr/>
            </a:pPr>
            <a:endParaRPr lang="es-MX" sz="2400" b="1" dirty="0">
              <a:solidFill>
                <a:prstClr val="black"/>
              </a:solidFill>
            </a:endParaRPr>
          </a:p>
          <a:p>
            <a:pPr algn="ctr">
              <a:defRPr/>
            </a:pPr>
            <a:endParaRPr lang="en-US" sz="2400" b="1" dirty="0">
              <a:solidFill>
                <a:prstClr val="black"/>
              </a:solidFill>
              <a:latin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ctrTitle"/>
          </p:nvPr>
        </p:nvSpPr>
        <p:spPr>
          <a:xfrm>
            <a:off x="1143000" y="301625"/>
            <a:ext cx="7696200" cy="685800"/>
          </a:xfrm>
        </p:spPr>
        <p:txBody>
          <a:bodyPr/>
          <a:lstStyle/>
          <a:p>
            <a:pPr algn="r"/>
            <a:r>
              <a:rPr lang="en-US" altLang="en-US" sz="2800" b="1" smtClean="0"/>
              <a:t>CEC – THE SUBMISSIONS ON ENFORCEMENT MATTERS PROCESS</a:t>
            </a:r>
          </a:p>
        </p:txBody>
      </p:sp>
      <p:sp>
        <p:nvSpPr>
          <p:cNvPr id="3" name="Subtitle 2"/>
          <p:cNvSpPr>
            <a:spLocks noGrp="1"/>
          </p:cNvSpPr>
          <p:nvPr>
            <p:ph type="subTitle" idx="1"/>
          </p:nvPr>
        </p:nvSpPr>
        <p:spPr>
          <a:xfrm>
            <a:off x="533400" y="1295400"/>
            <a:ext cx="8305800" cy="2895600"/>
          </a:xfrm>
        </p:spPr>
        <p:txBody>
          <a:bodyPr>
            <a:normAutofit fontScale="85000" lnSpcReduction="10000"/>
          </a:bodyPr>
          <a:lstStyle/>
          <a:p>
            <a:pPr marL="342900" indent="-342900" algn="l" eaLnBrk="1" hangingPunct="1">
              <a:lnSpc>
                <a:spcPct val="110000"/>
              </a:lnSpc>
              <a:spcBef>
                <a:spcPts val="600"/>
              </a:spcBef>
              <a:spcAft>
                <a:spcPts val="600"/>
              </a:spcAft>
              <a:buFont typeface="Arial" pitchFamily="34" charset="0"/>
              <a:buChar char="•"/>
              <a:defRPr/>
            </a:pPr>
            <a:r>
              <a:rPr lang="en-US" sz="2000" dirty="0" smtClean="0">
                <a:solidFill>
                  <a:schemeClr val="tx1"/>
                </a:solidFill>
                <a:latin typeface="Arial" panose="020B0604020202020204" pitchFamily="34" charset="0"/>
                <a:cs typeface="Arial" panose="020B0604020202020204" pitchFamily="34" charset="0"/>
              </a:rPr>
              <a:t>A </a:t>
            </a:r>
            <a:r>
              <a:rPr lang="en-US" sz="2000" dirty="0">
                <a:solidFill>
                  <a:schemeClr val="tx1"/>
                </a:solidFill>
                <a:latin typeface="Arial" panose="020B0604020202020204" pitchFamily="34" charset="0"/>
                <a:cs typeface="Arial" panose="020B0604020202020204" pitchFamily="34" charset="0"/>
              </a:rPr>
              <a:t>f</a:t>
            </a:r>
            <a:r>
              <a:rPr lang="en-US" sz="2000" dirty="0" smtClean="0">
                <a:solidFill>
                  <a:schemeClr val="tx1"/>
                </a:solidFill>
                <a:latin typeface="Arial" panose="020B0604020202020204" pitchFamily="34" charset="0"/>
                <a:cs typeface="Arial" panose="020B0604020202020204" pitchFamily="34" charset="0"/>
              </a:rPr>
              <a:t>act-finding </a:t>
            </a:r>
            <a:r>
              <a:rPr lang="en-US" sz="2000" dirty="0">
                <a:solidFill>
                  <a:schemeClr val="tx1"/>
                </a:solidFill>
                <a:latin typeface="Arial" panose="020B0604020202020204" pitchFamily="34" charset="0"/>
                <a:cs typeface="Arial" panose="020B0604020202020204" pitchFamily="34" charset="0"/>
              </a:rPr>
              <a:t>mechanism concerning the </a:t>
            </a:r>
            <a:r>
              <a:rPr lang="en-US" sz="2000" b="1" dirty="0">
                <a:solidFill>
                  <a:schemeClr val="tx1"/>
                </a:solidFill>
                <a:latin typeface="Arial" panose="020B0604020202020204" pitchFamily="34" charset="0"/>
                <a:cs typeface="Arial" panose="020B0604020202020204" pitchFamily="34" charset="0"/>
              </a:rPr>
              <a:t>effective enforcement of environmental laws in North </a:t>
            </a:r>
            <a:r>
              <a:rPr lang="en-US" sz="2000" b="1" dirty="0" smtClean="0">
                <a:solidFill>
                  <a:schemeClr val="tx1"/>
                </a:solidFill>
                <a:latin typeface="Arial" panose="020B0604020202020204" pitchFamily="34" charset="0"/>
                <a:cs typeface="Arial" panose="020B0604020202020204" pitchFamily="34" charset="0"/>
              </a:rPr>
              <a:t>America, </a:t>
            </a:r>
            <a:r>
              <a:rPr lang="en-US" sz="2000" dirty="0" smtClean="0">
                <a:solidFill>
                  <a:schemeClr val="tx1"/>
                </a:solidFill>
                <a:latin typeface="Arial" panose="020B0604020202020204" pitchFamily="34" charset="0"/>
                <a:cs typeface="Arial" panose="020B0604020202020204" pitchFamily="34" charset="0"/>
              </a:rPr>
              <a:t>administered by the Secretariat</a:t>
            </a:r>
          </a:p>
          <a:p>
            <a:pPr marL="342900" indent="-342900" algn="l" eaLnBrk="1" hangingPunct="1">
              <a:lnSpc>
                <a:spcPct val="110000"/>
              </a:lnSpc>
              <a:spcBef>
                <a:spcPts val="600"/>
              </a:spcBef>
              <a:spcAft>
                <a:spcPts val="600"/>
              </a:spcAft>
              <a:buFont typeface="Arial" pitchFamily="34" charset="0"/>
              <a:buChar char="•"/>
              <a:defRPr/>
            </a:pPr>
            <a:r>
              <a:rPr lang="en-US" sz="2000" dirty="0" smtClean="0">
                <a:solidFill>
                  <a:schemeClr val="tx1"/>
                </a:solidFill>
                <a:latin typeface="Arial" panose="020B0604020202020204" pitchFamily="34" charset="0"/>
                <a:cs typeface="Arial" panose="020B0604020202020204" pitchFamily="34" charset="0"/>
              </a:rPr>
              <a:t>Established </a:t>
            </a:r>
            <a:r>
              <a:rPr lang="en-US" sz="2000" dirty="0">
                <a:solidFill>
                  <a:schemeClr val="tx1"/>
                </a:solidFill>
                <a:latin typeface="Arial" panose="020B0604020202020204" pitchFamily="34" charset="0"/>
                <a:cs typeface="Arial" panose="020B0604020202020204" pitchFamily="34" charset="0"/>
              </a:rPr>
              <a:t>to foster </a:t>
            </a:r>
            <a:r>
              <a:rPr lang="en-US" sz="2000" b="1" dirty="0">
                <a:solidFill>
                  <a:schemeClr val="tx1"/>
                </a:solidFill>
                <a:latin typeface="Arial" panose="020B0604020202020204" pitchFamily="34" charset="0"/>
                <a:cs typeface="Arial" panose="020B0604020202020204" pitchFamily="34" charset="0"/>
              </a:rPr>
              <a:t>transparency, public participation, and information sharing </a:t>
            </a:r>
            <a:r>
              <a:rPr lang="en-US" sz="2000" dirty="0">
                <a:solidFill>
                  <a:schemeClr val="tx1"/>
                </a:solidFill>
                <a:latin typeface="Arial" panose="020B0604020202020204" pitchFamily="34" charset="0"/>
                <a:cs typeface="Arial" panose="020B0604020202020204" pitchFamily="34" charset="0"/>
              </a:rPr>
              <a:t>regarding a Party’s environmental law </a:t>
            </a:r>
            <a:r>
              <a:rPr lang="en-US" sz="2000" dirty="0" smtClean="0">
                <a:solidFill>
                  <a:schemeClr val="tx1"/>
                </a:solidFill>
                <a:latin typeface="Arial" panose="020B0604020202020204" pitchFamily="34" charset="0"/>
                <a:cs typeface="Arial" panose="020B0604020202020204" pitchFamily="34" charset="0"/>
              </a:rPr>
              <a:t>enforcement</a:t>
            </a:r>
          </a:p>
          <a:p>
            <a:pPr marL="342900" indent="-342900" algn="l" eaLnBrk="1" hangingPunct="1">
              <a:lnSpc>
                <a:spcPct val="110000"/>
              </a:lnSpc>
              <a:spcBef>
                <a:spcPts val="600"/>
              </a:spcBef>
              <a:spcAft>
                <a:spcPts val="600"/>
              </a:spcAft>
              <a:buFont typeface="Arial" pitchFamily="34" charset="0"/>
              <a:buChar char="•"/>
              <a:defRPr/>
            </a:pPr>
            <a:r>
              <a:rPr lang="en-US" sz="2000" b="1" dirty="0" smtClean="0">
                <a:solidFill>
                  <a:schemeClr val="tx1"/>
                </a:solidFill>
                <a:latin typeface="Arial" panose="020B0604020202020204" pitchFamily="34" charset="0"/>
                <a:cs typeface="Arial" panose="020B0604020202020204" pitchFamily="34" charset="0"/>
              </a:rPr>
              <a:t>Initiated </a:t>
            </a:r>
            <a:r>
              <a:rPr lang="en-US" sz="2000" b="1" dirty="0">
                <a:solidFill>
                  <a:schemeClr val="tx1"/>
                </a:solidFill>
                <a:latin typeface="Arial" panose="020B0604020202020204" pitchFamily="34" charset="0"/>
                <a:cs typeface="Arial" panose="020B0604020202020204" pitchFamily="34" charset="0"/>
              </a:rPr>
              <a:t>by residents </a:t>
            </a:r>
            <a:r>
              <a:rPr lang="en-US" sz="2000" b="1" dirty="0" smtClean="0">
                <a:solidFill>
                  <a:schemeClr val="tx1"/>
                </a:solidFill>
                <a:latin typeface="Arial" panose="020B0604020202020204" pitchFamily="34" charset="0"/>
                <a:cs typeface="Arial" panose="020B0604020202020204" pitchFamily="34" charset="0"/>
              </a:rPr>
              <a:t>/ NGOs </a:t>
            </a:r>
            <a:r>
              <a:rPr lang="en-US" sz="2000" dirty="0">
                <a:solidFill>
                  <a:schemeClr val="tx1"/>
                </a:solidFill>
                <a:latin typeface="Arial" panose="020B0604020202020204" pitchFamily="34" charset="0"/>
                <a:cs typeface="Arial" panose="020B0604020202020204" pitchFamily="34" charset="0"/>
              </a:rPr>
              <a:t>in North </a:t>
            </a:r>
            <a:r>
              <a:rPr lang="en-US" sz="2000" dirty="0" smtClean="0">
                <a:solidFill>
                  <a:schemeClr val="tx1"/>
                </a:solidFill>
                <a:latin typeface="Arial" panose="020B0604020202020204" pitchFamily="34" charset="0"/>
                <a:cs typeface="Arial" panose="020B0604020202020204" pitchFamily="34" charset="0"/>
              </a:rPr>
              <a:t>America</a:t>
            </a:r>
          </a:p>
          <a:p>
            <a:pPr marL="342900" indent="-342900" algn="l" eaLnBrk="1" hangingPunct="1">
              <a:lnSpc>
                <a:spcPct val="110000"/>
              </a:lnSpc>
              <a:spcBef>
                <a:spcPts val="600"/>
              </a:spcBef>
              <a:spcAft>
                <a:spcPts val="600"/>
              </a:spcAft>
              <a:buFont typeface="Arial" pitchFamily="34" charset="0"/>
              <a:buChar char="•"/>
              <a:defRPr/>
            </a:pPr>
            <a:r>
              <a:rPr lang="en-US" sz="2000" b="1" dirty="0" smtClean="0">
                <a:solidFill>
                  <a:schemeClr val="tx1"/>
                </a:solidFill>
                <a:latin typeface="Arial" panose="020B0604020202020204" pitchFamily="34" charset="0"/>
                <a:cs typeface="Arial" panose="020B0604020202020204" pitchFamily="34" charset="0"/>
              </a:rPr>
              <a:t>88 </a:t>
            </a:r>
            <a:r>
              <a:rPr lang="en-US" sz="2000" b="1" dirty="0">
                <a:solidFill>
                  <a:schemeClr val="tx1"/>
                </a:solidFill>
                <a:latin typeface="Arial" panose="020B0604020202020204" pitchFamily="34" charset="0"/>
                <a:cs typeface="Arial" panose="020B0604020202020204" pitchFamily="34" charset="0"/>
              </a:rPr>
              <a:t>submissions to </a:t>
            </a:r>
            <a:r>
              <a:rPr lang="en-US" sz="2000" b="1" dirty="0" smtClean="0">
                <a:solidFill>
                  <a:schemeClr val="tx1"/>
                </a:solidFill>
                <a:latin typeface="Arial" panose="020B0604020202020204" pitchFamily="34" charset="0"/>
                <a:cs typeface="Arial" panose="020B0604020202020204" pitchFamily="34" charset="0"/>
              </a:rPr>
              <a:t>date </a:t>
            </a:r>
            <a:r>
              <a:rPr lang="en-US" sz="2000" dirty="0" smtClean="0">
                <a:solidFill>
                  <a:schemeClr val="tx1"/>
                </a:solidFill>
                <a:latin typeface="Arial" panose="020B0604020202020204" pitchFamily="34" charset="0"/>
                <a:cs typeface="Arial" panose="020B0604020202020204" pitchFamily="34" charset="0"/>
              </a:rPr>
              <a:t>(30 Canada, 45 Mexico, 12 </a:t>
            </a:r>
            <a:r>
              <a:rPr lang="en-US" sz="2000" dirty="0">
                <a:solidFill>
                  <a:schemeClr val="tx1"/>
                </a:solidFill>
                <a:latin typeface="Arial" panose="020B0604020202020204" pitchFamily="34" charset="0"/>
                <a:cs typeface="Arial" panose="020B0604020202020204" pitchFamily="34" charset="0"/>
              </a:rPr>
              <a:t>United </a:t>
            </a:r>
            <a:r>
              <a:rPr lang="en-US" sz="2000" dirty="0" smtClean="0">
                <a:solidFill>
                  <a:schemeClr val="tx1"/>
                </a:solidFill>
                <a:latin typeface="Arial" panose="020B0604020202020204" pitchFamily="34" charset="0"/>
                <a:cs typeface="Arial" panose="020B0604020202020204" pitchFamily="34" charset="0"/>
              </a:rPr>
              <a:t>States, 1 Canada – USA)</a:t>
            </a:r>
            <a:endParaRPr lang="en-US" sz="2000" dirty="0">
              <a:solidFill>
                <a:schemeClr val="tx1"/>
              </a:solidFill>
              <a:latin typeface="Arial" panose="020B0604020202020204" pitchFamily="34" charset="0"/>
              <a:cs typeface="Arial" panose="020B0604020202020204" pitchFamily="34" charset="0"/>
            </a:endParaRPr>
          </a:p>
          <a:p>
            <a:pPr marL="342900" indent="-342900" algn="l" eaLnBrk="1" hangingPunct="1">
              <a:lnSpc>
                <a:spcPct val="110000"/>
              </a:lnSpc>
              <a:spcBef>
                <a:spcPts val="600"/>
              </a:spcBef>
              <a:spcAft>
                <a:spcPts val="600"/>
              </a:spcAft>
              <a:buFont typeface="Arial" pitchFamily="34" charset="0"/>
              <a:buChar char="•"/>
              <a:defRPr/>
            </a:pPr>
            <a:r>
              <a:rPr lang="en-US" sz="2000" b="1" dirty="0" smtClean="0">
                <a:solidFill>
                  <a:schemeClr val="tx1"/>
                </a:solidFill>
                <a:latin typeface="Arial" panose="020B0604020202020204" pitchFamily="34" charset="0"/>
                <a:cs typeface="Arial" panose="020B0604020202020204" pitchFamily="34" charset="0"/>
              </a:rPr>
              <a:t>22 </a:t>
            </a:r>
            <a:r>
              <a:rPr lang="en-US" sz="2000" b="1" dirty="0">
                <a:solidFill>
                  <a:schemeClr val="tx1"/>
                </a:solidFill>
                <a:latin typeface="Arial" panose="020B0604020202020204" pitchFamily="34" charset="0"/>
                <a:cs typeface="Arial" panose="020B0604020202020204" pitchFamily="34" charset="0"/>
              </a:rPr>
              <a:t>Factual Records published to </a:t>
            </a:r>
            <a:r>
              <a:rPr lang="en-US" sz="2000" b="1" dirty="0" smtClean="0">
                <a:solidFill>
                  <a:schemeClr val="tx1"/>
                </a:solidFill>
                <a:latin typeface="Arial" panose="020B0604020202020204" pitchFamily="34" charset="0"/>
                <a:cs typeface="Arial" panose="020B0604020202020204" pitchFamily="34" charset="0"/>
              </a:rPr>
              <a:t>date, </a:t>
            </a:r>
            <a:r>
              <a:rPr lang="en-US" sz="2000" dirty="0" smtClean="0">
                <a:solidFill>
                  <a:schemeClr val="tx1"/>
                </a:solidFill>
                <a:latin typeface="Arial" panose="020B0604020202020204" pitchFamily="34" charset="0"/>
                <a:cs typeface="Arial" panose="020B0604020202020204" pitchFamily="34" charset="0"/>
              </a:rPr>
              <a:t>3 </a:t>
            </a:r>
            <a:r>
              <a:rPr lang="en-US" sz="2000" dirty="0">
                <a:solidFill>
                  <a:schemeClr val="tx1"/>
                </a:solidFill>
                <a:latin typeface="Arial" panose="020B0604020202020204" pitchFamily="34" charset="0"/>
                <a:cs typeface="Arial" panose="020B0604020202020204" pitchFamily="34" charset="0"/>
              </a:rPr>
              <a:t>submissions currently </a:t>
            </a:r>
            <a:r>
              <a:rPr lang="en-US" sz="2000" dirty="0" smtClean="0">
                <a:solidFill>
                  <a:schemeClr val="tx1"/>
                </a:solidFill>
                <a:latin typeface="Arial" panose="020B0604020202020204" pitchFamily="34" charset="0"/>
                <a:cs typeface="Arial" panose="020B0604020202020204" pitchFamily="34" charset="0"/>
              </a:rPr>
              <a:t>active</a:t>
            </a:r>
            <a:endParaRPr lang="en-US" sz="2000" dirty="0">
              <a:latin typeface="Arial" panose="020B0604020202020204" pitchFamily="34" charset="0"/>
              <a:cs typeface="Arial" panose="020B0604020202020204" pitchFamily="34" charset="0"/>
            </a:endParaRPr>
          </a:p>
        </p:txBody>
      </p:sp>
      <p:pic>
        <p:nvPicPr>
          <p:cNvPr id="15364" name="Picture 3" descr="butterfly.png"/>
          <p:cNvPicPr>
            <a:picLocks noChangeAspect="1"/>
          </p:cNvPicPr>
          <p:nvPr/>
        </p:nvPicPr>
        <p:blipFill>
          <a:blip r:embed="rId3"/>
          <a:srcRect/>
          <a:stretch>
            <a:fillRect/>
          </a:stretch>
        </p:blipFill>
        <p:spPr bwMode="auto">
          <a:xfrm>
            <a:off x="304800" y="304800"/>
            <a:ext cx="762000" cy="682625"/>
          </a:xfrm>
          <a:prstGeom prst="rect">
            <a:avLst/>
          </a:prstGeom>
          <a:noFill/>
          <a:ln w="9525">
            <a:noFill/>
            <a:miter lim="800000"/>
            <a:headEnd/>
            <a:tailEnd/>
          </a:ln>
        </p:spPr>
      </p:pic>
      <p:pic>
        <p:nvPicPr>
          <p:cNvPr id="15365" name="Picture 6" descr="C:\Users\crchavez\Desktop\SEM-banner.jpg"/>
          <p:cNvPicPr>
            <a:picLocks noChangeAspect="1" noChangeArrowheads="1"/>
          </p:cNvPicPr>
          <p:nvPr/>
        </p:nvPicPr>
        <p:blipFill>
          <a:blip r:embed="rId4"/>
          <a:srcRect/>
          <a:stretch>
            <a:fillRect/>
          </a:stretch>
        </p:blipFill>
        <p:spPr bwMode="auto">
          <a:xfrm>
            <a:off x="481012" y="4419600"/>
            <a:ext cx="8358188" cy="2032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5"/>
          <p:cNvSpPr txBox="1">
            <a:spLocks noChangeArrowheads="1"/>
          </p:cNvSpPr>
          <p:nvPr/>
        </p:nvSpPr>
        <p:spPr bwMode="auto">
          <a:xfrm>
            <a:off x="444313" y="990600"/>
            <a:ext cx="8382000" cy="2970044"/>
          </a:xfrm>
          <a:prstGeom prst="rect">
            <a:avLst/>
          </a:prstGeom>
          <a:noFill/>
          <a:ln w="9525">
            <a:noFill/>
            <a:miter lim="800000"/>
            <a:headEnd/>
            <a:tailEnd/>
          </a:ln>
        </p:spPr>
        <p:txBody>
          <a:bodyPr>
            <a:spAutoFit/>
          </a:bodyPr>
          <a:lstStyle/>
          <a:p>
            <a:pPr>
              <a:spcBef>
                <a:spcPts val="600"/>
              </a:spcBef>
              <a:spcAft>
                <a:spcPts val="600"/>
              </a:spcAft>
            </a:pPr>
            <a:r>
              <a:rPr lang="en-US" altLang="en-US" sz="1800" dirty="0" smtClean="0">
                <a:solidFill>
                  <a:schemeClr val="tx1"/>
                </a:solidFill>
                <a:latin typeface="Arial" panose="020B0604020202020204" pitchFamily="34" charset="0"/>
                <a:cs typeface="Arial" pitchFamily="34" charset="0"/>
              </a:rPr>
              <a:t>A </a:t>
            </a:r>
            <a:r>
              <a:rPr lang="en-US" altLang="en-US" sz="1800" dirty="0">
                <a:solidFill>
                  <a:schemeClr val="tx1"/>
                </a:solidFill>
                <a:latin typeface="Arial" pitchFamily="34" charset="0"/>
                <a:cs typeface="Arial" pitchFamily="34" charset="0"/>
              </a:rPr>
              <a:t>natural heir of the former</a:t>
            </a:r>
            <a:r>
              <a:rPr lang="en-US" altLang="en-US" sz="1800" b="1" dirty="0">
                <a:solidFill>
                  <a:schemeClr val="tx1"/>
                </a:solidFill>
                <a:latin typeface="Arial" pitchFamily="34" charset="0"/>
                <a:cs typeface="Arial" pitchFamily="34" charset="0"/>
              </a:rPr>
              <a:t> </a:t>
            </a:r>
            <a:r>
              <a:rPr lang="en-US" altLang="en-US" sz="1800" dirty="0" smtClean="0">
                <a:solidFill>
                  <a:schemeClr val="tx1"/>
                </a:solidFill>
                <a:latin typeface="Arial" pitchFamily="34" charset="0"/>
                <a:cs typeface="Arial" pitchFamily="34" charset="0"/>
              </a:rPr>
              <a:t>North American Fund for Environmental Cooperation</a:t>
            </a:r>
            <a:r>
              <a:rPr lang="en-US" altLang="en-US" sz="1800" b="1" dirty="0" smtClean="0">
                <a:solidFill>
                  <a:schemeClr val="tx1"/>
                </a:solidFill>
                <a:latin typeface="Arial" pitchFamily="34" charset="0"/>
                <a:cs typeface="Arial" pitchFamily="34" charset="0"/>
              </a:rPr>
              <a:t>, </a:t>
            </a:r>
            <a:r>
              <a:rPr lang="en-US" altLang="en-US" sz="1800" b="1" dirty="0">
                <a:solidFill>
                  <a:schemeClr val="tx1"/>
                </a:solidFill>
                <a:latin typeface="Arial" pitchFamily="34" charset="0"/>
                <a:cs typeface="Arial" pitchFamily="34" charset="0"/>
              </a:rPr>
              <a:t>NAPECA</a:t>
            </a:r>
            <a:r>
              <a:rPr lang="en-US" altLang="en-US" sz="1800" dirty="0">
                <a:solidFill>
                  <a:schemeClr val="tx1"/>
                </a:solidFill>
                <a:latin typeface="Arial" pitchFamily="34" charset="0"/>
                <a:cs typeface="Arial" pitchFamily="34" charset="0"/>
              </a:rPr>
              <a:t> is the North American Partnership for Environmental Community Action</a:t>
            </a:r>
          </a:p>
          <a:p>
            <a:pPr marL="457200" indent="-457200">
              <a:buFont typeface="Arial" pitchFamily="34" charset="0"/>
              <a:buChar char="•"/>
            </a:pPr>
            <a:r>
              <a:rPr lang="en-US" altLang="en-US" sz="1600" dirty="0">
                <a:solidFill>
                  <a:schemeClr val="tx1"/>
                </a:solidFill>
                <a:latin typeface="Arial" panose="020B0604020202020204" pitchFamily="34" charset="0"/>
                <a:cs typeface="Arial" panose="020B0604020202020204" pitchFamily="34" charset="0"/>
              </a:rPr>
              <a:t>CEC’s Environmental </a:t>
            </a:r>
            <a:r>
              <a:rPr lang="en-US" altLang="en-US" sz="1600" b="1" dirty="0">
                <a:solidFill>
                  <a:schemeClr val="tx1"/>
                </a:solidFill>
                <a:latin typeface="Arial" panose="020B0604020202020204" pitchFamily="34" charset="0"/>
                <a:cs typeface="Arial" panose="020B0604020202020204" pitchFamily="34" charset="0"/>
              </a:rPr>
              <a:t>Community Grants Program</a:t>
            </a:r>
          </a:p>
          <a:p>
            <a:pPr marL="457200" indent="-457200">
              <a:buFont typeface="Arial" pitchFamily="34" charset="0"/>
              <a:buChar char="•"/>
            </a:pPr>
            <a:r>
              <a:rPr lang="en-US" altLang="en-US" sz="1600" dirty="0">
                <a:solidFill>
                  <a:schemeClr val="tx1"/>
                </a:solidFill>
                <a:latin typeface="Arial" panose="020B0604020202020204" pitchFamily="34" charset="0"/>
                <a:cs typeface="Arial" panose="020B0604020202020204" pitchFamily="34" charset="0"/>
              </a:rPr>
              <a:t>Help communities improve their </a:t>
            </a:r>
            <a:r>
              <a:rPr lang="en-US" altLang="en-US" sz="1600" b="1" dirty="0">
                <a:solidFill>
                  <a:schemeClr val="tx1"/>
                </a:solidFill>
                <a:latin typeface="Arial" panose="020B0604020202020204" pitchFamily="34" charset="0"/>
                <a:cs typeface="Arial" panose="020B0604020202020204" pitchFamily="34" charset="0"/>
              </a:rPr>
              <a:t>health and local environment</a:t>
            </a:r>
          </a:p>
          <a:p>
            <a:pPr marL="457200" indent="-457200">
              <a:buFont typeface="Arial" pitchFamily="34" charset="0"/>
              <a:buChar char="•"/>
            </a:pPr>
            <a:r>
              <a:rPr lang="en-US" altLang="en-US" sz="1600" b="1" dirty="0">
                <a:solidFill>
                  <a:schemeClr val="tx1"/>
                </a:solidFill>
                <a:latin typeface="Arial" panose="020B0604020202020204" pitchFamily="34" charset="0"/>
                <a:cs typeface="Arial" panose="020B0604020202020204" pitchFamily="34" charset="0"/>
              </a:rPr>
              <a:t>Build partnerships </a:t>
            </a:r>
            <a:r>
              <a:rPr lang="en-US" altLang="en-US" sz="1600" dirty="0">
                <a:solidFill>
                  <a:schemeClr val="tx1"/>
                </a:solidFill>
                <a:latin typeface="Arial" panose="020B0604020202020204" pitchFamily="34" charset="0"/>
                <a:cs typeface="Arial" panose="020B0604020202020204" pitchFamily="34" charset="0"/>
              </a:rPr>
              <a:t>at the community level</a:t>
            </a:r>
          </a:p>
          <a:p>
            <a:pPr marL="457200" indent="-457200">
              <a:buFont typeface="Arial" pitchFamily="34" charset="0"/>
              <a:buChar char="•"/>
            </a:pPr>
            <a:r>
              <a:rPr lang="en-US" altLang="en-US" sz="1600" dirty="0">
                <a:solidFill>
                  <a:schemeClr val="tx1"/>
                </a:solidFill>
                <a:latin typeface="Arial" panose="020B0604020202020204" pitchFamily="34" charset="0"/>
                <a:cs typeface="Arial" panose="020B0604020202020204" pitchFamily="34" charset="0"/>
              </a:rPr>
              <a:t>1st Call for proposals (CFPs) – June 2011</a:t>
            </a:r>
          </a:p>
          <a:p>
            <a:pPr marL="457200" indent="-457200">
              <a:buFont typeface="Arial" pitchFamily="34" charset="0"/>
              <a:buChar char="•"/>
            </a:pPr>
            <a:r>
              <a:rPr lang="en-US" altLang="en-US" sz="1600" dirty="0">
                <a:solidFill>
                  <a:schemeClr val="tx1"/>
                </a:solidFill>
                <a:latin typeface="Arial" panose="020B0604020202020204" pitchFamily="34" charset="0"/>
                <a:cs typeface="Arial" panose="020B0604020202020204" pitchFamily="34" charset="0"/>
              </a:rPr>
              <a:t>1700+ preliminary applications: 2011, 2013, 2015, 2017</a:t>
            </a:r>
          </a:p>
          <a:p>
            <a:pPr marL="457200" indent="-457200">
              <a:buFont typeface="Arial" pitchFamily="34" charset="0"/>
              <a:buChar char="•"/>
            </a:pPr>
            <a:r>
              <a:rPr lang="en-US" altLang="en-US" sz="1600" dirty="0">
                <a:solidFill>
                  <a:schemeClr val="tx1"/>
                </a:solidFill>
                <a:latin typeface="Arial" panose="020B0604020202020204" pitchFamily="34" charset="0"/>
                <a:cs typeface="Arial" panose="020B0604020202020204" pitchFamily="34" charset="0"/>
              </a:rPr>
              <a:t>Funded 57 community projects throughout North America</a:t>
            </a:r>
          </a:p>
          <a:p>
            <a:pPr marL="457200" indent="-457200">
              <a:buFont typeface="Arial" pitchFamily="34" charset="0"/>
              <a:buChar char="•"/>
            </a:pPr>
            <a:r>
              <a:rPr lang="en-US" altLang="en-US" sz="1600" b="1" dirty="0">
                <a:solidFill>
                  <a:schemeClr val="tx1"/>
                </a:solidFill>
                <a:latin typeface="Arial" panose="020B0604020202020204" pitchFamily="34" charset="0"/>
                <a:cs typeface="Arial" panose="020B0604020202020204" pitchFamily="34" charset="0"/>
              </a:rPr>
              <a:t>C$3.9 million awarded to date</a:t>
            </a:r>
          </a:p>
          <a:p>
            <a:pPr marL="457200" indent="-457200">
              <a:buFont typeface="Arial" pitchFamily="34" charset="0"/>
              <a:buChar char="•"/>
            </a:pPr>
            <a:r>
              <a:rPr lang="en-US" altLang="en-US" sz="1600" b="1" dirty="0">
                <a:solidFill>
                  <a:schemeClr val="tx1"/>
                </a:solidFill>
                <a:latin typeface="Arial" panose="020B0604020202020204" pitchFamily="34" charset="0"/>
                <a:cs typeface="Arial" panose="020B0604020202020204" pitchFamily="34" charset="0"/>
              </a:rPr>
              <a:t>Currently selecting applications to award 2018 grants</a:t>
            </a:r>
          </a:p>
        </p:txBody>
      </p:sp>
      <p:sp>
        <p:nvSpPr>
          <p:cNvPr id="12291" name="Title 1"/>
          <p:cNvSpPr>
            <a:spLocks noGrp="1"/>
          </p:cNvSpPr>
          <p:nvPr>
            <p:ph type="ctrTitle"/>
          </p:nvPr>
        </p:nvSpPr>
        <p:spPr>
          <a:xfrm>
            <a:off x="685800" y="152400"/>
            <a:ext cx="8001000" cy="838200"/>
          </a:xfrm>
        </p:spPr>
        <p:txBody>
          <a:bodyPr/>
          <a:lstStyle/>
          <a:p>
            <a:pPr algn="r"/>
            <a:r>
              <a:rPr lang="en-US" altLang="en-US" sz="3600" b="1" dirty="0" smtClean="0">
                <a:cs typeface="Arial" pitchFamily="34" charset="0"/>
              </a:rPr>
              <a:t>NAPECA…</a:t>
            </a:r>
          </a:p>
        </p:txBody>
      </p:sp>
      <p:grpSp>
        <p:nvGrpSpPr>
          <p:cNvPr id="2" name="Group 1"/>
          <p:cNvGrpSpPr/>
          <p:nvPr/>
        </p:nvGrpSpPr>
        <p:grpSpPr>
          <a:xfrm>
            <a:off x="466724" y="4191000"/>
            <a:ext cx="8382001" cy="2291646"/>
            <a:chOff x="466724" y="4191000"/>
            <a:chExt cx="8382001" cy="2291646"/>
          </a:xfrm>
          <a:solidFill>
            <a:schemeClr val="tx1"/>
          </a:solidFill>
        </p:grpSpPr>
        <p:pic>
          <p:nvPicPr>
            <p:cNvPr id="2050" name="Picture 2" descr="C:\Users\crchavez\Desktop\NAPECA web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4" y="4191000"/>
              <a:ext cx="4791075" cy="2291646"/>
            </a:xfrm>
            <a:prstGeom prst="rect">
              <a:avLst/>
            </a:prstGeom>
            <a:grpFill/>
            <a:ln>
              <a:solidFill>
                <a:schemeClr val="tx1"/>
              </a:solidFill>
            </a:ln>
            <a:extLst/>
          </p:spPr>
        </p:pic>
        <p:pic>
          <p:nvPicPr>
            <p:cNvPr id="2052" name="Picture 4" descr="C:\Users\crchavez\Desktop\NAPECA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799" y="4191000"/>
              <a:ext cx="3590926" cy="2291645"/>
            </a:xfrm>
            <a:prstGeom prst="rect">
              <a:avLst/>
            </a:prstGeom>
            <a:grpFill/>
            <a:ln>
              <a:solidFill>
                <a:schemeClr val="tx1"/>
              </a:solidFill>
            </a:ln>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1143000" y="301625"/>
            <a:ext cx="7696200" cy="685800"/>
          </a:xfrm>
        </p:spPr>
        <p:txBody>
          <a:bodyPr/>
          <a:lstStyle/>
          <a:p>
            <a:pPr algn="r"/>
            <a:r>
              <a:rPr lang="en-US" altLang="en-US" sz="3600" b="1" dirty="0" smtClean="0"/>
              <a:t>CEC - COMMUNICATIONS</a:t>
            </a:r>
          </a:p>
        </p:txBody>
      </p:sp>
      <p:sp>
        <p:nvSpPr>
          <p:cNvPr id="3" name="Subtitle 2"/>
          <p:cNvSpPr>
            <a:spLocks noGrp="1"/>
          </p:cNvSpPr>
          <p:nvPr>
            <p:ph type="subTitle" idx="1"/>
          </p:nvPr>
        </p:nvSpPr>
        <p:spPr>
          <a:xfrm>
            <a:off x="328613" y="1479550"/>
            <a:ext cx="8686800" cy="5105400"/>
          </a:xfrm>
        </p:spPr>
        <p:txBody>
          <a:bodyPr>
            <a:normAutofit/>
          </a:bodyPr>
          <a:lstStyle/>
          <a:p>
            <a:pPr lvl="2" indent="-457200" algn="l">
              <a:spcBef>
                <a:spcPts val="600"/>
              </a:spcBef>
              <a:buFont typeface="Wingdings" panose="05000000000000000000" pitchFamily="2" charset="2"/>
              <a:buChar char="§"/>
              <a:defRPr/>
            </a:pPr>
            <a:endParaRPr lang="en-US" sz="1800" dirty="0" smtClean="0">
              <a:solidFill>
                <a:schemeClr val="tx1"/>
              </a:solidFill>
            </a:endParaRPr>
          </a:p>
          <a:p>
            <a:pPr>
              <a:defRPr/>
            </a:pPr>
            <a:endParaRPr lang="en-US" dirty="0"/>
          </a:p>
        </p:txBody>
      </p:sp>
      <p:pic>
        <p:nvPicPr>
          <p:cNvPr id="17412" name="Picture 3" descr="butterfly.png"/>
          <p:cNvPicPr>
            <a:picLocks noChangeAspect="1"/>
          </p:cNvPicPr>
          <p:nvPr/>
        </p:nvPicPr>
        <p:blipFill>
          <a:blip r:embed="rId3"/>
          <a:srcRect/>
          <a:stretch>
            <a:fillRect/>
          </a:stretch>
        </p:blipFill>
        <p:spPr bwMode="auto">
          <a:xfrm>
            <a:off x="304800" y="304800"/>
            <a:ext cx="762000" cy="682625"/>
          </a:xfrm>
          <a:prstGeom prst="rect">
            <a:avLst/>
          </a:prstGeom>
          <a:noFill/>
          <a:ln w="9525">
            <a:noFill/>
            <a:miter lim="800000"/>
            <a:headEnd/>
            <a:tailEnd/>
          </a:ln>
        </p:spPr>
      </p:pic>
      <p:sp>
        <p:nvSpPr>
          <p:cNvPr id="17413" name="TextBox 1"/>
          <p:cNvSpPr txBox="1">
            <a:spLocks noChangeArrowheads="1"/>
          </p:cNvSpPr>
          <p:nvPr/>
        </p:nvSpPr>
        <p:spPr bwMode="auto">
          <a:xfrm>
            <a:off x="600868" y="1295400"/>
            <a:ext cx="8074820" cy="2677656"/>
          </a:xfrm>
          <a:prstGeom prst="rect">
            <a:avLst/>
          </a:prstGeom>
          <a:noFill/>
          <a:ln w="9525">
            <a:noFill/>
            <a:miter lim="800000"/>
            <a:headEnd/>
            <a:tailEnd/>
          </a:ln>
        </p:spPr>
        <p:txBody>
          <a:bodyPr wrap="square">
            <a:spAutoFit/>
          </a:bodyPr>
          <a:lstStyle/>
          <a:p>
            <a:pPr marL="457200" indent="-457200">
              <a:buFont typeface="Arial" pitchFamily="34" charset="0"/>
              <a:buChar char="•"/>
            </a:pPr>
            <a:r>
              <a:rPr lang="en-US" altLang="en-US" sz="2400" b="1" dirty="0">
                <a:solidFill>
                  <a:schemeClr val="tx1"/>
                </a:solidFill>
              </a:rPr>
              <a:t>CEC Virtual </a:t>
            </a:r>
            <a:r>
              <a:rPr lang="en-US" altLang="en-US" sz="2400" b="1" dirty="0" smtClean="0">
                <a:solidFill>
                  <a:schemeClr val="tx1"/>
                </a:solidFill>
              </a:rPr>
              <a:t>Library </a:t>
            </a:r>
            <a:r>
              <a:rPr lang="en-US" altLang="en-US" sz="2400" dirty="0">
                <a:solidFill>
                  <a:schemeClr val="tx1"/>
                </a:solidFill>
              </a:rPr>
              <a:t>- Over 400 </a:t>
            </a:r>
            <a:r>
              <a:rPr lang="en-US" altLang="en-US" sz="2400" dirty="0" smtClean="0">
                <a:solidFill>
                  <a:schemeClr val="tx1"/>
                </a:solidFill>
              </a:rPr>
              <a:t>publications </a:t>
            </a:r>
            <a:endParaRPr lang="en-US" altLang="en-US" sz="2400" dirty="0">
              <a:solidFill>
                <a:schemeClr val="tx1"/>
              </a:solidFill>
            </a:endParaRPr>
          </a:p>
          <a:p>
            <a:pPr marL="457200" indent="-457200">
              <a:buFont typeface="Arial" pitchFamily="34" charset="0"/>
              <a:buChar char="•"/>
            </a:pPr>
            <a:r>
              <a:rPr lang="en-US" altLang="en-US" sz="2400" b="1" dirty="0">
                <a:solidFill>
                  <a:schemeClr val="tx1"/>
                </a:solidFill>
              </a:rPr>
              <a:t>Food Waste Video Contest – </a:t>
            </a:r>
            <a:r>
              <a:rPr lang="en-US" altLang="en-US" sz="2400" dirty="0">
                <a:solidFill>
                  <a:schemeClr val="tx1"/>
                </a:solidFill>
              </a:rPr>
              <a:t>Jointly with UN E</a:t>
            </a:r>
            <a:r>
              <a:rPr lang="en-US" altLang="en-US" sz="2400" dirty="0" smtClean="0">
                <a:solidFill>
                  <a:schemeClr val="tx1"/>
                </a:solidFill>
              </a:rPr>
              <a:t>nvironment</a:t>
            </a:r>
            <a:endParaRPr lang="en-US" altLang="en-US" sz="2400" dirty="0">
              <a:solidFill>
                <a:schemeClr val="tx1"/>
              </a:solidFill>
            </a:endParaRPr>
          </a:p>
          <a:p>
            <a:pPr marL="457200" indent="-457200">
              <a:buFont typeface="Arial" pitchFamily="34" charset="0"/>
              <a:buChar char="•"/>
            </a:pPr>
            <a:r>
              <a:rPr lang="en-US" altLang="en-US" sz="2400" b="1" dirty="0" smtClean="0">
                <a:solidFill>
                  <a:schemeClr val="tx1"/>
                </a:solidFill>
              </a:rPr>
              <a:t>Youth </a:t>
            </a:r>
            <a:r>
              <a:rPr lang="en-US" altLang="en-US" sz="2400" b="1" dirty="0">
                <a:solidFill>
                  <a:schemeClr val="tx1"/>
                </a:solidFill>
              </a:rPr>
              <a:t>Innovation Challenge</a:t>
            </a:r>
            <a:r>
              <a:rPr lang="en-US" altLang="en-US" sz="2400" dirty="0">
                <a:solidFill>
                  <a:schemeClr val="tx1"/>
                </a:solidFill>
              </a:rPr>
              <a:t> </a:t>
            </a:r>
            <a:r>
              <a:rPr lang="en-US" altLang="en-US" sz="2400" dirty="0" smtClean="0">
                <a:solidFill>
                  <a:schemeClr val="tx1"/>
                </a:solidFill>
              </a:rPr>
              <a:t>– Launching in January 2018 </a:t>
            </a:r>
            <a:r>
              <a:rPr lang="en-US" altLang="en-US" sz="2400" b="1" dirty="0" smtClean="0">
                <a:solidFill>
                  <a:schemeClr val="tx1"/>
                </a:solidFill>
              </a:rPr>
              <a:t>Public Advisory Committee meeting </a:t>
            </a:r>
            <a:r>
              <a:rPr lang="en-US" altLang="en-US" sz="2400" dirty="0" smtClean="0">
                <a:solidFill>
                  <a:schemeClr val="tx1"/>
                </a:solidFill>
              </a:rPr>
              <a:t>on reducing food and organic waste streams – March 2017</a:t>
            </a:r>
          </a:p>
          <a:p>
            <a:pPr marL="457200" indent="-457200">
              <a:buFont typeface="Arial" pitchFamily="34" charset="0"/>
              <a:buChar char="•"/>
            </a:pPr>
            <a:r>
              <a:rPr lang="en-US" altLang="en-US" sz="2400" b="1" dirty="0" smtClean="0">
                <a:solidFill>
                  <a:schemeClr val="tx1"/>
                </a:solidFill>
              </a:rPr>
              <a:t>2017 </a:t>
            </a:r>
            <a:r>
              <a:rPr lang="en-US" altLang="en-US" sz="2400" b="1" dirty="0">
                <a:solidFill>
                  <a:schemeClr val="tx1"/>
                </a:solidFill>
              </a:rPr>
              <a:t>CEC  Council Session</a:t>
            </a:r>
            <a:r>
              <a:rPr lang="en-US" altLang="en-US" sz="2400" dirty="0">
                <a:solidFill>
                  <a:schemeClr val="tx1"/>
                </a:solidFill>
              </a:rPr>
              <a:t> in Charlottetown, Prince Edward Island - 27-28 </a:t>
            </a:r>
            <a:r>
              <a:rPr lang="en-US" altLang="en-US" sz="2400" dirty="0" smtClean="0">
                <a:solidFill>
                  <a:schemeClr val="tx1"/>
                </a:solidFill>
              </a:rPr>
              <a:t>June 2017</a:t>
            </a:r>
            <a:endParaRPr lang="en-US" altLang="en-US" dirty="0">
              <a:solidFill>
                <a:schemeClr val="tx1"/>
              </a:solidFill>
            </a:endParaRPr>
          </a:p>
        </p:txBody>
      </p:sp>
      <p:pic>
        <p:nvPicPr>
          <p:cNvPr id="17414" name="Picture 7" descr="C:\Users\crchavez\Desktop\banner-council2017.jpg"/>
          <p:cNvPicPr>
            <a:picLocks noChangeAspect="1" noChangeArrowheads="1"/>
          </p:cNvPicPr>
          <p:nvPr/>
        </p:nvPicPr>
        <p:blipFill>
          <a:blip r:embed="rId4"/>
          <a:srcRect/>
          <a:stretch>
            <a:fillRect/>
          </a:stretch>
        </p:blipFill>
        <p:spPr bwMode="auto">
          <a:xfrm>
            <a:off x="520700" y="4191000"/>
            <a:ext cx="8318500" cy="22875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ctrTitle"/>
          </p:nvPr>
        </p:nvSpPr>
        <p:spPr>
          <a:xfrm>
            <a:off x="228600" y="5257800"/>
            <a:ext cx="3429000" cy="1219200"/>
          </a:xfrm>
        </p:spPr>
        <p:txBody>
          <a:bodyPr/>
          <a:lstStyle/>
          <a:p>
            <a:pPr algn="r"/>
            <a:r>
              <a:rPr lang="en-US" altLang="en-US" sz="3600" b="1" dirty="0" smtClean="0"/>
              <a:t>CEC </a:t>
            </a:r>
            <a:r>
              <a:rPr lang="en-US" altLang="en-US" sz="3600" b="1" dirty="0"/>
              <a:t/>
            </a:r>
            <a:br>
              <a:rPr lang="en-US" altLang="en-US" sz="3600" b="1" dirty="0"/>
            </a:br>
            <a:r>
              <a:rPr lang="en-US" altLang="en-US" sz="3600" b="1" dirty="0" smtClean="0"/>
              <a:t>INTERNATIONAL</a:t>
            </a:r>
          </a:p>
        </p:txBody>
      </p:sp>
      <p:sp>
        <p:nvSpPr>
          <p:cNvPr id="3" name="Subtitle 2"/>
          <p:cNvSpPr>
            <a:spLocks noGrp="1"/>
          </p:cNvSpPr>
          <p:nvPr>
            <p:ph type="subTitle" idx="1"/>
          </p:nvPr>
        </p:nvSpPr>
        <p:spPr>
          <a:xfrm>
            <a:off x="228600" y="1371600"/>
            <a:ext cx="8686800" cy="5105400"/>
          </a:xfrm>
        </p:spPr>
        <p:txBody>
          <a:bodyPr>
            <a:normAutofit/>
          </a:bodyPr>
          <a:lstStyle/>
          <a:p>
            <a:pPr lvl="2" indent="-457200" algn="l">
              <a:spcBef>
                <a:spcPts val="600"/>
              </a:spcBef>
              <a:buFont typeface="Wingdings" panose="05000000000000000000" pitchFamily="2" charset="2"/>
              <a:buChar char="§"/>
              <a:defRPr/>
            </a:pPr>
            <a:endParaRPr lang="en-US" sz="1800" dirty="0" smtClean="0">
              <a:solidFill>
                <a:schemeClr val="tx1"/>
              </a:solidFill>
            </a:endParaRPr>
          </a:p>
          <a:p>
            <a:pPr>
              <a:defRPr/>
            </a:pPr>
            <a:endParaRPr lang="en-US" dirty="0"/>
          </a:p>
        </p:txBody>
      </p:sp>
      <p:pic>
        <p:nvPicPr>
          <p:cNvPr id="17412" name="Picture 3" descr="butterfly.png"/>
          <p:cNvPicPr>
            <a:picLocks noChangeAspect="1"/>
          </p:cNvPicPr>
          <p:nvPr/>
        </p:nvPicPr>
        <p:blipFill>
          <a:blip r:embed="rId4"/>
          <a:srcRect/>
          <a:stretch>
            <a:fillRect/>
          </a:stretch>
        </p:blipFill>
        <p:spPr bwMode="auto">
          <a:xfrm>
            <a:off x="304800" y="304800"/>
            <a:ext cx="762000" cy="682625"/>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2609483457"/>
              </p:ext>
            </p:extLst>
          </p:nvPr>
        </p:nvGraphicFramePr>
        <p:xfrm>
          <a:off x="3886200" y="206584"/>
          <a:ext cx="4876800" cy="6499016"/>
        </p:xfrm>
        <a:graphic>
          <a:graphicData uri="http://schemas.openxmlformats.org/presentationml/2006/ole">
            <mc:AlternateContent xmlns:mc="http://schemas.openxmlformats.org/markup-compatibility/2006">
              <mc:Choice xmlns:v="urn:schemas-microsoft-com:vml" Requires="v">
                <p:oleObj spid="_x0000_s1030" name="Acrobat Document" r:id="rId5" imgW="6857892" imgH="9143776" progId="AcroExch.Document.DC">
                  <p:embed/>
                </p:oleObj>
              </mc:Choice>
              <mc:Fallback>
                <p:oleObj name="Acrobat Document" r:id="rId5" imgW="6857892" imgH="9143776" progId="AcroExch.Document.DC">
                  <p:embed/>
                  <p:pic>
                    <p:nvPicPr>
                      <p:cNvPr id="0" name=""/>
                      <p:cNvPicPr/>
                      <p:nvPr/>
                    </p:nvPicPr>
                    <p:blipFill>
                      <a:blip r:embed="rId6"/>
                      <a:stretch>
                        <a:fillRect/>
                      </a:stretch>
                    </p:blipFill>
                    <p:spPr>
                      <a:xfrm>
                        <a:off x="3886200" y="206584"/>
                        <a:ext cx="4876800" cy="6499016"/>
                      </a:xfrm>
                      <a:prstGeom prst="rect">
                        <a:avLst/>
                      </a:prstGeom>
                    </p:spPr>
                  </p:pic>
                </p:oleObj>
              </mc:Fallback>
            </mc:AlternateContent>
          </a:graphicData>
        </a:graphic>
      </p:graphicFrame>
    </p:spTree>
    <p:extLst>
      <p:ext uri="{BB962C8B-B14F-4D97-AF65-F5344CB8AC3E}">
        <p14:creationId xmlns:p14="http://schemas.microsoft.com/office/powerpoint/2010/main" val="3398423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565150" y="304800"/>
            <a:ext cx="8126413" cy="646331"/>
          </a:xfrm>
          <a:prstGeom prst="rect">
            <a:avLst/>
          </a:prstGeom>
          <a:noFill/>
          <a:ln w="9525">
            <a:noFill/>
            <a:miter lim="800000"/>
            <a:headEnd/>
            <a:tailEnd/>
          </a:ln>
        </p:spPr>
        <p:txBody>
          <a:bodyPr>
            <a:spAutoFit/>
          </a:bodyPr>
          <a:lstStyle/>
          <a:p>
            <a:pPr algn="r" hangingPunct="0"/>
            <a:r>
              <a:rPr lang="en-US" altLang="en-US" sz="3600" b="1" dirty="0">
                <a:solidFill>
                  <a:schemeClr val="tx1"/>
                </a:solidFill>
              </a:rPr>
              <a:t>THE CEC: LOOKING TO THE FUTURE  </a:t>
            </a:r>
            <a:endParaRPr lang="en-US" altLang="en-US" sz="3600" dirty="0">
              <a:solidFill>
                <a:schemeClr val="tx1"/>
              </a:solidFill>
            </a:endParaRPr>
          </a:p>
        </p:txBody>
      </p:sp>
      <p:sp>
        <p:nvSpPr>
          <p:cNvPr id="5" name="TextBox 4"/>
          <p:cNvSpPr txBox="1"/>
          <p:nvPr/>
        </p:nvSpPr>
        <p:spPr>
          <a:xfrm>
            <a:off x="565149" y="1143000"/>
            <a:ext cx="8126413" cy="3862596"/>
          </a:xfrm>
          <a:prstGeom prst="rect">
            <a:avLst/>
          </a:prstGeom>
          <a:noFill/>
        </p:spPr>
        <p:txBody>
          <a:bodyPr wrap="square">
            <a:spAutoFit/>
          </a:bodyPr>
          <a:lstStyle/>
          <a:p>
            <a:pPr>
              <a:spcBef>
                <a:spcPts val="300"/>
              </a:spcBef>
              <a:spcAft>
                <a:spcPts val="300"/>
              </a:spcAft>
              <a:defRPr/>
            </a:pPr>
            <a:r>
              <a:rPr lang="en-US" sz="2000" b="1" dirty="0">
                <a:solidFill>
                  <a:schemeClr val="tx1"/>
                </a:solidFill>
                <a:latin typeface="Arial" panose="020B0604020202020204" pitchFamily="34" charset="0"/>
                <a:cs typeface="Arial" panose="020B0604020202020204" pitchFamily="34" charset="0"/>
              </a:rPr>
              <a:t>VALUE-ADDED OF THE CEC:</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Strengthening nexus between trade and the environment</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Promoting  enforcement of environmental laws</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Facilitating public participation</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Platform for high-level trilateral decision-making</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Trilateral platform for engagement of experts and stakeholders</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Regional data collection, and inventory of practices to replicate</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Holding forums on research on trilateral issues</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Regional approach to inform/fulfill multilateral commitments</a:t>
            </a:r>
          </a:p>
          <a:p>
            <a:pPr>
              <a:spcBef>
                <a:spcPts val="300"/>
              </a:spcBef>
              <a:spcAft>
                <a:spcPts val="300"/>
              </a:spcAft>
              <a:defRPr/>
            </a:pPr>
            <a:endParaRPr lang="en-US" sz="2000" dirty="0">
              <a:solidFill>
                <a:schemeClr val="tx1"/>
              </a:solidFill>
              <a:latin typeface="Arial" panose="020B0604020202020204" pitchFamily="34" charset="0"/>
              <a:cs typeface="Arial" panose="020B0604020202020204" pitchFamily="34" charset="0"/>
            </a:endParaRPr>
          </a:p>
        </p:txBody>
      </p:sp>
      <p:grpSp>
        <p:nvGrpSpPr>
          <p:cNvPr id="2" name="Group 1"/>
          <p:cNvGrpSpPr/>
          <p:nvPr/>
        </p:nvGrpSpPr>
        <p:grpSpPr>
          <a:xfrm>
            <a:off x="452437" y="4800600"/>
            <a:ext cx="8386763" cy="1752600"/>
            <a:chOff x="457200" y="4721376"/>
            <a:chExt cx="8234363" cy="1613590"/>
          </a:xfrm>
        </p:grpSpPr>
        <p:pic>
          <p:nvPicPr>
            <p:cNvPr id="4" name="Picture 2"/>
            <p:cNvPicPr>
              <a:picLocks noChangeAspect="1" noChangeArrowheads="1"/>
            </p:cNvPicPr>
            <p:nvPr/>
          </p:nvPicPr>
          <p:blipFill>
            <a:blip r:embed="rId3"/>
            <a:srcRect/>
            <a:stretch>
              <a:fillRect/>
            </a:stretch>
          </p:blipFill>
          <p:spPr bwMode="auto">
            <a:xfrm>
              <a:off x="457200" y="4721376"/>
              <a:ext cx="2923028" cy="161359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5768535" y="4721376"/>
              <a:ext cx="2923028" cy="161359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3166842" y="4721376"/>
              <a:ext cx="2923028" cy="161359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565150" y="381000"/>
            <a:ext cx="8126413" cy="646331"/>
          </a:xfrm>
          <a:prstGeom prst="rect">
            <a:avLst/>
          </a:prstGeom>
          <a:noFill/>
          <a:ln w="9525">
            <a:noFill/>
            <a:miter lim="800000"/>
            <a:headEnd/>
            <a:tailEnd/>
          </a:ln>
        </p:spPr>
        <p:txBody>
          <a:bodyPr>
            <a:spAutoFit/>
          </a:bodyPr>
          <a:lstStyle/>
          <a:p>
            <a:pPr algn="r" hangingPunct="0"/>
            <a:r>
              <a:rPr lang="en-US" altLang="en-US" sz="3600" b="1" dirty="0">
                <a:solidFill>
                  <a:schemeClr val="tx1"/>
                </a:solidFill>
              </a:rPr>
              <a:t>THE CEC: LOOKING TO THE FUTURE  </a:t>
            </a:r>
            <a:endParaRPr lang="en-US" altLang="en-US" sz="3600" dirty="0">
              <a:solidFill>
                <a:schemeClr val="tx1"/>
              </a:solidFill>
            </a:endParaRPr>
          </a:p>
        </p:txBody>
      </p:sp>
      <p:sp>
        <p:nvSpPr>
          <p:cNvPr id="5" name="TextBox 4"/>
          <p:cNvSpPr txBox="1"/>
          <p:nvPr/>
        </p:nvSpPr>
        <p:spPr>
          <a:xfrm>
            <a:off x="629742" y="1027331"/>
            <a:ext cx="8061821" cy="3708708"/>
          </a:xfrm>
          <a:prstGeom prst="rect">
            <a:avLst/>
          </a:prstGeom>
          <a:noFill/>
        </p:spPr>
        <p:txBody>
          <a:bodyPr wrap="square">
            <a:spAutoFit/>
          </a:bodyPr>
          <a:lstStyle/>
          <a:p>
            <a:pPr>
              <a:spcBef>
                <a:spcPts val="300"/>
              </a:spcBef>
              <a:spcAft>
                <a:spcPts val="300"/>
              </a:spcAft>
              <a:defRPr/>
            </a:pPr>
            <a:r>
              <a:rPr lang="en-US" sz="2000" b="1" dirty="0" smtClean="0">
                <a:solidFill>
                  <a:schemeClr val="tx1"/>
                </a:solidFill>
                <a:latin typeface="Arial" panose="020B0604020202020204" pitchFamily="34" charset="0"/>
                <a:cs typeface="Arial" panose="020B0604020202020204" pitchFamily="34" charset="0"/>
              </a:rPr>
              <a:t>CHALLENGES </a:t>
            </a:r>
            <a:r>
              <a:rPr lang="en-US" sz="2000" b="1" dirty="0">
                <a:solidFill>
                  <a:schemeClr val="tx1"/>
                </a:solidFill>
                <a:latin typeface="Arial" panose="020B0604020202020204" pitchFamily="34" charset="0"/>
                <a:cs typeface="Arial" panose="020B0604020202020204" pitchFamily="34" charset="0"/>
              </a:rPr>
              <a:t>AND OPPORTUNITIES MOVING FORWARD:</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Further strengthening nexus between trade and environment</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Ensuring  better continuity of work</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Tracking  long-term performance of the organization and projects</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Improving  scope and effectiveness of public participation </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Improving  effectiveness of communications and messaging to the public</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Ensuring CEC’s work leads to tangible results</a:t>
            </a:r>
          </a:p>
          <a:p>
            <a:pPr marL="285750" indent="-285750">
              <a:spcBef>
                <a:spcPts val="300"/>
              </a:spcBef>
              <a:spcAft>
                <a:spcPts val="300"/>
              </a:spcAft>
              <a:buFont typeface="Arial" panose="020B0604020202020204" pitchFamily="34" charset="0"/>
              <a:buChar char="•"/>
              <a:defRPr/>
            </a:pPr>
            <a:r>
              <a:rPr lang="en-US" sz="2000" dirty="0">
                <a:solidFill>
                  <a:schemeClr val="tx1"/>
                </a:solidFill>
                <a:latin typeface="Arial" panose="020B0604020202020204" pitchFamily="34" charset="0"/>
                <a:cs typeface="Arial" panose="020B0604020202020204" pitchFamily="34" charset="0"/>
              </a:rPr>
              <a:t>Strengthening  link between project activities and  Council’s strategic vision</a:t>
            </a:r>
          </a:p>
        </p:txBody>
      </p:sp>
      <p:grpSp>
        <p:nvGrpSpPr>
          <p:cNvPr id="4" name="Group 3"/>
          <p:cNvGrpSpPr/>
          <p:nvPr/>
        </p:nvGrpSpPr>
        <p:grpSpPr>
          <a:xfrm>
            <a:off x="452437" y="4800600"/>
            <a:ext cx="8386763" cy="1752600"/>
            <a:chOff x="457200" y="4721376"/>
            <a:chExt cx="8234363" cy="1613590"/>
          </a:xfrm>
        </p:grpSpPr>
        <p:pic>
          <p:nvPicPr>
            <p:cNvPr id="6" name="Picture 2"/>
            <p:cNvPicPr>
              <a:picLocks noChangeAspect="1" noChangeArrowheads="1"/>
            </p:cNvPicPr>
            <p:nvPr/>
          </p:nvPicPr>
          <p:blipFill>
            <a:blip r:embed="rId3"/>
            <a:srcRect/>
            <a:stretch>
              <a:fillRect/>
            </a:stretch>
          </p:blipFill>
          <p:spPr bwMode="auto">
            <a:xfrm>
              <a:off x="457200" y="4721376"/>
              <a:ext cx="2923028" cy="161359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5768535" y="4721376"/>
              <a:ext cx="2923028" cy="1613590"/>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a:stretch>
              <a:fillRect/>
            </a:stretch>
          </p:blipFill>
          <p:spPr bwMode="auto">
            <a:xfrm>
              <a:off x="3166842" y="4721376"/>
              <a:ext cx="2923028" cy="1613590"/>
            </a:xfrm>
            <a:prstGeom prst="rect">
              <a:avLst/>
            </a:prstGeom>
            <a:noFill/>
            <a:ln w="9525">
              <a:noFill/>
              <a:miter lim="800000"/>
              <a:headEnd/>
              <a:tailEnd/>
            </a:ln>
            <a:effectLst/>
          </p:spPr>
        </p:pic>
      </p:grpSp>
    </p:spTree>
    <p:extLst>
      <p:ext uri="{BB962C8B-B14F-4D97-AF65-F5344CB8AC3E}">
        <p14:creationId xmlns:p14="http://schemas.microsoft.com/office/powerpoint/2010/main" val="3805226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4675" y="381000"/>
            <a:ext cx="3373437" cy="708025"/>
          </a:xfrm>
          <a:prstGeom prst="rect">
            <a:avLst/>
          </a:prstGeom>
          <a:noFill/>
        </p:spPr>
        <p:txBody>
          <a:bodyPr wrap="none">
            <a:spAutoFit/>
          </a:bodyPr>
          <a:lstStyle/>
          <a:p>
            <a:pPr algn="r">
              <a:defRPr/>
            </a:pPr>
            <a:r>
              <a:rPr lang="en-US" sz="4000" b="1" dirty="0">
                <a:solidFill>
                  <a:schemeClr val="tx1"/>
                </a:solidFill>
                <a:latin typeface="+mj-lt"/>
                <a:cs typeface="Arial" panose="020B0604020202020204" pitchFamily="34" charset="0"/>
              </a:rPr>
              <a:t>REFLECTIONS…</a:t>
            </a:r>
            <a:endParaRPr lang="en-US" sz="2000" dirty="0">
              <a:solidFill>
                <a:schemeClr val="tx1"/>
              </a:solidFill>
              <a:latin typeface="+mj-lt"/>
            </a:endParaRPr>
          </a:p>
        </p:txBody>
      </p:sp>
      <p:sp>
        <p:nvSpPr>
          <p:cNvPr id="19459" name="TextBox 5"/>
          <p:cNvSpPr txBox="1">
            <a:spLocks noChangeArrowheads="1"/>
          </p:cNvSpPr>
          <p:nvPr/>
        </p:nvSpPr>
        <p:spPr bwMode="auto">
          <a:xfrm>
            <a:off x="422275" y="1310550"/>
            <a:ext cx="8299450" cy="3170099"/>
          </a:xfrm>
          <a:prstGeom prst="rect">
            <a:avLst/>
          </a:prstGeom>
          <a:noFill/>
          <a:ln w="9525">
            <a:noFill/>
            <a:miter lim="800000"/>
            <a:headEnd/>
            <a:tailEnd/>
          </a:ln>
        </p:spPr>
        <p:txBody>
          <a:bodyPr wrap="square">
            <a:spAutoFit/>
          </a:bodyPr>
          <a:lstStyle/>
          <a:p>
            <a:pPr marL="342900" indent="-342900">
              <a:buFont typeface="Wingdings" panose="05000000000000000000" pitchFamily="2" charset="2"/>
              <a:buChar char="ü"/>
            </a:pPr>
            <a:r>
              <a:rPr lang="en-US" altLang="en-US" sz="2000" dirty="0">
                <a:solidFill>
                  <a:schemeClr val="tx1"/>
                </a:solidFill>
                <a:latin typeface="Arial" pitchFamily="34" charset="0"/>
                <a:cs typeface="Arial" pitchFamily="34" charset="0"/>
              </a:rPr>
              <a:t>CEC has a track record of effective results that </a:t>
            </a:r>
            <a:r>
              <a:rPr lang="en-US" altLang="en-US" sz="2000" dirty="0" smtClean="0">
                <a:solidFill>
                  <a:schemeClr val="tx1"/>
                </a:solidFill>
                <a:latin typeface="Arial" pitchFamily="34" charset="0"/>
                <a:cs typeface="Arial" pitchFamily="34" charset="0"/>
              </a:rPr>
              <a:t>have </a:t>
            </a:r>
            <a:r>
              <a:rPr lang="en-US" altLang="en-US" sz="2000" dirty="0">
                <a:solidFill>
                  <a:schemeClr val="tx1"/>
                </a:solidFill>
                <a:latin typeface="Arial" pitchFamily="34" charset="0"/>
                <a:cs typeface="Arial" pitchFamily="34" charset="0"/>
              </a:rPr>
              <a:t>contributed to the protection of the environment in North America</a:t>
            </a:r>
            <a:br>
              <a:rPr lang="en-US" altLang="en-US" sz="2000" dirty="0">
                <a:solidFill>
                  <a:schemeClr val="tx1"/>
                </a:solidFill>
                <a:latin typeface="Arial" pitchFamily="34" charset="0"/>
                <a:cs typeface="Arial" pitchFamily="34" charset="0"/>
              </a:rPr>
            </a:br>
            <a:endParaRPr lang="en-US" altLang="en-US" sz="2000" dirty="0">
              <a:solidFill>
                <a:schemeClr val="tx1"/>
              </a:solidFill>
              <a:latin typeface="Arial" pitchFamily="34" charset="0"/>
              <a:cs typeface="Arial" pitchFamily="34" charset="0"/>
            </a:endParaRPr>
          </a:p>
          <a:p>
            <a:pPr marL="342900" indent="-342900">
              <a:buFont typeface="Wingdings" panose="05000000000000000000" pitchFamily="2" charset="2"/>
              <a:buChar char="ü"/>
            </a:pPr>
            <a:r>
              <a:rPr lang="en-US" altLang="en-US" sz="2000" dirty="0">
                <a:solidFill>
                  <a:schemeClr val="tx1"/>
                </a:solidFill>
                <a:latin typeface="Arial" pitchFamily="34" charset="0"/>
                <a:cs typeface="Arial" pitchFamily="34" charset="0"/>
              </a:rPr>
              <a:t>Environmental problems </a:t>
            </a:r>
            <a:r>
              <a:rPr lang="en-US" altLang="en-US" sz="2000" dirty="0" smtClean="0">
                <a:solidFill>
                  <a:schemeClr val="tx1"/>
                </a:solidFill>
                <a:latin typeface="Arial" pitchFamily="34" charset="0"/>
                <a:cs typeface="Arial" pitchFamily="34" charset="0"/>
              </a:rPr>
              <a:t>cut </a:t>
            </a:r>
            <a:r>
              <a:rPr lang="en-US" altLang="en-US" sz="2000" dirty="0">
                <a:solidFill>
                  <a:schemeClr val="tx1"/>
                </a:solidFill>
                <a:latin typeface="Arial" pitchFamily="34" charset="0"/>
                <a:cs typeface="Arial" pitchFamily="34" charset="0"/>
              </a:rPr>
              <a:t>across borders</a:t>
            </a:r>
          </a:p>
          <a:p>
            <a:pPr marL="342900" indent="-342900">
              <a:buFont typeface="Wingdings" panose="05000000000000000000" pitchFamily="2" charset="2"/>
              <a:buChar char="ü"/>
            </a:pPr>
            <a:endParaRPr lang="en-US" altLang="en-US" sz="2000" dirty="0">
              <a:solidFill>
                <a:schemeClr val="tx1"/>
              </a:solidFill>
              <a:latin typeface="Arial" pitchFamily="34" charset="0"/>
              <a:cs typeface="Arial" pitchFamily="34" charset="0"/>
            </a:endParaRPr>
          </a:p>
          <a:p>
            <a:pPr marL="342900" indent="-342900">
              <a:buFont typeface="Wingdings" panose="05000000000000000000" pitchFamily="2" charset="2"/>
              <a:buChar char="ü"/>
            </a:pPr>
            <a:r>
              <a:rPr lang="en-US" altLang="en-US" sz="2000" dirty="0">
                <a:solidFill>
                  <a:schemeClr val="tx1"/>
                </a:solidFill>
                <a:latin typeface="Arial" pitchFamily="34" charset="0"/>
                <a:cs typeface="Arial" pitchFamily="34" charset="0"/>
              </a:rPr>
              <a:t>North America’s ecosystems </a:t>
            </a:r>
            <a:r>
              <a:rPr lang="en-US" altLang="en-US" sz="2000" dirty="0" smtClean="0">
                <a:solidFill>
                  <a:schemeClr val="tx1"/>
                </a:solidFill>
                <a:latin typeface="Arial" pitchFamily="34" charset="0"/>
                <a:cs typeface="Arial" pitchFamily="34" charset="0"/>
              </a:rPr>
              <a:t>are </a:t>
            </a:r>
            <a:r>
              <a:rPr lang="en-US" altLang="en-US" sz="2000" dirty="0">
                <a:solidFill>
                  <a:schemeClr val="tx1"/>
                </a:solidFill>
                <a:latin typeface="Arial" pitchFamily="34" charset="0"/>
                <a:cs typeface="Arial" pitchFamily="34" charset="0"/>
              </a:rPr>
              <a:t>irrevocably connected </a:t>
            </a:r>
          </a:p>
          <a:p>
            <a:pPr marL="342900" indent="-342900">
              <a:buFont typeface="Wingdings" panose="05000000000000000000" pitchFamily="2" charset="2"/>
              <a:buChar char="ü"/>
            </a:pPr>
            <a:endParaRPr lang="en-US" altLang="en-US" sz="2000" dirty="0">
              <a:solidFill>
                <a:schemeClr val="tx1"/>
              </a:solidFill>
              <a:latin typeface="Arial" pitchFamily="34" charset="0"/>
              <a:cs typeface="Arial" pitchFamily="34" charset="0"/>
            </a:endParaRPr>
          </a:p>
          <a:p>
            <a:pPr marL="342900" indent="-342900">
              <a:buFont typeface="Wingdings" panose="05000000000000000000" pitchFamily="2" charset="2"/>
              <a:buChar char="ü"/>
            </a:pPr>
            <a:r>
              <a:rPr lang="en-US" altLang="en-US" sz="2000" dirty="0">
                <a:solidFill>
                  <a:schemeClr val="tx1"/>
                </a:solidFill>
                <a:latin typeface="Arial" pitchFamily="34" charset="0"/>
                <a:cs typeface="Arial" pitchFamily="34" charset="0"/>
              </a:rPr>
              <a:t>Achieving long-term results requires coordinated approaches and a proven ability to adapt to changing governments and national priorities</a:t>
            </a:r>
            <a:endParaRPr lang="en-US" altLang="en-US" sz="2000" dirty="0">
              <a:solidFill>
                <a:schemeClr val="tx1"/>
              </a:solidFill>
              <a:cs typeface="Arial" pitchFamily="34" charset="0"/>
            </a:endParaRPr>
          </a:p>
        </p:txBody>
      </p:sp>
      <p:grpSp>
        <p:nvGrpSpPr>
          <p:cNvPr id="5" name="Group 4"/>
          <p:cNvGrpSpPr/>
          <p:nvPr/>
        </p:nvGrpSpPr>
        <p:grpSpPr>
          <a:xfrm>
            <a:off x="452437" y="4724400"/>
            <a:ext cx="8386763" cy="1752600"/>
            <a:chOff x="457200" y="4721376"/>
            <a:chExt cx="8234363" cy="1613590"/>
          </a:xfrm>
        </p:grpSpPr>
        <p:pic>
          <p:nvPicPr>
            <p:cNvPr id="6" name="Picture 2"/>
            <p:cNvPicPr>
              <a:picLocks noChangeAspect="1" noChangeArrowheads="1"/>
            </p:cNvPicPr>
            <p:nvPr/>
          </p:nvPicPr>
          <p:blipFill>
            <a:blip r:embed="rId3"/>
            <a:srcRect/>
            <a:stretch>
              <a:fillRect/>
            </a:stretch>
          </p:blipFill>
          <p:spPr bwMode="auto">
            <a:xfrm>
              <a:off x="457200" y="4721376"/>
              <a:ext cx="2923028" cy="161359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a:stretch>
              <a:fillRect/>
            </a:stretch>
          </p:blipFill>
          <p:spPr bwMode="auto">
            <a:xfrm>
              <a:off x="5768535" y="4721376"/>
              <a:ext cx="2923028" cy="1613590"/>
            </a:xfrm>
            <a:prstGeom prst="rect">
              <a:avLst/>
            </a:prstGeom>
            <a:noFill/>
            <a:ln w="9525">
              <a:noFill/>
              <a:miter lim="800000"/>
              <a:headEnd/>
              <a:tailEnd/>
            </a:ln>
            <a:effectLst/>
          </p:spPr>
        </p:pic>
        <p:pic>
          <p:nvPicPr>
            <p:cNvPr id="8" name="Picture 2"/>
            <p:cNvPicPr>
              <a:picLocks noChangeAspect="1" noChangeArrowheads="1"/>
            </p:cNvPicPr>
            <p:nvPr/>
          </p:nvPicPr>
          <p:blipFill>
            <a:blip r:embed="rId3"/>
            <a:srcRect/>
            <a:stretch>
              <a:fillRect/>
            </a:stretch>
          </p:blipFill>
          <p:spPr bwMode="auto">
            <a:xfrm>
              <a:off x="3166842" y="4721376"/>
              <a:ext cx="2923028" cy="161359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2"/>
          <p:cNvSpPr txBox="1">
            <a:spLocks noChangeArrowheads="1"/>
          </p:cNvSpPr>
          <p:nvPr/>
        </p:nvSpPr>
        <p:spPr bwMode="auto">
          <a:xfrm>
            <a:off x="193675" y="4257675"/>
            <a:ext cx="8763000" cy="522288"/>
          </a:xfrm>
          <a:prstGeom prst="rect">
            <a:avLst/>
          </a:prstGeom>
          <a:noFill/>
          <a:ln w="9525">
            <a:noFill/>
            <a:miter lim="800000"/>
            <a:headEnd/>
            <a:tailEnd/>
          </a:ln>
        </p:spPr>
        <p:txBody>
          <a:bodyPr>
            <a:spAutoFit/>
          </a:bodyPr>
          <a:lstStyle/>
          <a:p>
            <a:pPr algn="ctr"/>
            <a:r>
              <a:rPr lang="en-US" altLang="en-US" b="1">
                <a:solidFill>
                  <a:schemeClr val="tx1"/>
                </a:solidFill>
              </a:rPr>
              <a:t>Three countries. One environment.</a:t>
            </a:r>
          </a:p>
        </p:txBody>
      </p:sp>
      <p:sp>
        <p:nvSpPr>
          <p:cNvPr id="20483" name="TextBox 7"/>
          <p:cNvSpPr txBox="1">
            <a:spLocks noChangeArrowheads="1"/>
          </p:cNvSpPr>
          <p:nvPr/>
        </p:nvSpPr>
        <p:spPr bwMode="auto">
          <a:xfrm>
            <a:off x="152400" y="6448425"/>
            <a:ext cx="3048000" cy="198438"/>
          </a:xfrm>
          <a:prstGeom prst="rect">
            <a:avLst/>
          </a:prstGeom>
          <a:noFill/>
          <a:ln w="9525">
            <a:noFill/>
            <a:miter lim="800000"/>
            <a:headEnd/>
            <a:tailEnd/>
          </a:ln>
        </p:spPr>
        <p:txBody>
          <a:bodyPr>
            <a:spAutoFit/>
          </a:bodyPr>
          <a:lstStyle/>
          <a:p>
            <a:r>
              <a:rPr lang="en-US" altLang="en-US" sz="700">
                <a:solidFill>
                  <a:srgbClr val="F2F2F2"/>
                </a:solidFill>
                <a:latin typeface="Calibri (Body)" charset="0"/>
              </a:rPr>
              <a:t>© Commission for Environmental Cooperation / 2013</a:t>
            </a:r>
          </a:p>
        </p:txBody>
      </p:sp>
      <p:pic>
        <p:nvPicPr>
          <p:cNvPr id="20484" name="Picture 4" descr="CEC_Logo_2n.png"/>
          <p:cNvPicPr>
            <a:picLocks noChangeAspect="1"/>
          </p:cNvPicPr>
          <p:nvPr/>
        </p:nvPicPr>
        <p:blipFill>
          <a:blip r:embed="rId3"/>
          <a:srcRect/>
          <a:stretch>
            <a:fillRect/>
          </a:stretch>
        </p:blipFill>
        <p:spPr bwMode="auto">
          <a:xfrm>
            <a:off x="3562350" y="533400"/>
            <a:ext cx="1847850" cy="1549400"/>
          </a:xfrm>
          <a:prstGeom prst="rect">
            <a:avLst/>
          </a:prstGeom>
          <a:noFill/>
          <a:ln w="9525">
            <a:noFill/>
            <a:miter lim="800000"/>
            <a:headEnd/>
            <a:tailEnd/>
          </a:ln>
        </p:spPr>
      </p:pic>
      <p:sp>
        <p:nvSpPr>
          <p:cNvPr id="20485" name="TextBox 1"/>
          <p:cNvSpPr txBox="1">
            <a:spLocks noChangeArrowheads="1"/>
          </p:cNvSpPr>
          <p:nvPr/>
        </p:nvSpPr>
        <p:spPr bwMode="auto">
          <a:xfrm>
            <a:off x="2897188" y="5334000"/>
            <a:ext cx="3273425" cy="954088"/>
          </a:xfrm>
          <a:prstGeom prst="rect">
            <a:avLst/>
          </a:prstGeom>
          <a:noFill/>
          <a:ln w="9525">
            <a:noFill/>
            <a:miter lim="800000"/>
            <a:headEnd/>
            <a:tailEnd/>
          </a:ln>
        </p:spPr>
        <p:txBody>
          <a:bodyPr wrap="none">
            <a:spAutoFit/>
          </a:bodyPr>
          <a:lstStyle/>
          <a:p>
            <a:pPr algn="ctr"/>
            <a:r>
              <a:rPr lang="en-US" altLang="es-MX" b="1">
                <a:solidFill>
                  <a:schemeClr val="tx1"/>
                </a:solidFill>
              </a:rPr>
              <a:t>Cesar Rafael CHAVEZ</a:t>
            </a:r>
          </a:p>
          <a:p>
            <a:pPr algn="ctr"/>
            <a:r>
              <a:rPr lang="en-US" altLang="es-MX">
                <a:solidFill>
                  <a:schemeClr val="tx1"/>
                </a:solidFill>
              </a:rPr>
              <a:t>crchavez@cec.org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2"/>
          <p:cNvSpPr txBox="1">
            <a:spLocks noChangeArrowheads="1"/>
          </p:cNvSpPr>
          <p:nvPr/>
        </p:nvSpPr>
        <p:spPr bwMode="auto">
          <a:xfrm>
            <a:off x="714375" y="304800"/>
            <a:ext cx="7743825" cy="646331"/>
          </a:xfrm>
          <a:prstGeom prst="rect">
            <a:avLst/>
          </a:prstGeom>
          <a:noFill/>
          <a:ln w="9525">
            <a:noFill/>
            <a:miter lim="800000"/>
            <a:headEnd/>
            <a:tailEnd/>
          </a:ln>
        </p:spPr>
        <p:txBody>
          <a:bodyPr>
            <a:spAutoFit/>
          </a:bodyPr>
          <a:lstStyle/>
          <a:p>
            <a:pPr algn="r" eaLnBrk="0" hangingPunct="0"/>
            <a:r>
              <a:rPr lang="en-US" altLang="en-US" sz="3600" b="1" dirty="0">
                <a:solidFill>
                  <a:schemeClr val="tx1"/>
                </a:solidFill>
              </a:rPr>
              <a:t>QUESTIONS?</a:t>
            </a:r>
            <a:endParaRPr lang="en-US" altLang="en-US" sz="3600" dirty="0"/>
          </a:p>
        </p:txBody>
      </p:sp>
      <p:sp>
        <p:nvSpPr>
          <p:cNvPr id="4099" name="TextBox 1"/>
          <p:cNvSpPr txBox="1">
            <a:spLocks noChangeArrowheads="1"/>
          </p:cNvSpPr>
          <p:nvPr/>
        </p:nvSpPr>
        <p:spPr bwMode="auto">
          <a:xfrm>
            <a:off x="304800" y="1143000"/>
            <a:ext cx="8610600" cy="3276600"/>
          </a:xfrm>
          <a:prstGeom prst="rect">
            <a:avLst/>
          </a:prstGeom>
          <a:noFill/>
          <a:ln w="9525">
            <a:noFill/>
            <a:miter lim="800000"/>
            <a:headEnd/>
            <a:tailEnd/>
          </a:ln>
        </p:spPr>
        <p:txBody>
          <a:bodyPr/>
          <a:lstStyle/>
          <a:p>
            <a:pPr algn="r"/>
            <a:r>
              <a:rPr lang="en-US" altLang="en-US" sz="2000" dirty="0">
                <a:solidFill>
                  <a:schemeClr val="tx1"/>
                </a:solidFill>
                <a:latin typeface="Arial" pitchFamily="34" charset="0"/>
                <a:cs typeface="Arial" pitchFamily="34" charset="0"/>
              </a:rPr>
              <a:t>What is the CEC?  Why the CEC?  Where the CEC?...</a:t>
            </a:r>
          </a:p>
          <a:p>
            <a:pPr algn="r"/>
            <a:endParaRPr lang="en-US" altLang="en-US" sz="2000" dirty="0">
              <a:solidFill>
                <a:schemeClr val="tx1"/>
              </a:solidFill>
              <a:latin typeface="Arial" pitchFamily="34" charset="0"/>
              <a:cs typeface="Arial" pitchFamily="34" charset="0"/>
            </a:endParaRPr>
          </a:p>
          <a:p>
            <a:pPr algn="r"/>
            <a:r>
              <a:rPr lang="en-US" altLang="en-US" sz="2000" dirty="0">
                <a:solidFill>
                  <a:schemeClr val="tx1"/>
                </a:solidFill>
                <a:latin typeface="Arial" pitchFamily="34" charset="0"/>
                <a:cs typeface="Arial" pitchFamily="34" charset="0"/>
              </a:rPr>
              <a:t>A regional environmental institution</a:t>
            </a:r>
            <a:r>
              <a:rPr lang="en-US" altLang="en-US" sz="2000" dirty="0" smtClean="0">
                <a:solidFill>
                  <a:schemeClr val="tx1"/>
                </a:solidFill>
                <a:latin typeface="Arial" pitchFamily="34" charset="0"/>
                <a:cs typeface="Arial" pitchFamily="34" charset="0"/>
              </a:rPr>
              <a:t>? What </a:t>
            </a:r>
            <a:r>
              <a:rPr lang="en-US" altLang="en-US" sz="2000" dirty="0">
                <a:solidFill>
                  <a:schemeClr val="tx1"/>
                </a:solidFill>
                <a:latin typeface="Arial" pitchFamily="34" charset="0"/>
                <a:cs typeface="Arial" pitchFamily="34" charset="0"/>
              </a:rPr>
              <a:t>do we represent in the region?</a:t>
            </a:r>
          </a:p>
          <a:p>
            <a:pPr algn="r">
              <a:buFont typeface="Arial" pitchFamily="34" charset="0"/>
              <a:buNone/>
            </a:pPr>
            <a:endParaRPr lang="en-US" altLang="en-US" sz="2000" dirty="0">
              <a:solidFill>
                <a:schemeClr val="tx1"/>
              </a:solidFill>
              <a:latin typeface="Arial" pitchFamily="34" charset="0"/>
              <a:cs typeface="Arial" pitchFamily="34" charset="0"/>
            </a:endParaRPr>
          </a:p>
          <a:p>
            <a:pPr algn="r"/>
            <a:r>
              <a:rPr lang="en-US" altLang="en-US" sz="2000" dirty="0">
                <a:solidFill>
                  <a:schemeClr val="tx1"/>
                </a:solidFill>
                <a:latin typeface="Arial" pitchFamily="34" charset="0"/>
                <a:cs typeface="Arial" pitchFamily="34" charset="0"/>
              </a:rPr>
              <a:t>What have we done so far</a:t>
            </a:r>
            <a:r>
              <a:rPr lang="en-US" altLang="en-US" sz="2000" dirty="0" smtClean="0">
                <a:solidFill>
                  <a:schemeClr val="tx1"/>
                </a:solidFill>
                <a:latin typeface="Arial" pitchFamily="34" charset="0"/>
                <a:cs typeface="Arial" pitchFamily="34" charset="0"/>
              </a:rPr>
              <a:t>? Have </a:t>
            </a:r>
            <a:r>
              <a:rPr lang="en-US" altLang="en-US" sz="2000" dirty="0">
                <a:solidFill>
                  <a:schemeClr val="tx1"/>
                </a:solidFill>
                <a:latin typeface="Arial" pitchFamily="34" charset="0"/>
                <a:cs typeface="Arial" pitchFamily="34" charset="0"/>
              </a:rPr>
              <a:t>our role changed throughout these years?</a:t>
            </a:r>
          </a:p>
          <a:p>
            <a:pPr algn="r"/>
            <a:endParaRPr lang="en-US" altLang="en-US" sz="2000" dirty="0">
              <a:solidFill>
                <a:schemeClr val="tx1"/>
              </a:solidFill>
              <a:latin typeface="Arial" pitchFamily="34" charset="0"/>
              <a:cs typeface="Arial" pitchFamily="34" charset="0"/>
            </a:endParaRPr>
          </a:p>
          <a:p>
            <a:pPr algn="r"/>
            <a:r>
              <a:rPr lang="en-US" altLang="en-US" sz="2000" dirty="0" smtClean="0">
                <a:solidFill>
                  <a:schemeClr val="tx1"/>
                </a:solidFill>
                <a:latin typeface="Arial" pitchFamily="34" charset="0"/>
                <a:cs typeface="Arial" pitchFamily="34" charset="0"/>
              </a:rPr>
              <a:t>What </a:t>
            </a:r>
            <a:r>
              <a:rPr lang="en-US" altLang="en-US" sz="2000" dirty="0">
                <a:solidFill>
                  <a:schemeClr val="tx1"/>
                </a:solidFill>
                <a:latin typeface="Arial" pitchFamily="34" charset="0"/>
                <a:cs typeface="Arial" pitchFamily="34" charset="0"/>
              </a:rPr>
              <a:t>is the future </a:t>
            </a:r>
            <a:r>
              <a:rPr lang="en-US" altLang="en-US" sz="2000" dirty="0" smtClean="0">
                <a:solidFill>
                  <a:schemeClr val="tx1"/>
                </a:solidFill>
                <a:latin typeface="Arial" pitchFamily="34" charset="0"/>
                <a:cs typeface="Arial" pitchFamily="34" charset="0"/>
              </a:rPr>
              <a:t>for environmental </a:t>
            </a:r>
            <a:r>
              <a:rPr lang="en-US" altLang="en-US" sz="2000" dirty="0">
                <a:solidFill>
                  <a:schemeClr val="tx1"/>
                </a:solidFill>
                <a:latin typeface="Arial" pitchFamily="34" charset="0"/>
                <a:cs typeface="Arial" pitchFamily="34" charset="0"/>
              </a:rPr>
              <a:t>institutions in our region</a:t>
            </a:r>
            <a:r>
              <a:rPr lang="en-US" altLang="en-US" sz="2000" dirty="0" smtClean="0">
                <a:solidFill>
                  <a:schemeClr val="tx1"/>
                </a:solidFill>
                <a:latin typeface="Arial" pitchFamily="34" charset="0"/>
                <a:cs typeface="Arial" pitchFamily="34" charset="0"/>
              </a:rPr>
              <a:t>?</a:t>
            </a:r>
          </a:p>
          <a:p>
            <a:pPr algn="r"/>
            <a:endParaRPr lang="en-US" altLang="en-US" sz="2000" dirty="0">
              <a:solidFill>
                <a:schemeClr val="tx1"/>
              </a:solidFill>
              <a:latin typeface="Arial" pitchFamily="34" charset="0"/>
              <a:cs typeface="Arial" pitchFamily="34" charset="0"/>
            </a:endParaRPr>
          </a:p>
          <a:p>
            <a:pPr algn="r"/>
            <a:r>
              <a:rPr lang="en-US" altLang="en-US" sz="2000" dirty="0" smtClean="0">
                <a:solidFill>
                  <a:schemeClr val="tx1"/>
                </a:solidFill>
                <a:latin typeface="Arial" pitchFamily="34" charset="0"/>
                <a:cs typeface="Arial" pitchFamily="34" charset="0"/>
              </a:rPr>
              <a:t>Have we made a </a:t>
            </a:r>
            <a:r>
              <a:rPr lang="en-US" altLang="en-US" sz="2000" dirty="0">
                <a:solidFill>
                  <a:schemeClr val="tx1"/>
                </a:solidFill>
                <a:latin typeface="Arial" pitchFamily="34" charset="0"/>
                <a:cs typeface="Arial" pitchFamily="34" charset="0"/>
              </a:rPr>
              <a:t>difference</a:t>
            </a:r>
            <a:r>
              <a:rPr lang="en-US" altLang="en-US" sz="2000" dirty="0" smtClean="0">
                <a:solidFill>
                  <a:schemeClr val="tx1"/>
                </a:solidFill>
                <a:latin typeface="Arial" pitchFamily="34" charset="0"/>
                <a:cs typeface="Arial" pitchFamily="34" charset="0"/>
              </a:rPr>
              <a:t>?</a:t>
            </a:r>
            <a:endParaRPr lang="en-US" altLang="en-US" sz="2000" dirty="0">
              <a:solidFill>
                <a:schemeClr val="tx1"/>
              </a:solidFill>
              <a:latin typeface="Arial" pitchFamily="34" charset="0"/>
              <a:cs typeface="Arial" pitchFamily="34" charset="0"/>
            </a:endParaRPr>
          </a:p>
        </p:txBody>
      </p:sp>
      <p:pic>
        <p:nvPicPr>
          <p:cNvPr id="2050" name="Picture 2" descr="C:\Users\crchavez\Desktop\JPAC meeting ba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419600"/>
            <a:ext cx="8153400" cy="2111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685800" y="228600"/>
            <a:ext cx="7848600" cy="685800"/>
          </a:xfrm>
        </p:spPr>
        <p:txBody>
          <a:bodyPr/>
          <a:lstStyle/>
          <a:p>
            <a:pPr algn="r"/>
            <a:r>
              <a:rPr lang="en-US" altLang="en-US" sz="4000" b="1" dirty="0" smtClean="0">
                <a:cs typeface="Arial" pitchFamily="34" charset="0"/>
              </a:rPr>
              <a:t>THE CEC, ORIGINS</a:t>
            </a:r>
            <a:endParaRPr lang="en-US" altLang="en-US" sz="4000" dirty="0" smtClean="0"/>
          </a:p>
        </p:txBody>
      </p:sp>
      <p:sp>
        <p:nvSpPr>
          <p:cNvPr id="5123" name="Subtitle 2"/>
          <p:cNvSpPr>
            <a:spLocks noGrp="1"/>
          </p:cNvSpPr>
          <p:nvPr>
            <p:ph type="subTitle" idx="1"/>
          </p:nvPr>
        </p:nvSpPr>
        <p:spPr>
          <a:xfrm>
            <a:off x="457200" y="1066800"/>
            <a:ext cx="8382000" cy="5562600"/>
          </a:xfrm>
        </p:spPr>
        <p:txBody>
          <a:bodyPr/>
          <a:lstStyle/>
          <a:p>
            <a:pPr algn="l">
              <a:spcBef>
                <a:spcPts val="1200"/>
              </a:spcBef>
              <a:spcAft>
                <a:spcPts val="1200"/>
              </a:spcAft>
            </a:pPr>
            <a:r>
              <a:rPr lang="en-US" altLang="en-US" sz="1800" dirty="0" smtClean="0">
                <a:solidFill>
                  <a:schemeClr val="tx1"/>
                </a:solidFill>
                <a:latin typeface="Arial" pitchFamily="34" charset="0"/>
                <a:cs typeface="Arial" pitchFamily="34" charset="0"/>
              </a:rPr>
              <a:t>Almost </a:t>
            </a:r>
            <a:r>
              <a:rPr lang="en-US" altLang="en-US" sz="1800" b="1" dirty="0" smtClean="0">
                <a:solidFill>
                  <a:schemeClr val="tx1"/>
                </a:solidFill>
                <a:latin typeface="Arial" pitchFamily="34" charset="0"/>
                <a:cs typeface="Arial" pitchFamily="34" charset="0"/>
              </a:rPr>
              <a:t>23 years</a:t>
            </a:r>
            <a:r>
              <a:rPr lang="en-US" altLang="en-US" sz="1800" dirty="0" smtClean="0">
                <a:solidFill>
                  <a:schemeClr val="tx1"/>
                </a:solidFill>
                <a:latin typeface="Arial" pitchFamily="34" charset="0"/>
                <a:cs typeface="Arial" pitchFamily="34" charset="0"/>
              </a:rPr>
              <a:t>, Canada, Mexico and the United States of America working together for the environment. </a:t>
            </a:r>
          </a:p>
          <a:p>
            <a:pPr algn="l">
              <a:spcBef>
                <a:spcPts val="1200"/>
              </a:spcBef>
              <a:spcAft>
                <a:spcPts val="1200"/>
              </a:spcAft>
            </a:pPr>
            <a:r>
              <a:rPr lang="en-US" altLang="en-US" sz="1800" dirty="0" smtClean="0">
                <a:solidFill>
                  <a:schemeClr val="tx1"/>
                </a:solidFill>
                <a:latin typeface="Arial" pitchFamily="34" charset="0"/>
                <a:cs typeface="Arial" pitchFamily="34" charset="0"/>
              </a:rPr>
              <a:t>The </a:t>
            </a:r>
            <a:r>
              <a:rPr lang="en-US" altLang="en-US" sz="1800" b="1" dirty="0" smtClean="0">
                <a:solidFill>
                  <a:schemeClr val="tx1"/>
                </a:solidFill>
                <a:latin typeface="Arial" pitchFamily="34" charset="0"/>
                <a:cs typeface="Arial" pitchFamily="34" charset="0"/>
              </a:rPr>
              <a:t>North American Agreement for Environmental Cooperation </a:t>
            </a:r>
            <a:r>
              <a:rPr lang="en-US" altLang="en-US" sz="1800" dirty="0" smtClean="0">
                <a:solidFill>
                  <a:schemeClr val="tx1"/>
                </a:solidFill>
                <a:latin typeface="Arial" pitchFamily="34" charset="0"/>
                <a:cs typeface="Arial" pitchFamily="34" charset="0"/>
              </a:rPr>
              <a:t>(NAAEC, 1994) has been the environmental arm of the </a:t>
            </a:r>
            <a:r>
              <a:rPr lang="en-US" altLang="en-US" sz="1800" b="1" dirty="0" smtClean="0">
                <a:solidFill>
                  <a:schemeClr val="tx1"/>
                </a:solidFill>
                <a:latin typeface="Arial" pitchFamily="34" charset="0"/>
                <a:cs typeface="Arial" pitchFamily="34" charset="0"/>
              </a:rPr>
              <a:t>North American Free Trade Agreement </a:t>
            </a:r>
            <a:r>
              <a:rPr lang="en-US" altLang="en-US" sz="1800" dirty="0" smtClean="0">
                <a:solidFill>
                  <a:schemeClr val="tx1"/>
                </a:solidFill>
                <a:latin typeface="Arial" pitchFamily="34" charset="0"/>
                <a:cs typeface="Arial" pitchFamily="34" charset="0"/>
              </a:rPr>
              <a:t>(NAFTA): commitment to accompany trade liberalization and economic growth with cooperation for protecting the environment</a:t>
            </a:r>
          </a:p>
          <a:p>
            <a:pPr algn="l">
              <a:spcBef>
                <a:spcPts val="1200"/>
              </a:spcBef>
              <a:spcAft>
                <a:spcPts val="1200"/>
              </a:spcAft>
            </a:pPr>
            <a:r>
              <a:rPr lang="en-US" altLang="en-US" sz="1800" dirty="0" smtClean="0">
                <a:solidFill>
                  <a:schemeClr val="tx1"/>
                </a:solidFill>
                <a:latin typeface="Arial" pitchFamily="34" charset="0"/>
                <a:cs typeface="Arial" pitchFamily="34" charset="0"/>
              </a:rPr>
              <a:t>NAAEC: the </a:t>
            </a:r>
            <a:r>
              <a:rPr lang="en-US" altLang="en-US" sz="1800" b="1" dirty="0" smtClean="0">
                <a:solidFill>
                  <a:schemeClr val="tx1"/>
                </a:solidFill>
                <a:latin typeface="Arial" pitchFamily="34" charset="0"/>
                <a:cs typeface="Arial" pitchFamily="34" charset="0"/>
              </a:rPr>
              <a:t>Commission for Environmental Cooperation (CEC)</a:t>
            </a:r>
            <a:r>
              <a:rPr lang="en-US" altLang="en-US" sz="1800" dirty="0" smtClean="0">
                <a:solidFill>
                  <a:schemeClr val="tx1"/>
                </a:solidFill>
                <a:latin typeface="Arial" pitchFamily="34" charset="0"/>
                <a:cs typeface="Arial" pitchFamily="34" charset="0"/>
              </a:rPr>
              <a:t> composed of a Council, a Secretariat and a Joint Public Advisory Committee (JPAC)</a:t>
            </a:r>
          </a:p>
          <a:p>
            <a:pPr lvl="1" algn="l">
              <a:spcBef>
                <a:spcPts val="1200"/>
              </a:spcBef>
              <a:spcAft>
                <a:spcPts val="1200"/>
              </a:spcAft>
            </a:pPr>
            <a:r>
              <a:rPr lang="en-US" altLang="en-US" sz="1800" b="1" dirty="0" smtClean="0">
                <a:solidFill>
                  <a:schemeClr val="tx1"/>
                </a:solidFill>
                <a:latin typeface="Arial" pitchFamily="34" charset="0"/>
                <a:cs typeface="Arial" pitchFamily="34" charset="0"/>
              </a:rPr>
              <a:t>Council, </a:t>
            </a:r>
            <a:r>
              <a:rPr lang="en-US" altLang="en-US" sz="1800" dirty="0" smtClean="0">
                <a:solidFill>
                  <a:schemeClr val="tx1"/>
                </a:solidFill>
                <a:latin typeface="Arial" pitchFamily="34" charset="0"/>
                <a:cs typeface="Arial" pitchFamily="34" charset="0"/>
              </a:rPr>
              <a:t>governing body, cabinet-level environmental representatives of the Parties to the NAAEC </a:t>
            </a:r>
          </a:p>
          <a:p>
            <a:pPr lvl="1" algn="l">
              <a:spcBef>
                <a:spcPts val="1200"/>
              </a:spcBef>
              <a:spcAft>
                <a:spcPts val="1200"/>
              </a:spcAft>
            </a:pPr>
            <a:r>
              <a:rPr lang="en-US" altLang="en-US" sz="1800" b="1" dirty="0" smtClean="0">
                <a:solidFill>
                  <a:schemeClr val="tx1"/>
                </a:solidFill>
                <a:latin typeface="Arial" pitchFamily="34" charset="0"/>
                <a:cs typeface="Arial" pitchFamily="34" charset="0"/>
              </a:rPr>
              <a:t>Secretariat,</a:t>
            </a:r>
            <a:r>
              <a:rPr lang="en-US" altLang="en-US" sz="1800" dirty="0" smtClean="0">
                <a:solidFill>
                  <a:schemeClr val="tx1"/>
                </a:solidFill>
                <a:latin typeface="Arial" pitchFamily="34" charset="0"/>
                <a:cs typeface="Arial" pitchFamily="34" charset="0"/>
              </a:rPr>
              <a:t> based in Montreal, responsible of technical, administrative and operational support to the Council, committees and groups</a:t>
            </a:r>
          </a:p>
          <a:p>
            <a:pPr lvl="1" algn="l">
              <a:spcBef>
                <a:spcPts val="1200"/>
              </a:spcBef>
              <a:spcAft>
                <a:spcPts val="1200"/>
              </a:spcAft>
            </a:pPr>
            <a:r>
              <a:rPr lang="en-US" altLang="en-US" sz="1800" b="1" dirty="0" smtClean="0">
                <a:solidFill>
                  <a:schemeClr val="tx1"/>
                </a:solidFill>
                <a:latin typeface="Arial" pitchFamily="34" charset="0"/>
                <a:cs typeface="Arial" pitchFamily="34" charset="0"/>
              </a:rPr>
              <a:t>JPAC, </a:t>
            </a:r>
            <a:r>
              <a:rPr lang="en-US" altLang="en-US" sz="1800" dirty="0" smtClean="0">
                <a:solidFill>
                  <a:schemeClr val="tx1"/>
                </a:solidFill>
                <a:latin typeface="Arial" pitchFamily="34" charset="0"/>
                <a:cs typeface="Arial" pitchFamily="34" charset="0"/>
              </a:rPr>
              <a:t>five citizen volunteers from each country who provide advice within the scope of NAAEC (appointed by the Council)</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ubtitle 2"/>
          <p:cNvSpPr>
            <a:spLocks noGrp="1"/>
          </p:cNvSpPr>
          <p:nvPr>
            <p:ph type="subTitle" idx="1"/>
          </p:nvPr>
        </p:nvSpPr>
        <p:spPr>
          <a:xfrm>
            <a:off x="438150" y="1447800"/>
            <a:ext cx="8267700" cy="5029200"/>
          </a:xfrm>
        </p:spPr>
        <p:txBody>
          <a:bodyPr/>
          <a:lstStyle/>
          <a:p>
            <a:pPr algn="l"/>
            <a:r>
              <a:rPr lang="en-US" altLang="en-US" sz="1800" b="1" dirty="0" smtClean="0">
                <a:solidFill>
                  <a:schemeClr val="tx1"/>
                </a:solidFill>
                <a:latin typeface="Arial" pitchFamily="34" charset="0"/>
                <a:cs typeface="Arial" pitchFamily="34" charset="0"/>
              </a:rPr>
              <a:t>A key role player in North America </a:t>
            </a:r>
            <a:endParaRPr lang="en-US" altLang="en-US" sz="1800" dirty="0" smtClean="0">
              <a:solidFill>
                <a:schemeClr val="tx1"/>
              </a:solidFill>
              <a:latin typeface="Arial" pitchFamily="34" charset="0"/>
              <a:cs typeface="Arial" pitchFamily="34" charset="0"/>
            </a:endParaRPr>
          </a:p>
          <a:p>
            <a:pPr algn="l"/>
            <a:r>
              <a:rPr lang="en-US" altLang="en-US" sz="1800" dirty="0" smtClean="0">
                <a:solidFill>
                  <a:schemeClr val="tx1"/>
                </a:solidFill>
                <a:latin typeface="Arial" pitchFamily="34" charset="0"/>
                <a:cs typeface="Arial" pitchFamily="34" charset="0"/>
              </a:rPr>
              <a:t>A unique, innovative and important institution that creates linkages between countries and sectors and develops modern and creative tools for the environment</a:t>
            </a:r>
          </a:p>
          <a:p>
            <a:pPr algn="l"/>
            <a:endParaRPr lang="en-US" altLang="en-US" sz="1800" b="1" i="1" dirty="0" smtClean="0">
              <a:solidFill>
                <a:schemeClr val="tx1"/>
              </a:solidFill>
              <a:latin typeface="Arial" pitchFamily="34" charset="0"/>
              <a:cs typeface="Arial" pitchFamily="34" charset="0"/>
            </a:endParaRPr>
          </a:p>
          <a:p>
            <a:pPr algn="l"/>
            <a:r>
              <a:rPr lang="en-US" altLang="en-US" sz="1800" b="1" dirty="0" smtClean="0">
                <a:solidFill>
                  <a:schemeClr val="tx1"/>
                </a:solidFill>
                <a:latin typeface="Arial" pitchFamily="34" charset="0"/>
                <a:cs typeface="Arial" pitchFamily="34" charset="0"/>
              </a:rPr>
              <a:t>The CEC / trilateral dialogue and cooperation </a:t>
            </a:r>
            <a:endParaRPr lang="en-US" altLang="en-US" sz="1800" dirty="0" smtClean="0">
              <a:solidFill>
                <a:schemeClr val="tx1"/>
              </a:solidFill>
              <a:latin typeface="Arial" pitchFamily="34" charset="0"/>
              <a:cs typeface="Arial" pitchFamily="34" charset="0"/>
            </a:endParaRPr>
          </a:p>
          <a:p>
            <a:pPr algn="l"/>
            <a:r>
              <a:rPr lang="en-US" altLang="en-US" sz="1800" dirty="0" smtClean="0">
                <a:solidFill>
                  <a:schemeClr val="tx1"/>
                </a:solidFill>
                <a:latin typeface="Arial" pitchFamily="34" charset="0"/>
                <a:cs typeface="Arial" pitchFamily="34" charset="0"/>
              </a:rPr>
              <a:t>CEC, a neutral forum for emerging / complex issues and possible strategies; success can be attributed to being a convener and facilitator of consensus among experts and policy makers</a:t>
            </a:r>
            <a:endParaRPr lang="en-US" altLang="en-US" sz="1800" b="1" i="1" dirty="0" smtClean="0">
              <a:solidFill>
                <a:schemeClr val="tx1"/>
              </a:solidFill>
              <a:latin typeface="Arial" pitchFamily="34" charset="0"/>
              <a:cs typeface="Arial" pitchFamily="34" charset="0"/>
            </a:endParaRPr>
          </a:p>
          <a:p>
            <a:pPr algn="l"/>
            <a:endParaRPr lang="en-US" altLang="en-US" sz="1800" b="1" i="1" dirty="0" smtClean="0">
              <a:solidFill>
                <a:schemeClr val="tx1"/>
              </a:solidFill>
              <a:latin typeface="Arial" pitchFamily="34" charset="0"/>
              <a:cs typeface="Arial" pitchFamily="34" charset="0"/>
            </a:endParaRPr>
          </a:p>
          <a:p>
            <a:pPr algn="l"/>
            <a:r>
              <a:rPr lang="en-US" altLang="en-US" sz="1800" b="1" dirty="0" smtClean="0">
                <a:solidFill>
                  <a:schemeClr val="tx1"/>
                </a:solidFill>
                <a:latin typeface="Arial" pitchFamily="34" charset="0"/>
                <a:cs typeface="Arial" pitchFamily="34" charset="0"/>
              </a:rPr>
              <a:t>The CEC / cooperation programs</a:t>
            </a:r>
            <a:endParaRPr lang="en-US" altLang="en-US" sz="1800" dirty="0" smtClean="0">
              <a:solidFill>
                <a:schemeClr val="tx1"/>
              </a:solidFill>
              <a:latin typeface="Arial" pitchFamily="34" charset="0"/>
              <a:cs typeface="Arial" pitchFamily="34" charset="0"/>
            </a:endParaRPr>
          </a:p>
          <a:p>
            <a:pPr algn="l"/>
            <a:r>
              <a:rPr lang="en-US" altLang="en-US" sz="1800" dirty="0" smtClean="0">
                <a:solidFill>
                  <a:schemeClr val="tx1"/>
                </a:solidFill>
                <a:latin typeface="Arial" pitchFamily="34" charset="0"/>
                <a:cs typeface="Arial" pitchFamily="34" charset="0"/>
              </a:rPr>
              <a:t>Built around ministry-to-ministry work supported by a small secretariat, they generated an innovative collection of environmental information across the region. Through these data streams we have been able</a:t>
            </a:r>
            <a:r>
              <a:rPr lang="en-US" altLang="en-US" sz="1800" dirty="0" smtClean="0">
                <a:solidFill>
                  <a:srgbClr val="0070C0"/>
                </a:solidFill>
                <a:latin typeface="Arial" pitchFamily="34" charset="0"/>
                <a:cs typeface="Arial" pitchFamily="34" charset="0"/>
              </a:rPr>
              <a:t> </a:t>
            </a:r>
            <a:r>
              <a:rPr lang="en-US" altLang="en-US" sz="1800" dirty="0" smtClean="0">
                <a:solidFill>
                  <a:schemeClr val="tx1"/>
                </a:solidFill>
                <a:latin typeface="Arial" pitchFamily="34" charset="0"/>
                <a:cs typeface="Arial" pitchFamily="34" charset="0"/>
              </a:rPr>
              <a:t>to track transboundary pollution, migratory species and shared ecosystems to create a picture of the rich and fragile North American region </a:t>
            </a:r>
          </a:p>
          <a:p>
            <a:pPr algn="l"/>
            <a:endParaRPr lang="en-US" altLang="en-US" sz="1800" dirty="0" smtClean="0">
              <a:solidFill>
                <a:schemeClr val="tx1"/>
              </a:solidFill>
              <a:latin typeface="Arial" pitchFamily="34" charset="0"/>
              <a:cs typeface="Arial" pitchFamily="34" charset="0"/>
            </a:endParaRPr>
          </a:p>
        </p:txBody>
      </p:sp>
      <p:sp>
        <p:nvSpPr>
          <p:cNvPr id="6147" name="TextBox 2"/>
          <p:cNvSpPr txBox="1">
            <a:spLocks noChangeArrowheads="1"/>
          </p:cNvSpPr>
          <p:nvPr/>
        </p:nvSpPr>
        <p:spPr bwMode="auto">
          <a:xfrm>
            <a:off x="654050" y="457200"/>
            <a:ext cx="7912100" cy="646113"/>
          </a:xfrm>
          <a:prstGeom prst="rect">
            <a:avLst/>
          </a:prstGeom>
          <a:noFill/>
          <a:ln w="9525">
            <a:noFill/>
            <a:miter lim="800000"/>
            <a:headEnd/>
            <a:tailEnd/>
          </a:ln>
        </p:spPr>
        <p:txBody>
          <a:bodyPr>
            <a:spAutoFit/>
          </a:bodyPr>
          <a:lstStyle/>
          <a:p>
            <a:pPr algn="r" eaLnBrk="0" hangingPunct="0"/>
            <a:r>
              <a:rPr lang="en-US" altLang="en-US" sz="3600" b="1" dirty="0">
                <a:solidFill>
                  <a:schemeClr val="tx1"/>
                </a:solidFill>
              </a:rPr>
              <a:t>WHAT WE HAVE BEEN…</a:t>
            </a:r>
            <a:endParaRPr lang="en-US" altLang="en-US" sz="3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50" y="1143000"/>
            <a:ext cx="8610600" cy="3276600"/>
          </a:xfrm>
        </p:spPr>
        <p:txBody>
          <a:bodyPr>
            <a:noAutofit/>
          </a:bodyPr>
          <a:lstStyle/>
          <a:p>
            <a:pPr algn="l">
              <a:spcBef>
                <a:spcPts val="600"/>
              </a:spcBef>
              <a:spcAft>
                <a:spcPts val="600"/>
              </a:spcAft>
              <a:buFont typeface="Arial" charset="0"/>
              <a:buNone/>
              <a:defRPr/>
            </a:pPr>
            <a:r>
              <a:rPr lang="en-US" sz="1800" dirty="0">
                <a:solidFill>
                  <a:schemeClr val="tx1"/>
                </a:solidFill>
                <a:latin typeface="Arial" panose="020B0604020202020204" pitchFamily="34" charset="0"/>
                <a:cs typeface="Arial" panose="020B0604020202020204" pitchFamily="34" charset="0"/>
              </a:rPr>
              <a:t>The CEC ensures a level-playing </a:t>
            </a:r>
            <a:r>
              <a:rPr lang="en-US" sz="1800" dirty="0" smtClean="0">
                <a:solidFill>
                  <a:schemeClr val="tx1"/>
                </a:solidFill>
                <a:latin typeface="Arial" panose="020B0604020202020204" pitchFamily="34" charset="0"/>
                <a:cs typeface="Arial" panose="020B0604020202020204" pitchFamily="34" charset="0"/>
              </a:rPr>
              <a:t>field, has enhanced domestic capacity </a:t>
            </a:r>
            <a:r>
              <a:rPr lang="en-US" sz="1800" dirty="0">
                <a:solidFill>
                  <a:schemeClr val="tx1"/>
                </a:solidFill>
                <a:latin typeface="Arial" panose="020B0604020202020204" pitchFamily="34" charset="0"/>
                <a:cs typeface="Arial" panose="020B0604020202020204" pitchFamily="34" charset="0"/>
              </a:rPr>
              <a:t>in Mexico to achieve </a:t>
            </a:r>
            <a:r>
              <a:rPr lang="en-US" sz="1800" dirty="0" smtClean="0">
                <a:solidFill>
                  <a:schemeClr val="tx1"/>
                </a:solidFill>
                <a:latin typeface="Arial" panose="020B0604020202020204" pitchFamily="34" charset="0"/>
                <a:cs typeface="Arial" panose="020B0604020202020204" pitchFamily="34" charset="0"/>
              </a:rPr>
              <a:t>environmental </a:t>
            </a:r>
            <a:r>
              <a:rPr lang="en-US" sz="1800" dirty="0">
                <a:solidFill>
                  <a:schemeClr val="tx1"/>
                </a:solidFill>
                <a:latin typeface="Arial" panose="020B0604020202020204" pitchFamily="34" charset="0"/>
                <a:cs typeface="Arial" panose="020B0604020202020204" pitchFamily="34" charset="0"/>
              </a:rPr>
              <a:t>objectives of the </a:t>
            </a:r>
            <a:r>
              <a:rPr lang="en-US" sz="1800" dirty="0" smtClean="0">
                <a:solidFill>
                  <a:schemeClr val="tx1"/>
                </a:solidFill>
                <a:latin typeface="Arial" panose="020B0604020202020204" pitchFamily="34" charset="0"/>
                <a:cs typeface="Arial" panose="020B0604020202020204" pitchFamily="34" charset="0"/>
              </a:rPr>
              <a:t>NAAEC (pollution </a:t>
            </a:r>
            <a:r>
              <a:rPr lang="en-US" sz="1800" dirty="0">
                <a:solidFill>
                  <a:schemeClr val="tx1"/>
                </a:solidFill>
                <a:latin typeface="Arial" panose="020B0604020202020204" pitchFamily="34" charset="0"/>
                <a:cs typeface="Arial" panose="020B0604020202020204" pitchFamily="34" charset="0"/>
              </a:rPr>
              <a:t>prevention, toxic chemicals, and pollutant release </a:t>
            </a:r>
            <a:r>
              <a:rPr lang="en-US" sz="1800" dirty="0" smtClean="0">
                <a:solidFill>
                  <a:schemeClr val="tx1"/>
                </a:solidFill>
                <a:latin typeface="Arial" panose="020B0604020202020204" pitchFamily="34" charset="0"/>
                <a:cs typeface="Arial" panose="020B0604020202020204" pitchFamily="34" charset="0"/>
              </a:rPr>
              <a:t>inventories</a:t>
            </a:r>
            <a:r>
              <a:rPr lang="en-US" sz="1800" dirty="0">
                <a:solidFill>
                  <a:schemeClr val="tx1"/>
                </a:solidFill>
                <a:latin typeface="Arial" panose="020B0604020202020204" pitchFamily="34" charset="0"/>
                <a:cs typeface="Arial" panose="020B0604020202020204" pitchFamily="34" charset="0"/>
              </a:rPr>
              <a:t>)</a:t>
            </a:r>
          </a:p>
          <a:p>
            <a:pPr marL="285750" indent="-285750" algn="l">
              <a:spcBef>
                <a:spcPts val="600"/>
              </a:spcBef>
              <a:spcAft>
                <a:spcPts val="600"/>
              </a:spcAft>
              <a:buFont typeface="Wingdings" panose="05000000000000000000" pitchFamily="2" charset="2"/>
              <a:buChar char="ü"/>
              <a:defRPr/>
            </a:pPr>
            <a:r>
              <a:rPr lang="en-US" sz="1800" b="1" dirty="0" smtClean="0">
                <a:solidFill>
                  <a:schemeClr val="tx1"/>
                </a:solidFill>
                <a:latin typeface="Arial" panose="020B0604020202020204" pitchFamily="34" charset="0"/>
                <a:cs typeface="Arial" panose="020B0604020202020204" pitchFamily="34" charset="0"/>
              </a:rPr>
              <a:t>SMOC Initiative </a:t>
            </a:r>
            <a:r>
              <a:rPr lang="en-US" sz="1800" dirty="0" smtClean="0">
                <a:solidFill>
                  <a:schemeClr val="tx1"/>
                </a:solidFill>
                <a:latin typeface="Arial" panose="020B0604020202020204" pitchFamily="34" charset="0"/>
                <a:cs typeface="Arial" panose="020B0604020202020204" pitchFamily="34" charset="0"/>
              </a:rPr>
              <a:t>(Sound </a:t>
            </a:r>
            <a:r>
              <a:rPr lang="en-US" sz="1800" dirty="0">
                <a:solidFill>
                  <a:schemeClr val="tx1"/>
                </a:solidFill>
                <a:latin typeface="Arial" panose="020B0604020202020204" pitchFamily="34" charset="0"/>
                <a:cs typeface="Arial" panose="020B0604020202020204" pitchFamily="34" charset="0"/>
              </a:rPr>
              <a:t>Management of </a:t>
            </a:r>
            <a:r>
              <a:rPr lang="en-US" sz="1800" dirty="0" smtClean="0">
                <a:solidFill>
                  <a:schemeClr val="tx1"/>
                </a:solidFill>
                <a:latin typeface="Arial" panose="020B0604020202020204" pitchFamily="34" charset="0"/>
                <a:cs typeface="Arial" panose="020B0604020202020204" pitchFamily="34" charset="0"/>
              </a:rPr>
              <a:t>Chemicals –Regional </a:t>
            </a:r>
            <a:r>
              <a:rPr lang="en-US" sz="1800" dirty="0">
                <a:solidFill>
                  <a:schemeClr val="tx1"/>
                </a:solidFill>
                <a:latin typeface="Arial" panose="020B0604020202020204" pitchFamily="34" charset="0"/>
                <a:cs typeface="Arial" panose="020B0604020202020204" pitchFamily="34" charset="0"/>
              </a:rPr>
              <a:t>Action </a:t>
            </a:r>
            <a:r>
              <a:rPr lang="en-US" sz="1800" dirty="0" smtClean="0">
                <a:solidFill>
                  <a:schemeClr val="tx1"/>
                </a:solidFill>
                <a:latin typeface="Arial" panose="020B0604020202020204" pitchFamily="34" charset="0"/>
                <a:cs typeface="Arial" panose="020B0604020202020204" pitchFamily="34" charset="0"/>
              </a:rPr>
              <a:t>Plans); </a:t>
            </a:r>
            <a:r>
              <a:rPr lang="en-US" sz="1600" dirty="0" smtClean="0">
                <a:solidFill>
                  <a:schemeClr val="tx1"/>
                </a:solidFill>
                <a:latin typeface="Arial" panose="020B0604020202020204" pitchFamily="34" charset="0"/>
                <a:cs typeface="Arial" panose="020B0604020202020204" pitchFamily="34" charset="0"/>
              </a:rPr>
              <a:t>key </a:t>
            </a:r>
            <a:r>
              <a:rPr lang="en-US" sz="1600" dirty="0">
                <a:solidFill>
                  <a:schemeClr val="tx1"/>
                </a:solidFill>
                <a:latin typeface="Arial" panose="020B0604020202020204" pitchFamily="34" charset="0"/>
                <a:cs typeface="Arial" panose="020B0604020202020204" pitchFamily="34" charset="0"/>
              </a:rPr>
              <a:t>outcome: contributing to halt the DDT use in </a:t>
            </a:r>
            <a:r>
              <a:rPr lang="en-US" sz="1600" dirty="0" smtClean="0">
                <a:solidFill>
                  <a:schemeClr val="tx1"/>
                </a:solidFill>
                <a:latin typeface="Arial" panose="020B0604020202020204" pitchFamily="34" charset="0"/>
                <a:cs typeface="Arial" panose="020B0604020202020204" pitchFamily="34" charset="0"/>
              </a:rPr>
              <a:t>Mexico; shared </a:t>
            </a:r>
            <a:r>
              <a:rPr lang="en-US" sz="1600" dirty="0">
                <a:solidFill>
                  <a:schemeClr val="tx1"/>
                </a:solidFill>
                <a:latin typeface="Arial" panose="020B0604020202020204" pitchFamily="34" charset="0"/>
                <a:cs typeface="Arial" panose="020B0604020202020204" pitchFamily="34" charset="0"/>
              </a:rPr>
              <a:t>lessons with other countries in Latin America</a:t>
            </a:r>
          </a:p>
          <a:p>
            <a:pPr marL="285750" indent="-285750" algn="l">
              <a:spcBef>
                <a:spcPts val="600"/>
              </a:spcBef>
              <a:spcAft>
                <a:spcPts val="600"/>
              </a:spcAft>
              <a:buFont typeface="Wingdings" panose="05000000000000000000" pitchFamily="2" charset="2"/>
              <a:buChar char="ü"/>
              <a:defRPr/>
            </a:pPr>
            <a:r>
              <a:rPr lang="en-US" sz="1800" b="1" dirty="0" smtClean="0">
                <a:solidFill>
                  <a:schemeClr val="tx1"/>
                </a:solidFill>
                <a:latin typeface="Arial" panose="020B0604020202020204" pitchFamily="34" charset="0"/>
                <a:cs typeface="Arial" panose="020B0604020202020204" pitchFamily="34" charset="0"/>
              </a:rPr>
              <a:t>FIPREV –</a:t>
            </a:r>
            <a:r>
              <a:rPr lang="en-US" sz="1800" dirty="0" smtClean="0">
                <a:solidFill>
                  <a:schemeClr val="tx1"/>
                </a:solidFill>
                <a:latin typeface="Arial" panose="020B0604020202020204" pitchFamily="34" charset="0"/>
                <a:cs typeface="Arial" panose="020B0604020202020204" pitchFamily="34" charset="0"/>
              </a:rPr>
              <a:t> Financing </a:t>
            </a:r>
            <a:r>
              <a:rPr lang="en-US" sz="1800" dirty="0">
                <a:solidFill>
                  <a:schemeClr val="tx1"/>
                </a:solidFill>
                <a:latin typeface="Arial" panose="020B0604020202020204" pitchFamily="34" charset="0"/>
                <a:cs typeface="Arial" panose="020B0604020202020204" pitchFamily="34" charset="0"/>
              </a:rPr>
              <a:t>pollution prevention </a:t>
            </a:r>
            <a:r>
              <a:rPr lang="en-US" sz="1800" dirty="0" smtClean="0">
                <a:solidFill>
                  <a:schemeClr val="tx1"/>
                </a:solidFill>
                <a:latin typeface="Arial" panose="020B0604020202020204" pitchFamily="34" charset="0"/>
                <a:cs typeface="Arial" panose="020B0604020202020204" pitchFamily="34" charset="0"/>
              </a:rPr>
              <a:t>projects / loans </a:t>
            </a:r>
            <a:r>
              <a:rPr lang="en-US" sz="1800" dirty="0">
                <a:solidFill>
                  <a:schemeClr val="tx1"/>
                </a:solidFill>
                <a:latin typeface="Arial" panose="020B0604020202020204" pitchFamily="34" charset="0"/>
                <a:cs typeface="Arial" panose="020B0604020202020204" pitchFamily="34" charset="0"/>
              </a:rPr>
              <a:t>to SMS </a:t>
            </a:r>
            <a:r>
              <a:rPr lang="en-US" sz="1800" dirty="0" smtClean="0">
                <a:solidFill>
                  <a:schemeClr val="tx1"/>
                </a:solidFill>
                <a:latin typeface="Arial" panose="020B0604020202020204" pitchFamily="34" charset="0"/>
                <a:cs typeface="Arial" panose="020B0604020202020204" pitchFamily="34" charset="0"/>
              </a:rPr>
              <a:t>businesses:      </a:t>
            </a:r>
            <a:r>
              <a:rPr lang="en-US" sz="1600" dirty="0" smtClean="0">
                <a:solidFill>
                  <a:schemeClr val="tx1"/>
                </a:solidFill>
                <a:latin typeface="Arial" panose="020B0604020202020204" pitchFamily="34" charset="0"/>
                <a:cs typeface="Arial" panose="020B0604020202020204" pitchFamily="34" charset="0"/>
              </a:rPr>
              <a:t>6 </a:t>
            </a:r>
            <a:r>
              <a:rPr lang="en-US" sz="1600" dirty="0">
                <a:solidFill>
                  <a:schemeClr val="tx1"/>
                </a:solidFill>
                <a:latin typeface="Arial" panose="020B0604020202020204" pitchFamily="34" charset="0"/>
                <a:cs typeface="Arial" panose="020B0604020202020204" pitchFamily="34" charset="0"/>
              </a:rPr>
              <a:t>years, 83 loans, US$21.9 million; 3,675 tons of chemicals per year prevented</a:t>
            </a:r>
          </a:p>
          <a:p>
            <a:pPr marL="285750" indent="-285750" algn="l">
              <a:spcBef>
                <a:spcPts val="600"/>
              </a:spcBef>
              <a:spcAft>
                <a:spcPts val="600"/>
              </a:spcAft>
              <a:buFont typeface="Wingdings" panose="05000000000000000000" pitchFamily="2" charset="2"/>
              <a:buChar char="ü"/>
              <a:defRPr/>
            </a:pPr>
            <a:r>
              <a:rPr lang="en-US" sz="1800" b="1" dirty="0" smtClean="0">
                <a:solidFill>
                  <a:schemeClr val="tx1"/>
                </a:solidFill>
                <a:latin typeface="Arial" panose="020B0604020202020204" pitchFamily="34" charset="0"/>
                <a:cs typeface="Arial" panose="020B0604020202020204" pitchFamily="34" charset="0"/>
              </a:rPr>
              <a:t>RETC </a:t>
            </a:r>
            <a:r>
              <a:rPr lang="en-US" sz="1800" b="1"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establishment of a </a:t>
            </a:r>
            <a:r>
              <a:rPr lang="en-US" sz="1800" dirty="0" smtClean="0">
                <a:solidFill>
                  <a:schemeClr val="tx1"/>
                </a:solidFill>
                <a:latin typeface="Arial" panose="020B0604020202020204" pitchFamily="34" charset="0"/>
                <a:cs typeface="Arial" panose="020B0604020202020204" pitchFamily="34" charset="0"/>
              </a:rPr>
              <a:t>Pollution Release </a:t>
            </a:r>
            <a:r>
              <a:rPr lang="en-US" sz="1800" dirty="0">
                <a:solidFill>
                  <a:schemeClr val="tx1"/>
                </a:solidFill>
                <a:latin typeface="Arial" panose="020B0604020202020204" pitchFamily="34" charset="0"/>
                <a:cs typeface="Arial" panose="020B0604020202020204" pitchFamily="34" charset="0"/>
              </a:rPr>
              <a:t>and Transfer Registry in Mexico</a:t>
            </a:r>
            <a:endParaRPr lang="en-US" sz="1800" dirty="0" smtClean="0">
              <a:solidFill>
                <a:schemeClr val="tx1"/>
              </a:solidFill>
              <a:latin typeface="Arial" panose="020B0604020202020204" pitchFamily="34" charset="0"/>
              <a:cs typeface="Arial" panose="020B0604020202020204" pitchFamily="34" charset="0"/>
            </a:endParaRPr>
          </a:p>
          <a:p>
            <a:pPr lvl="1" algn="l">
              <a:spcBef>
                <a:spcPts val="600"/>
              </a:spcBef>
              <a:spcAft>
                <a:spcPts val="600"/>
              </a:spcAft>
              <a:buFont typeface="Arial" charset="0"/>
              <a:buNone/>
              <a:defRPr/>
            </a:pPr>
            <a:r>
              <a:rPr lang="en-US" sz="1600" dirty="0" smtClean="0">
                <a:solidFill>
                  <a:schemeClr val="tx1"/>
                </a:solidFill>
                <a:latin typeface="Arial" panose="020B0604020202020204" pitchFamily="34" charset="0"/>
                <a:cs typeface="Arial" panose="020B0604020202020204" pitchFamily="34" charset="0"/>
              </a:rPr>
              <a:t> </a:t>
            </a:r>
            <a:br>
              <a:rPr lang="en-US" sz="1600" dirty="0" smtClean="0">
                <a:solidFill>
                  <a:schemeClr val="tx1"/>
                </a:solidFill>
                <a:latin typeface="Arial" panose="020B0604020202020204" pitchFamily="34" charset="0"/>
                <a:cs typeface="Arial" panose="020B0604020202020204" pitchFamily="34" charset="0"/>
              </a:rPr>
            </a:br>
            <a:endParaRPr lang="en-US" sz="1800" b="1" dirty="0">
              <a:solidFill>
                <a:schemeClr val="tx1"/>
              </a:solidFill>
              <a:latin typeface="Arial" panose="020B0604020202020204" pitchFamily="34" charset="0"/>
              <a:cs typeface="Arial" panose="020B0604020202020204" pitchFamily="34" charset="0"/>
            </a:endParaRPr>
          </a:p>
        </p:txBody>
      </p:sp>
      <p:sp>
        <p:nvSpPr>
          <p:cNvPr id="7171" name="TextBox 2"/>
          <p:cNvSpPr txBox="1">
            <a:spLocks noChangeArrowheads="1"/>
          </p:cNvSpPr>
          <p:nvPr/>
        </p:nvSpPr>
        <p:spPr bwMode="auto">
          <a:xfrm>
            <a:off x="930275" y="304800"/>
            <a:ext cx="7912100" cy="646113"/>
          </a:xfrm>
          <a:prstGeom prst="rect">
            <a:avLst/>
          </a:prstGeom>
          <a:noFill/>
          <a:ln w="9525">
            <a:noFill/>
            <a:miter lim="800000"/>
            <a:headEnd/>
            <a:tailEnd/>
          </a:ln>
        </p:spPr>
        <p:txBody>
          <a:bodyPr>
            <a:spAutoFit/>
          </a:bodyPr>
          <a:lstStyle/>
          <a:p>
            <a:pPr algn="r" eaLnBrk="0" hangingPunct="0"/>
            <a:r>
              <a:rPr lang="en-US" altLang="en-US" sz="3600" b="1" dirty="0">
                <a:solidFill>
                  <a:schemeClr val="tx1"/>
                </a:solidFill>
              </a:rPr>
              <a:t>WHAT WE CONTRIBUTED TO…</a:t>
            </a:r>
            <a:endParaRPr lang="en-US" altLang="en-US" sz="3600" dirty="0"/>
          </a:p>
        </p:txBody>
      </p:sp>
      <p:grpSp>
        <p:nvGrpSpPr>
          <p:cNvPr id="7172" name="Group 1"/>
          <p:cNvGrpSpPr>
            <a:grpSpLocks/>
          </p:cNvGrpSpPr>
          <p:nvPr/>
        </p:nvGrpSpPr>
        <p:grpSpPr bwMode="auto">
          <a:xfrm>
            <a:off x="285750" y="4572000"/>
            <a:ext cx="8705850" cy="2085975"/>
            <a:chOff x="381000" y="4619352"/>
            <a:chExt cx="8382000" cy="2086248"/>
          </a:xfrm>
        </p:grpSpPr>
        <p:pic>
          <p:nvPicPr>
            <p:cNvPr id="7173" name="Picture 2"/>
            <p:cNvPicPr>
              <a:picLocks noChangeAspect="1" noChangeArrowheads="1"/>
            </p:cNvPicPr>
            <p:nvPr/>
          </p:nvPicPr>
          <p:blipFill>
            <a:blip r:embed="rId3"/>
            <a:srcRect/>
            <a:stretch>
              <a:fillRect/>
            </a:stretch>
          </p:blipFill>
          <p:spPr bwMode="auto">
            <a:xfrm>
              <a:off x="381000" y="4619352"/>
              <a:ext cx="4191000" cy="2086248"/>
            </a:xfrm>
            <a:prstGeom prst="rect">
              <a:avLst/>
            </a:prstGeom>
            <a:noFill/>
            <a:ln w="9525">
              <a:noFill/>
              <a:miter lim="800000"/>
              <a:headEnd/>
              <a:tailEnd/>
            </a:ln>
            <a:effectLst/>
          </p:spPr>
        </p:pic>
        <p:pic>
          <p:nvPicPr>
            <p:cNvPr id="7174" name="Picture 2"/>
            <p:cNvPicPr>
              <a:picLocks noChangeAspect="1" noChangeArrowheads="1"/>
            </p:cNvPicPr>
            <p:nvPr/>
          </p:nvPicPr>
          <p:blipFill>
            <a:blip r:embed="rId3"/>
            <a:srcRect/>
            <a:stretch>
              <a:fillRect/>
            </a:stretch>
          </p:blipFill>
          <p:spPr bwMode="auto">
            <a:xfrm>
              <a:off x="4572000" y="4619352"/>
              <a:ext cx="4191000" cy="2086248"/>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1475" y="990600"/>
            <a:ext cx="8543925" cy="4267200"/>
          </a:xfrm>
        </p:spPr>
        <p:txBody>
          <a:bodyPr>
            <a:noAutofit/>
          </a:bodyPr>
          <a:lstStyle/>
          <a:p>
            <a:pPr algn="l">
              <a:spcBef>
                <a:spcPts val="600"/>
              </a:spcBef>
              <a:spcAft>
                <a:spcPts val="600"/>
              </a:spcAft>
              <a:buFont typeface="Arial" charset="0"/>
              <a:buNone/>
              <a:defRPr/>
            </a:pPr>
            <a:r>
              <a:rPr lang="en-US" sz="1800" b="1" dirty="0" smtClean="0">
                <a:solidFill>
                  <a:schemeClr val="tx1"/>
                </a:solidFill>
                <a:latin typeface="Arial" panose="020B0604020202020204" pitchFamily="34" charset="0"/>
                <a:cs typeface="Arial" panose="020B0604020202020204" pitchFamily="34" charset="0"/>
              </a:rPr>
              <a:t>Leader in environment – economy - trade links, towards a greener economy</a:t>
            </a:r>
            <a:endParaRPr lang="en-US" sz="1800" dirty="0">
              <a:solidFill>
                <a:schemeClr val="tx1"/>
              </a:solidFill>
              <a:latin typeface="Arial" panose="020B0604020202020204" pitchFamily="34" charset="0"/>
              <a:cs typeface="Arial" panose="020B0604020202020204" pitchFamily="34" charset="0"/>
            </a:endParaRPr>
          </a:p>
          <a:p>
            <a:pPr marL="285750" indent="-285750" algn="l">
              <a:spcBef>
                <a:spcPts val="600"/>
              </a:spcBef>
              <a:spcAft>
                <a:spcPts val="600"/>
              </a:spcAft>
              <a:buFont typeface="Wingdings" panose="05000000000000000000" pitchFamily="2" charset="2"/>
              <a:buChar char="ü"/>
              <a:defRPr/>
            </a:pPr>
            <a:r>
              <a:rPr lang="en-US" sz="1800" dirty="0" smtClean="0">
                <a:solidFill>
                  <a:schemeClr val="tx1"/>
                </a:solidFill>
                <a:latin typeface="Arial" panose="020B0604020202020204" pitchFamily="34" charset="0"/>
                <a:cs typeface="Arial" panose="020B0604020202020204" pitchFamily="34" charset="0"/>
              </a:rPr>
              <a:t>Pioneered </a:t>
            </a:r>
            <a:r>
              <a:rPr lang="en-US" sz="1800" b="1" dirty="0" smtClean="0">
                <a:solidFill>
                  <a:schemeClr val="tx1"/>
                </a:solidFill>
                <a:latin typeface="Arial" panose="020B0604020202020204" pitchFamily="34" charset="0"/>
                <a:cs typeface="Arial" panose="020B0604020202020204" pitchFamily="34" charset="0"/>
              </a:rPr>
              <a:t>environment and trade linkages</a:t>
            </a:r>
            <a:r>
              <a:rPr lang="en-US" sz="1800" dirty="0" smtClean="0">
                <a:solidFill>
                  <a:schemeClr val="tx1"/>
                </a:solidFill>
                <a:latin typeface="Arial" panose="020B0604020202020204" pitchFamily="34" charset="0"/>
                <a:cs typeface="Arial" panose="020B0604020202020204" pitchFamily="34" charset="0"/>
              </a:rPr>
              <a:t>, promoting “win-win” opportunities</a:t>
            </a:r>
            <a:endParaRPr lang="en-US" sz="1800" dirty="0">
              <a:solidFill>
                <a:schemeClr val="tx1"/>
              </a:solidFill>
              <a:latin typeface="Arial" panose="020B0604020202020204" pitchFamily="34" charset="0"/>
              <a:cs typeface="Arial" panose="020B0604020202020204" pitchFamily="34" charset="0"/>
            </a:endParaRPr>
          </a:p>
          <a:p>
            <a:pPr marL="285750" indent="-285750" algn="l">
              <a:spcBef>
                <a:spcPts val="600"/>
              </a:spcBef>
              <a:spcAft>
                <a:spcPts val="600"/>
              </a:spcAft>
              <a:buFont typeface="Wingdings" panose="05000000000000000000" pitchFamily="2" charset="2"/>
              <a:buChar char="ü"/>
              <a:defRPr/>
            </a:pPr>
            <a:r>
              <a:rPr lang="en-US" sz="1800" dirty="0" smtClean="0">
                <a:solidFill>
                  <a:schemeClr val="tx1"/>
                </a:solidFill>
                <a:latin typeface="Arial" panose="020B0604020202020204" pitchFamily="34" charset="0"/>
                <a:cs typeface="Arial" panose="020B0604020202020204" pitchFamily="34" charset="0"/>
              </a:rPr>
              <a:t>Contributed to promoting </a:t>
            </a:r>
            <a:r>
              <a:rPr lang="en-US" sz="1800" b="1" dirty="0" smtClean="0">
                <a:solidFill>
                  <a:schemeClr val="tx1"/>
                </a:solidFill>
                <a:latin typeface="Arial" panose="020B0604020202020204" pitchFamily="34" charset="0"/>
                <a:cs typeface="Arial" panose="020B0604020202020204" pitchFamily="34" charset="0"/>
              </a:rPr>
              <a:t>environmentally-friendly products and supply chains </a:t>
            </a:r>
            <a:r>
              <a:rPr lang="en-US" sz="1800" dirty="0" smtClean="0">
                <a:solidFill>
                  <a:schemeClr val="tx1"/>
                </a:solidFill>
                <a:latin typeface="Arial" panose="020B0604020202020204" pitchFamily="34" charset="0"/>
                <a:cs typeface="Arial" panose="020B0604020202020204" pitchFamily="34" charset="0"/>
              </a:rPr>
              <a:t>in industrial sectors (building, transportation, automotive)</a:t>
            </a:r>
          </a:p>
          <a:p>
            <a:pPr marL="285750" indent="-285750" algn="l">
              <a:spcBef>
                <a:spcPts val="600"/>
              </a:spcBef>
              <a:spcAft>
                <a:spcPts val="600"/>
              </a:spcAft>
              <a:buFont typeface="Wingdings" panose="05000000000000000000" pitchFamily="2" charset="2"/>
              <a:buChar char="ü"/>
              <a:defRPr/>
            </a:pPr>
            <a:r>
              <a:rPr lang="en-US" sz="1800" dirty="0" smtClean="0">
                <a:solidFill>
                  <a:schemeClr val="tx1"/>
                </a:solidFill>
                <a:latin typeface="Arial" panose="020B0604020202020204" pitchFamily="34" charset="0"/>
                <a:cs typeface="Arial" panose="020B0604020202020204" pitchFamily="34" charset="0"/>
              </a:rPr>
              <a:t>Assisted small businesses: </a:t>
            </a:r>
            <a:r>
              <a:rPr lang="en-US" sz="1800" b="1" dirty="0" smtClean="0">
                <a:solidFill>
                  <a:schemeClr val="tx1"/>
                </a:solidFill>
                <a:latin typeface="Arial" panose="020B0604020202020204" pitchFamily="34" charset="0"/>
                <a:cs typeface="Arial" panose="020B0604020202020204" pitchFamily="34" charset="0"/>
              </a:rPr>
              <a:t>shade-grown coffee </a:t>
            </a:r>
            <a:r>
              <a:rPr lang="en-US" sz="1800" dirty="0" smtClean="0">
                <a:solidFill>
                  <a:schemeClr val="tx1"/>
                </a:solidFill>
                <a:latin typeface="Arial" panose="020B0604020202020204" pitchFamily="34" charset="0"/>
                <a:cs typeface="Arial" panose="020B0604020202020204" pitchFamily="34" charset="0"/>
              </a:rPr>
              <a:t>farmers to participate in market-based approaches to biodiversity conservation</a:t>
            </a:r>
          </a:p>
          <a:p>
            <a:pPr marL="285750" indent="-285750" algn="l">
              <a:spcBef>
                <a:spcPts val="600"/>
              </a:spcBef>
              <a:spcAft>
                <a:spcPts val="600"/>
              </a:spcAft>
              <a:buFont typeface="Wingdings" panose="05000000000000000000" pitchFamily="2" charset="2"/>
              <a:buChar char="ü"/>
              <a:defRPr/>
            </a:pPr>
            <a:r>
              <a:rPr lang="en-US" sz="1800" dirty="0" smtClean="0">
                <a:solidFill>
                  <a:schemeClr val="tx1"/>
                </a:solidFill>
                <a:latin typeface="Arial" panose="020B0604020202020204" pitchFamily="34" charset="0"/>
                <a:cs typeface="Arial" panose="020B0604020202020204" pitchFamily="34" charset="0"/>
              </a:rPr>
              <a:t>Partnered with the private sector (nine large scale companies) in accelerating adoption of international </a:t>
            </a:r>
            <a:r>
              <a:rPr lang="en-US" sz="1800" b="1" dirty="0" smtClean="0">
                <a:solidFill>
                  <a:schemeClr val="tx1"/>
                </a:solidFill>
                <a:latin typeface="Arial" panose="020B0604020202020204" pitchFamily="34" charset="0"/>
                <a:cs typeface="Arial" panose="020B0604020202020204" pitchFamily="34" charset="0"/>
              </a:rPr>
              <a:t>energy performance </a:t>
            </a:r>
            <a:r>
              <a:rPr lang="en-US" sz="1800" dirty="0" smtClean="0">
                <a:solidFill>
                  <a:schemeClr val="tx1"/>
                </a:solidFill>
                <a:latin typeface="Arial" panose="020B0604020202020204" pitchFamily="34" charset="0"/>
                <a:cs typeface="Arial" panose="020B0604020202020204" pitchFamily="34" charset="0"/>
              </a:rPr>
              <a:t>standards</a:t>
            </a:r>
          </a:p>
          <a:p>
            <a:pPr marL="285750" indent="-285750" algn="l">
              <a:spcBef>
                <a:spcPts val="600"/>
              </a:spcBef>
              <a:spcAft>
                <a:spcPts val="600"/>
              </a:spcAft>
              <a:buFont typeface="Wingdings" panose="05000000000000000000" pitchFamily="2" charset="2"/>
              <a:buChar char="ü"/>
              <a:defRPr/>
            </a:pPr>
            <a:r>
              <a:rPr lang="en-US" sz="1800" dirty="0" smtClean="0">
                <a:solidFill>
                  <a:schemeClr val="tx1"/>
                </a:solidFill>
                <a:latin typeface="Arial" panose="020B0604020202020204" pitchFamily="34" charset="0"/>
                <a:cs typeface="Arial" panose="020B0604020202020204" pitchFamily="34" charset="0"/>
              </a:rPr>
              <a:t>Helped establish the </a:t>
            </a:r>
            <a:r>
              <a:rPr lang="en-US" sz="1800" b="1" dirty="0">
                <a:solidFill>
                  <a:schemeClr val="tx1"/>
                </a:solidFill>
                <a:latin typeface="Arial" panose="020B0604020202020204" pitchFamily="34" charset="0"/>
                <a:cs typeface="Arial" panose="020B0604020202020204" pitchFamily="34" charset="0"/>
              </a:rPr>
              <a:t>North American Grasslands Alliance </a:t>
            </a:r>
            <a:r>
              <a:rPr lang="en-US" sz="1800" dirty="0">
                <a:solidFill>
                  <a:schemeClr val="tx1"/>
                </a:solidFill>
                <a:latin typeface="Arial" panose="020B0604020202020204" pitchFamily="34" charset="0"/>
                <a:cs typeface="Arial" panose="020B0604020202020204" pitchFamily="34" charset="0"/>
              </a:rPr>
              <a:t>to protect grasslands and sustain ranching </a:t>
            </a:r>
            <a:r>
              <a:rPr lang="en-US" sz="1800" dirty="0" smtClean="0">
                <a:solidFill>
                  <a:schemeClr val="tx1"/>
                </a:solidFill>
                <a:latin typeface="Arial" panose="020B0604020202020204" pitchFamily="34" charset="0"/>
                <a:cs typeface="Arial" panose="020B0604020202020204" pitchFamily="34" charset="0"/>
              </a:rPr>
              <a:t>communities</a:t>
            </a:r>
            <a:endParaRPr lang="en-US" sz="1800" dirty="0">
              <a:solidFill>
                <a:schemeClr val="tx1"/>
              </a:solidFill>
              <a:latin typeface="Arial" panose="020B0604020202020204" pitchFamily="34" charset="0"/>
              <a:cs typeface="Arial" panose="020B0604020202020204" pitchFamily="34" charset="0"/>
            </a:endParaRPr>
          </a:p>
          <a:p>
            <a:pPr>
              <a:buFont typeface="Arial" charset="0"/>
              <a:buNone/>
              <a:defRPr/>
            </a:pPr>
            <a:endParaRPr lang="en-US" sz="1800" dirty="0" smtClean="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p:txBody>
      </p:sp>
      <p:sp>
        <p:nvSpPr>
          <p:cNvPr id="8195" name="TextBox 2"/>
          <p:cNvSpPr txBox="1">
            <a:spLocks noChangeArrowheads="1"/>
          </p:cNvSpPr>
          <p:nvPr/>
        </p:nvSpPr>
        <p:spPr bwMode="auto">
          <a:xfrm>
            <a:off x="930275" y="228600"/>
            <a:ext cx="7912100" cy="646113"/>
          </a:xfrm>
          <a:prstGeom prst="rect">
            <a:avLst/>
          </a:prstGeom>
          <a:noFill/>
          <a:ln w="9525">
            <a:noFill/>
            <a:miter lim="800000"/>
            <a:headEnd/>
            <a:tailEnd/>
          </a:ln>
        </p:spPr>
        <p:txBody>
          <a:bodyPr>
            <a:spAutoFit/>
          </a:bodyPr>
          <a:lstStyle/>
          <a:p>
            <a:pPr algn="r" eaLnBrk="0" hangingPunct="0"/>
            <a:r>
              <a:rPr lang="en-US" altLang="en-US" sz="3600" b="1">
                <a:solidFill>
                  <a:schemeClr val="tx1"/>
                </a:solidFill>
              </a:rPr>
              <a:t>WHAT WE CONTRIBUTED TO…</a:t>
            </a:r>
            <a:endParaRPr lang="en-US" altLang="en-US" sz="3600"/>
          </a:p>
        </p:txBody>
      </p:sp>
      <p:pic>
        <p:nvPicPr>
          <p:cNvPr id="2050" name="Picture 2"/>
          <p:cNvPicPr>
            <a:picLocks noChangeAspect="1" noChangeArrowheads="1"/>
          </p:cNvPicPr>
          <p:nvPr/>
        </p:nvPicPr>
        <p:blipFill>
          <a:blip r:embed="rId3"/>
          <a:srcRect/>
          <a:stretch>
            <a:fillRect/>
          </a:stretch>
        </p:blipFill>
        <p:spPr bwMode="auto">
          <a:xfrm>
            <a:off x="4800600" y="4673587"/>
            <a:ext cx="3810000" cy="1928813"/>
          </a:xfrm>
          <a:prstGeom prst="rect">
            <a:avLst/>
          </a:prstGeom>
          <a:noFill/>
          <a:ln w="9525">
            <a:noFill/>
            <a:miter lim="800000"/>
            <a:headEnd/>
            <a:tailEnd/>
          </a:ln>
        </p:spPr>
      </p:pic>
      <p:pic>
        <p:nvPicPr>
          <p:cNvPr id="2051" name="Picture 3"/>
          <p:cNvPicPr>
            <a:picLocks noChangeAspect="1" noChangeArrowheads="1"/>
          </p:cNvPicPr>
          <p:nvPr/>
        </p:nvPicPr>
        <p:blipFill>
          <a:blip r:embed="rId4"/>
          <a:srcRect/>
          <a:stretch>
            <a:fillRect/>
          </a:stretch>
        </p:blipFill>
        <p:spPr bwMode="auto">
          <a:xfrm>
            <a:off x="685801" y="4673587"/>
            <a:ext cx="4114800" cy="192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381000" y="304800"/>
            <a:ext cx="8534400" cy="838200"/>
          </a:xfrm>
        </p:spPr>
        <p:txBody>
          <a:bodyPr/>
          <a:lstStyle/>
          <a:p>
            <a:pPr algn="r"/>
            <a:r>
              <a:rPr lang="en-US" altLang="en-US" sz="3600" b="1" dirty="0" smtClean="0">
                <a:cs typeface="Arial" pitchFamily="34" charset="0"/>
              </a:rPr>
              <a:t>ENVIRONMENTAL LAW AND ENFORCEMENT</a:t>
            </a:r>
            <a:endParaRPr lang="en-US" altLang="en-US" sz="3600" dirty="0" smtClean="0"/>
          </a:p>
        </p:txBody>
      </p:sp>
      <p:sp>
        <p:nvSpPr>
          <p:cNvPr id="3" name="Subtitle 2"/>
          <p:cNvSpPr>
            <a:spLocks noGrp="1"/>
          </p:cNvSpPr>
          <p:nvPr>
            <p:ph type="subTitle" idx="1"/>
          </p:nvPr>
        </p:nvSpPr>
        <p:spPr>
          <a:xfrm>
            <a:off x="476497" y="1676400"/>
            <a:ext cx="8153400" cy="4648200"/>
          </a:xfrm>
        </p:spPr>
        <p:txBody>
          <a:bodyPr>
            <a:normAutofit fontScale="25000" lnSpcReduction="20000"/>
          </a:bodyPr>
          <a:lstStyle/>
          <a:p>
            <a:pPr marL="285750" indent="-285750" algn="l">
              <a:lnSpc>
                <a:spcPct val="120000"/>
              </a:lnSpc>
              <a:spcBef>
                <a:spcPts val="600"/>
              </a:spcBef>
              <a:spcAft>
                <a:spcPts val="600"/>
              </a:spcAft>
              <a:buFont typeface="Wingdings" panose="05000000000000000000" pitchFamily="2" charset="2"/>
              <a:buChar char="ü"/>
              <a:defRPr/>
            </a:pPr>
            <a:r>
              <a:rPr lang="en-US" sz="7200" b="1" dirty="0" smtClean="0">
                <a:solidFill>
                  <a:schemeClr val="tx1"/>
                </a:solidFill>
                <a:latin typeface="Arial" panose="020B0604020202020204" pitchFamily="34" charset="0"/>
                <a:cs typeface="Arial" panose="020B0604020202020204" pitchFamily="34" charset="0"/>
              </a:rPr>
              <a:t>Improvement</a:t>
            </a:r>
            <a:r>
              <a:rPr lang="en-US" sz="7200" dirty="0" smtClean="0">
                <a:solidFill>
                  <a:schemeClr val="tx1"/>
                </a:solidFill>
                <a:latin typeface="Arial" panose="020B0604020202020204" pitchFamily="34" charset="0"/>
                <a:cs typeface="Arial" panose="020B0604020202020204" pitchFamily="34" charset="0"/>
              </a:rPr>
              <a:t> </a:t>
            </a:r>
            <a:r>
              <a:rPr lang="en-US" sz="7200" dirty="0">
                <a:solidFill>
                  <a:schemeClr val="tx1"/>
                </a:solidFill>
                <a:latin typeface="Arial" panose="020B0604020202020204" pitchFamily="34" charset="0"/>
                <a:cs typeface="Arial" panose="020B0604020202020204" pitchFamily="34" charset="0"/>
              </a:rPr>
              <a:t>of environmental law and </a:t>
            </a:r>
            <a:r>
              <a:rPr lang="en-US" sz="7200" dirty="0" smtClean="0">
                <a:solidFill>
                  <a:schemeClr val="tx1"/>
                </a:solidFill>
                <a:latin typeface="Arial" panose="020B0604020202020204" pitchFamily="34" charset="0"/>
                <a:cs typeface="Arial" panose="020B0604020202020204" pitchFamily="34" charset="0"/>
              </a:rPr>
              <a:t>standards, a </a:t>
            </a:r>
            <a:r>
              <a:rPr lang="en-US" sz="7200" dirty="0">
                <a:solidFill>
                  <a:schemeClr val="tx1"/>
                </a:solidFill>
                <a:latin typeface="Arial" panose="020B0604020202020204" pitchFamily="34" charset="0"/>
                <a:cs typeface="Arial" panose="020B0604020202020204" pitchFamily="34" charset="0"/>
              </a:rPr>
              <a:t>key objective </a:t>
            </a:r>
            <a:r>
              <a:rPr lang="en-US" sz="7200" dirty="0" smtClean="0">
                <a:solidFill>
                  <a:schemeClr val="tx1"/>
                </a:solidFill>
                <a:latin typeface="Arial" panose="020B0604020202020204" pitchFamily="34" charset="0"/>
                <a:cs typeface="Arial" panose="020B0604020202020204" pitchFamily="34" charset="0"/>
              </a:rPr>
              <a:t> </a:t>
            </a:r>
            <a:r>
              <a:rPr lang="en-US" sz="7200" dirty="0">
                <a:solidFill>
                  <a:schemeClr val="tx1"/>
                </a:solidFill>
                <a:latin typeface="Arial" panose="020B0604020202020204" pitchFamily="34" charset="0"/>
                <a:cs typeface="Arial" panose="020B0604020202020204" pitchFamily="34" charset="0"/>
              </a:rPr>
              <a:t>partnership </a:t>
            </a:r>
            <a:endParaRPr lang="en-US" sz="7200" dirty="0" smtClean="0">
              <a:solidFill>
                <a:schemeClr val="tx1"/>
              </a:solidFill>
              <a:latin typeface="Arial" panose="020B0604020202020204" pitchFamily="34" charset="0"/>
              <a:cs typeface="Arial" panose="020B0604020202020204" pitchFamily="34" charset="0"/>
            </a:endParaRPr>
          </a:p>
          <a:p>
            <a:pPr marL="285750" indent="-285750" algn="l">
              <a:lnSpc>
                <a:spcPct val="120000"/>
              </a:lnSpc>
              <a:spcBef>
                <a:spcPts val="600"/>
              </a:spcBef>
              <a:spcAft>
                <a:spcPts val="600"/>
              </a:spcAft>
              <a:buFont typeface="Wingdings" panose="05000000000000000000" pitchFamily="2" charset="2"/>
              <a:buChar char="ü"/>
              <a:defRPr/>
            </a:pPr>
            <a:r>
              <a:rPr lang="en-US" sz="7200" dirty="0" smtClean="0">
                <a:solidFill>
                  <a:schemeClr val="tx1"/>
                </a:solidFill>
                <a:latin typeface="Arial" panose="020B0604020202020204" pitchFamily="34" charset="0"/>
                <a:cs typeface="Arial" panose="020B0604020202020204" pitchFamily="34" charset="0"/>
              </a:rPr>
              <a:t>A </a:t>
            </a:r>
            <a:r>
              <a:rPr lang="en-US" sz="7200" b="1" dirty="0">
                <a:solidFill>
                  <a:schemeClr val="tx1"/>
                </a:solidFill>
                <a:latin typeface="Arial" panose="020B0604020202020204" pitchFamily="34" charset="0"/>
                <a:cs typeface="Arial" panose="020B0604020202020204" pitchFamily="34" charset="0"/>
              </a:rPr>
              <a:t>training program </a:t>
            </a:r>
            <a:r>
              <a:rPr lang="en-US" sz="7200" dirty="0" smtClean="0">
                <a:solidFill>
                  <a:schemeClr val="tx1"/>
                </a:solidFill>
                <a:latin typeface="Arial" panose="020B0604020202020204" pitchFamily="34" charset="0"/>
                <a:cs typeface="Arial" panose="020B0604020202020204" pitchFamily="34" charset="0"/>
              </a:rPr>
              <a:t>to support more than </a:t>
            </a:r>
            <a:r>
              <a:rPr lang="en-US" sz="7200" dirty="0">
                <a:solidFill>
                  <a:schemeClr val="tx1"/>
                </a:solidFill>
                <a:latin typeface="Arial" panose="020B0604020202020204" pitchFamily="34" charset="0"/>
                <a:cs typeface="Arial" panose="020B0604020202020204" pitchFamily="34" charset="0"/>
              </a:rPr>
              <a:t>600 environmental, wildlife and customs officials in identifying illegal shipments of environmentally regulated </a:t>
            </a:r>
            <a:r>
              <a:rPr lang="en-US" sz="7200" dirty="0" smtClean="0">
                <a:solidFill>
                  <a:schemeClr val="tx1"/>
                </a:solidFill>
                <a:latin typeface="Arial" panose="020B0604020202020204" pitchFamily="34" charset="0"/>
                <a:cs typeface="Arial" panose="020B0604020202020204" pitchFamily="34" charset="0"/>
              </a:rPr>
              <a:t>materials and wildlife</a:t>
            </a:r>
            <a:endParaRPr lang="en-US" sz="7200" dirty="0">
              <a:solidFill>
                <a:schemeClr val="tx1"/>
              </a:solidFill>
              <a:latin typeface="Arial" panose="020B0604020202020204" pitchFamily="34" charset="0"/>
              <a:cs typeface="Arial" panose="020B0604020202020204" pitchFamily="34" charset="0"/>
            </a:endParaRPr>
          </a:p>
          <a:p>
            <a:pPr marL="285750" indent="-285750" algn="l">
              <a:lnSpc>
                <a:spcPct val="120000"/>
              </a:lnSpc>
              <a:spcBef>
                <a:spcPts val="600"/>
              </a:spcBef>
              <a:spcAft>
                <a:spcPts val="600"/>
              </a:spcAft>
              <a:buFont typeface="Wingdings" panose="05000000000000000000" pitchFamily="2" charset="2"/>
              <a:buChar char="ü"/>
              <a:defRPr/>
            </a:pPr>
            <a:r>
              <a:rPr lang="en-US" sz="7200" dirty="0">
                <a:solidFill>
                  <a:schemeClr val="tx1"/>
                </a:solidFill>
                <a:latin typeface="Arial" panose="020B0604020202020204" pitchFamily="34" charset="0"/>
                <a:cs typeface="Arial" panose="020B0604020202020204" pitchFamily="34" charset="0"/>
              </a:rPr>
              <a:t>The submission on enforcement </a:t>
            </a:r>
            <a:r>
              <a:rPr lang="en-US" sz="7200" dirty="0" smtClean="0">
                <a:solidFill>
                  <a:schemeClr val="tx1"/>
                </a:solidFill>
                <a:latin typeface="Arial" panose="020B0604020202020204" pitchFamily="34" charset="0"/>
                <a:cs typeface="Arial" panose="020B0604020202020204" pitchFamily="34" charset="0"/>
              </a:rPr>
              <a:t>matters process (</a:t>
            </a:r>
            <a:r>
              <a:rPr lang="en-US" sz="7200" b="1" dirty="0">
                <a:solidFill>
                  <a:schemeClr val="tx1"/>
                </a:solidFill>
                <a:latin typeface="Arial" panose="020B0604020202020204" pitchFamily="34" charset="0"/>
                <a:cs typeface="Arial" panose="020B0604020202020204" pitchFamily="34" charset="0"/>
              </a:rPr>
              <a:t>SEM</a:t>
            </a:r>
            <a:r>
              <a:rPr lang="en-US" sz="7200" dirty="0" smtClean="0">
                <a:solidFill>
                  <a:schemeClr val="tx1"/>
                </a:solidFill>
                <a:latin typeface="Arial" panose="020B0604020202020204" pitchFamily="34" charset="0"/>
                <a:cs typeface="Arial" panose="020B0604020202020204" pitchFamily="34" charset="0"/>
              </a:rPr>
              <a:t>), a </a:t>
            </a:r>
            <a:r>
              <a:rPr lang="en-US" sz="7200" dirty="0">
                <a:solidFill>
                  <a:schemeClr val="tx1"/>
                </a:solidFill>
                <a:latin typeface="Arial" panose="020B0604020202020204" pitchFamily="34" charset="0"/>
                <a:cs typeface="Arial" panose="020B0604020202020204" pitchFamily="34" charset="0"/>
              </a:rPr>
              <a:t>unique mechanism to ensure government accountability </a:t>
            </a:r>
            <a:r>
              <a:rPr lang="en-US" sz="7200" dirty="0" smtClean="0">
                <a:solidFill>
                  <a:schemeClr val="tx1"/>
                </a:solidFill>
                <a:latin typeface="Arial" panose="020B0604020202020204" pitchFamily="34" charset="0"/>
                <a:cs typeface="Arial" panose="020B0604020202020204" pitchFamily="34" charset="0"/>
              </a:rPr>
              <a:t>in enforcing </a:t>
            </a:r>
            <a:r>
              <a:rPr lang="en-US" sz="7200" dirty="0">
                <a:solidFill>
                  <a:schemeClr val="tx1"/>
                </a:solidFill>
                <a:latin typeface="Arial" panose="020B0604020202020204" pitchFamily="34" charset="0"/>
                <a:cs typeface="Arial" panose="020B0604020202020204" pitchFamily="34" charset="0"/>
              </a:rPr>
              <a:t>environmental </a:t>
            </a:r>
            <a:r>
              <a:rPr lang="en-US" sz="7200" dirty="0" smtClean="0">
                <a:solidFill>
                  <a:schemeClr val="tx1"/>
                </a:solidFill>
                <a:latin typeface="Arial" panose="020B0604020202020204" pitchFamily="34" charset="0"/>
                <a:cs typeface="Arial" panose="020B0604020202020204" pitchFamily="34" charset="0"/>
              </a:rPr>
              <a:t>laws </a:t>
            </a:r>
            <a:endParaRPr lang="en-US" sz="7200" dirty="0">
              <a:solidFill>
                <a:schemeClr val="tx1"/>
              </a:solidFill>
              <a:latin typeface="Arial" panose="020B0604020202020204" pitchFamily="34" charset="0"/>
              <a:cs typeface="Arial" panose="020B0604020202020204" pitchFamily="34" charset="0"/>
            </a:endParaRPr>
          </a:p>
          <a:p>
            <a:pPr lvl="1" algn="l">
              <a:lnSpc>
                <a:spcPct val="120000"/>
              </a:lnSpc>
              <a:spcBef>
                <a:spcPts val="0"/>
              </a:spcBef>
              <a:spcAft>
                <a:spcPts val="600"/>
              </a:spcAft>
              <a:buFont typeface="Arial" charset="0"/>
              <a:buNone/>
              <a:defRPr/>
            </a:pPr>
            <a:r>
              <a:rPr lang="en-US" sz="6800" dirty="0" smtClean="0">
                <a:solidFill>
                  <a:schemeClr val="tx1"/>
                </a:solidFill>
                <a:latin typeface="Arial" panose="020B0604020202020204" pitchFamily="34" charset="0"/>
                <a:cs typeface="Arial" panose="020B0604020202020204" pitchFamily="34" charset="0"/>
              </a:rPr>
              <a:t>Non-judicial, non-adversarial</a:t>
            </a:r>
          </a:p>
          <a:p>
            <a:pPr lvl="1" algn="l">
              <a:lnSpc>
                <a:spcPct val="120000"/>
              </a:lnSpc>
              <a:spcBef>
                <a:spcPts val="0"/>
              </a:spcBef>
              <a:spcAft>
                <a:spcPts val="600"/>
              </a:spcAft>
              <a:buFont typeface="Arial" charset="0"/>
              <a:buNone/>
              <a:defRPr/>
            </a:pPr>
            <a:r>
              <a:rPr lang="en-US" sz="6800" dirty="0" smtClean="0">
                <a:solidFill>
                  <a:schemeClr val="tx1"/>
                </a:solidFill>
                <a:latin typeface="Arial" panose="020B0604020202020204" pitchFamily="34" charset="0"/>
                <a:cs typeface="Arial" panose="020B0604020202020204" pitchFamily="34" charset="0"/>
              </a:rPr>
              <a:t>Does not lead to sanctioning of a Party</a:t>
            </a:r>
          </a:p>
          <a:p>
            <a:pPr lvl="1" algn="l">
              <a:lnSpc>
                <a:spcPct val="120000"/>
              </a:lnSpc>
              <a:spcBef>
                <a:spcPts val="0"/>
              </a:spcBef>
              <a:spcAft>
                <a:spcPts val="600"/>
              </a:spcAft>
              <a:buFont typeface="Arial" charset="0"/>
              <a:buNone/>
              <a:defRPr/>
            </a:pPr>
            <a:r>
              <a:rPr lang="en-US" sz="6800" dirty="0" smtClean="0">
                <a:solidFill>
                  <a:schemeClr val="tx1"/>
                </a:solidFill>
                <a:latin typeface="Arial" panose="020B0604020202020204" pitchFamily="34" charset="0"/>
                <a:cs typeface="Arial" panose="020B0604020202020204" pitchFamily="34" charset="0"/>
              </a:rPr>
              <a:t>Provides transparency in environmental matters</a:t>
            </a:r>
          </a:p>
          <a:p>
            <a:pPr marL="285750" indent="-285750" algn="l">
              <a:lnSpc>
                <a:spcPct val="120000"/>
              </a:lnSpc>
              <a:spcBef>
                <a:spcPts val="600"/>
              </a:spcBef>
              <a:spcAft>
                <a:spcPts val="600"/>
              </a:spcAft>
              <a:buFont typeface="Wingdings" panose="05000000000000000000" pitchFamily="2" charset="2"/>
              <a:buChar char="ü"/>
              <a:defRPr/>
            </a:pPr>
            <a:r>
              <a:rPr lang="en-US" sz="7200" dirty="0" smtClean="0">
                <a:solidFill>
                  <a:schemeClr val="tx1"/>
                </a:solidFill>
                <a:latin typeface="Arial" panose="020B0604020202020204" pitchFamily="34" charset="0"/>
                <a:cs typeface="Arial" panose="020B0604020202020204" pitchFamily="34" charset="0"/>
              </a:rPr>
              <a:t>Secretariat’s 2013 </a:t>
            </a:r>
            <a:r>
              <a:rPr lang="en-US" sz="7200" b="1" dirty="0" smtClean="0">
                <a:solidFill>
                  <a:schemeClr val="tx1"/>
                </a:solidFill>
                <a:latin typeface="Arial" panose="020B0604020202020204" pitchFamily="34" charset="0"/>
                <a:cs typeface="Arial" panose="020B0604020202020204" pitchFamily="34" charset="0"/>
              </a:rPr>
              <a:t>independent </a:t>
            </a:r>
            <a:r>
              <a:rPr lang="en-US" sz="7200" b="1" dirty="0">
                <a:solidFill>
                  <a:schemeClr val="tx1"/>
                </a:solidFill>
                <a:latin typeface="Arial" panose="020B0604020202020204" pitchFamily="34" charset="0"/>
                <a:cs typeface="Arial" panose="020B0604020202020204" pitchFamily="34" charset="0"/>
              </a:rPr>
              <a:t>report </a:t>
            </a:r>
            <a:r>
              <a:rPr lang="en-US" sz="7200" dirty="0">
                <a:solidFill>
                  <a:schemeClr val="tx1"/>
                </a:solidFill>
                <a:latin typeface="Arial" panose="020B0604020202020204" pitchFamily="34" charset="0"/>
                <a:cs typeface="Arial" panose="020B0604020202020204" pitchFamily="34" charset="0"/>
              </a:rPr>
              <a:t>on spent lead-acid battery trade and recycling </a:t>
            </a:r>
            <a:r>
              <a:rPr lang="en-US" sz="7200" dirty="0" smtClean="0">
                <a:solidFill>
                  <a:schemeClr val="tx1"/>
                </a:solidFill>
                <a:latin typeface="Arial" panose="020B0604020202020204" pitchFamily="34" charset="0"/>
                <a:cs typeface="Arial" panose="020B0604020202020204" pitchFamily="34" charset="0"/>
              </a:rPr>
              <a:t>resulted </a:t>
            </a:r>
            <a:r>
              <a:rPr lang="en-US" sz="7200" dirty="0">
                <a:solidFill>
                  <a:schemeClr val="tx1"/>
                </a:solidFill>
                <a:latin typeface="Arial" panose="020B0604020202020204" pitchFamily="34" charset="0"/>
                <a:cs typeface="Arial" panose="020B0604020202020204" pitchFamily="34" charset="0"/>
              </a:rPr>
              <a:t>in legislative changes in Mexico </a:t>
            </a:r>
            <a:r>
              <a:rPr lang="en-US" sz="7200" dirty="0" smtClean="0">
                <a:solidFill>
                  <a:schemeClr val="tx1"/>
                </a:solidFill>
                <a:latin typeface="Arial" panose="020B0604020202020204" pitchFamily="34" charset="0"/>
                <a:cs typeface="Arial" panose="020B0604020202020204" pitchFamily="34" charset="0"/>
              </a:rPr>
              <a:t>and in bolstering </a:t>
            </a:r>
            <a:r>
              <a:rPr lang="en-US" sz="7200" dirty="0">
                <a:solidFill>
                  <a:schemeClr val="tx1"/>
                </a:solidFill>
                <a:latin typeface="Arial" panose="020B0604020202020204" pitchFamily="34" charset="0"/>
                <a:cs typeface="Arial" panose="020B0604020202020204" pitchFamily="34" charset="0"/>
              </a:rPr>
              <a:t>the US EPA’s determination to revisit </a:t>
            </a:r>
            <a:r>
              <a:rPr lang="en-US" sz="7200" dirty="0" smtClean="0">
                <a:solidFill>
                  <a:schemeClr val="tx1"/>
                </a:solidFill>
                <a:latin typeface="Arial" panose="020B0604020202020204" pitchFamily="34" charset="0"/>
                <a:cs typeface="Arial" panose="020B0604020202020204" pitchFamily="34" charset="0"/>
              </a:rPr>
              <a:t>related import/export regulations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685800" y="228600"/>
            <a:ext cx="8001000" cy="838200"/>
          </a:xfrm>
        </p:spPr>
        <p:txBody>
          <a:bodyPr/>
          <a:lstStyle/>
          <a:p>
            <a:pPr algn="r"/>
            <a:r>
              <a:rPr lang="en-US" altLang="en-US" sz="3600" b="1" dirty="0" smtClean="0">
                <a:cs typeface="Arial" pitchFamily="34" charset="0"/>
              </a:rPr>
              <a:t>WHAT WE ARE KNOWN FOR…</a:t>
            </a:r>
          </a:p>
        </p:txBody>
      </p:sp>
      <p:sp>
        <p:nvSpPr>
          <p:cNvPr id="10243" name="TextBox 5"/>
          <p:cNvSpPr txBox="1">
            <a:spLocks noChangeArrowheads="1"/>
          </p:cNvSpPr>
          <p:nvPr/>
        </p:nvSpPr>
        <p:spPr bwMode="auto">
          <a:xfrm>
            <a:off x="266700" y="1295400"/>
            <a:ext cx="8610600" cy="4954588"/>
          </a:xfrm>
          <a:prstGeom prst="rect">
            <a:avLst/>
          </a:prstGeom>
          <a:noFill/>
          <a:ln w="9525">
            <a:noFill/>
            <a:miter lim="800000"/>
            <a:headEnd/>
            <a:tailEnd/>
          </a:ln>
        </p:spPr>
        <p:txBody>
          <a:bodyPr>
            <a:spAutoFit/>
          </a:bodyPr>
          <a:lstStyle/>
          <a:p>
            <a:pPr>
              <a:spcBef>
                <a:spcPts val="600"/>
              </a:spcBef>
              <a:spcAft>
                <a:spcPts val="600"/>
              </a:spcAft>
            </a:pPr>
            <a:r>
              <a:rPr lang="en-US" altLang="en-US" sz="2000" b="1" dirty="0">
                <a:solidFill>
                  <a:schemeClr val="tx1"/>
                </a:solidFill>
                <a:latin typeface="Arial" pitchFamily="34" charset="0"/>
                <a:cs typeface="Arial" pitchFamily="34" charset="0"/>
              </a:rPr>
              <a:t>Monarch butterfly </a:t>
            </a:r>
            <a:r>
              <a:rPr lang="en-US" altLang="en-US" sz="2000" dirty="0">
                <a:solidFill>
                  <a:schemeClr val="tx1"/>
                </a:solidFill>
                <a:latin typeface="Arial" pitchFamily="34" charset="0"/>
                <a:cs typeface="Arial" pitchFamily="34" charset="0"/>
              </a:rPr>
              <a:t>– tri-national actions to conserve the habitat for this emblematic species and migratory phenomenon</a:t>
            </a:r>
          </a:p>
          <a:p>
            <a:pPr>
              <a:spcBef>
                <a:spcPts val="600"/>
              </a:spcBef>
              <a:spcAft>
                <a:spcPts val="600"/>
              </a:spcAft>
            </a:pPr>
            <a:r>
              <a:rPr lang="en-US" altLang="en-US" sz="2000" dirty="0">
                <a:solidFill>
                  <a:schemeClr val="tx1"/>
                </a:solidFill>
                <a:latin typeface="Arial" pitchFamily="34" charset="0"/>
                <a:cs typeface="Arial" pitchFamily="34" charset="0"/>
              </a:rPr>
              <a:t>Collaboration for the </a:t>
            </a:r>
            <a:r>
              <a:rPr lang="en-US" altLang="en-US" sz="2000" b="1" dirty="0">
                <a:solidFill>
                  <a:schemeClr val="tx1"/>
                </a:solidFill>
                <a:latin typeface="Arial" pitchFamily="34" charset="0"/>
                <a:cs typeface="Arial" pitchFamily="34" charset="0"/>
              </a:rPr>
              <a:t>conservation </a:t>
            </a:r>
            <a:br>
              <a:rPr lang="en-US" altLang="en-US" sz="2000" b="1" dirty="0">
                <a:solidFill>
                  <a:schemeClr val="tx1"/>
                </a:solidFill>
                <a:latin typeface="Arial" pitchFamily="34" charset="0"/>
                <a:cs typeface="Arial" pitchFamily="34" charset="0"/>
              </a:rPr>
            </a:br>
            <a:r>
              <a:rPr lang="en-US" altLang="en-US" sz="2000" b="1" dirty="0">
                <a:solidFill>
                  <a:schemeClr val="tx1"/>
                </a:solidFill>
                <a:latin typeface="Arial" pitchFamily="34" charset="0"/>
                <a:cs typeface="Arial" pitchFamily="34" charset="0"/>
              </a:rPr>
              <a:t>of species and ecosystems </a:t>
            </a:r>
            <a:r>
              <a:rPr lang="en-US" altLang="en-US" sz="2000" dirty="0">
                <a:solidFill>
                  <a:schemeClr val="tx1"/>
                </a:solidFill>
                <a:latin typeface="Arial" pitchFamily="34" charset="0"/>
                <a:cs typeface="Arial" pitchFamily="34" charset="0"/>
              </a:rPr>
              <a:t>of common</a:t>
            </a:r>
            <a:br>
              <a:rPr lang="en-US" altLang="en-US" sz="2000" dirty="0">
                <a:solidFill>
                  <a:schemeClr val="tx1"/>
                </a:solidFill>
                <a:latin typeface="Arial" pitchFamily="34" charset="0"/>
                <a:cs typeface="Arial" pitchFamily="34" charset="0"/>
              </a:rPr>
            </a:br>
            <a:r>
              <a:rPr lang="en-US" altLang="en-US" sz="2000" dirty="0">
                <a:solidFill>
                  <a:schemeClr val="tx1"/>
                </a:solidFill>
                <a:latin typeface="Arial" pitchFamily="34" charset="0"/>
                <a:cs typeface="Arial" pitchFamily="34" charset="0"/>
              </a:rPr>
              <a:t>concern</a:t>
            </a:r>
          </a:p>
          <a:p>
            <a:pPr lvl="1">
              <a:spcBef>
                <a:spcPts val="600"/>
              </a:spcBef>
              <a:spcAft>
                <a:spcPts val="600"/>
              </a:spcAft>
            </a:pPr>
            <a:r>
              <a:rPr lang="en-US" altLang="en-US" sz="1700" dirty="0">
                <a:solidFill>
                  <a:schemeClr val="tx1"/>
                </a:solidFill>
                <a:latin typeface="Arial" pitchFamily="34" charset="0"/>
                <a:cs typeface="Arial" pitchFamily="34" charset="0"/>
              </a:rPr>
              <a:t>North American Conservation Action </a:t>
            </a:r>
            <a:br>
              <a:rPr lang="en-US" altLang="en-US" sz="1700" dirty="0">
                <a:solidFill>
                  <a:schemeClr val="tx1"/>
                </a:solidFill>
                <a:latin typeface="Arial" pitchFamily="34" charset="0"/>
                <a:cs typeface="Arial" pitchFamily="34" charset="0"/>
              </a:rPr>
            </a:br>
            <a:r>
              <a:rPr lang="en-US" altLang="en-US" sz="1700" dirty="0">
                <a:solidFill>
                  <a:schemeClr val="tx1"/>
                </a:solidFill>
                <a:latin typeface="Arial" pitchFamily="34" charset="0"/>
                <a:cs typeface="Arial" pitchFamily="34" charset="0"/>
              </a:rPr>
              <a:t>Plans for 8 marine and terrestrial species</a:t>
            </a:r>
          </a:p>
          <a:p>
            <a:pPr lvl="1">
              <a:spcBef>
                <a:spcPts val="600"/>
              </a:spcBef>
              <a:spcAft>
                <a:spcPts val="600"/>
              </a:spcAft>
            </a:pPr>
            <a:r>
              <a:rPr lang="en-US" altLang="en-US" sz="1700" dirty="0">
                <a:solidFill>
                  <a:schemeClr val="tx1"/>
                </a:solidFill>
                <a:latin typeface="Arial" pitchFamily="34" charset="0"/>
                <a:cs typeface="Arial" pitchFamily="34" charset="0"/>
              </a:rPr>
              <a:t>North American Marine Protected Area </a:t>
            </a:r>
            <a:br>
              <a:rPr lang="en-US" altLang="en-US" sz="1700" dirty="0">
                <a:solidFill>
                  <a:schemeClr val="tx1"/>
                </a:solidFill>
                <a:latin typeface="Arial" pitchFamily="34" charset="0"/>
                <a:cs typeface="Arial" pitchFamily="34" charset="0"/>
              </a:rPr>
            </a:br>
            <a:r>
              <a:rPr lang="en-US" altLang="en-US" sz="1700" dirty="0">
                <a:solidFill>
                  <a:schemeClr val="tx1"/>
                </a:solidFill>
                <a:latin typeface="Arial" pitchFamily="34" charset="0"/>
                <a:cs typeface="Arial" pitchFamily="34" charset="0"/>
              </a:rPr>
              <a:t>Network (NAMPAN) - a decade of </a:t>
            </a:r>
            <a:br>
              <a:rPr lang="en-US" altLang="en-US" sz="1700" dirty="0">
                <a:solidFill>
                  <a:schemeClr val="tx1"/>
                </a:solidFill>
                <a:latin typeface="Arial" pitchFamily="34" charset="0"/>
                <a:cs typeface="Arial" pitchFamily="34" charset="0"/>
              </a:rPr>
            </a:br>
            <a:r>
              <a:rPr lang="en-US" altLang="en-US" sz="1700" dirty="0">
                <a:solidFill>
                  <a:schemeClr val="tx1"/>
                </a:solidFill>
                <a:latin typeface="Arial" pitchFamily="34" charset="0"/>
                <a:cs typeface="Arial" pitchFamily="34" charset="0"/>
              </a:rPr>
              <a:t>marine work </a:t>
            </a:r>
          </a:p>
          <a:p>
            <a:pPr lvl="1">
              <a:spcBef>
                <a:spcPts val="600"/>
              </a:spcBef>
              <a:spcAft>
                <a:spcPts val="600"/>
              </a:spcAft>
            </a:pPr>
            <a:r>
              <a:rPr lang="en-US" altLang="en-US" sz="1700" dirty="0">
                <a:solidFill>
                  <a:schemeClr val="tx1"/>
                </a:solidFill>
                <a:latin typeface="Arial" pitchFamily="34" charset="0"/>
                <a:cs typeface="Arial" pitchFamily="34" charset="0"/>
              </a:rPr>
              <a:t>Blue carbon ecosystems: mangroves, </a:t>
            </a:r>
            <a:r>
              <a:rPr lang="en-US" altLang="en-US" sz="1700" dirty="0" err="1">
                <a:solidFill>
                  <a:schemeClr val="tx1"/>
                </a:solidFill>
                <a:latin typeface="Arial" pitchFamily="34" charset="0"/>
                <a:cs typeface="Arial" pitchFamily="34" charset="0"/>
              </a:rPr>
              <a:t>seagrass</a:t>
            </a:r>
            <a:r>
              <a:rPr lang="en-US" altLang="en-US" sz="1700" dirty="0">
                <a:solidFill>
                  <a:schemeClr val="tx1"/>
                </a:solidFill>
                <a:latin typeface="Arial" pitchFamily="34" charset="0"/>
                <a:cs typeface="Arial" pitchFamily="34" charset="0"/>
              </a:rPr>
              <a:t> and </a:t>
            </a:r>
            <a:r>
              <a:rPr lang="en-US" altLang="en-US" sz="1700" dirty="0" err="1">
                <a:solidFill>
                  <a:schemeClr val="tx1"/>
                </a:solidFill>
                <a:latin typeface="Arial" pitchFamily="34" charset="0"/>
                <a:cs typeface="Arial" pitchFamily="34" charset="0"/>
              </a:rPr>
              <a:t>saltmarshes</a:t>
            </a:r>
            <a:endParaRPr lang="en-US" altLang="en-US" sz="1700" dirty="0">
              <a:solidFill>
                <a:schemeClr val="tx1"/>
              </a:solidFill>
              <a:latin typeface="Arial" pitchFamily="34" charset="0"/>
              <a:cs typeface="Arial" pitchFamily="34" charset="0"/>
            </a:endParaRPr>
          </a:p>
          <a:p>
            <a:pPr>
              <a:spcBef>
                <a:spcPts val="600"/>
              </a:spcBef>
              <a:spcAft>
                <a:spcPts val="600"/>
              </a:spcAft>
            </a:pPr>
            <a:r>
              <a:rPr lang="en-US" altLang="en-US" sz="2000" dirty="0">
                <a:solidFill>
                  <a:schemeClr val="tx1"/>
                </a:solidFill>
                <a:latin typeface="Arial" pitchFamily="34" charset="0"/>
                <a:cs typeface="Arial" pitchFamily="34" charset="0"/>
              </a:rPr>
              <a:t>Analyses of </a:t>
            </a:r>
            <a:r>
              <a:rPr lang="en-US" altLang="en-US" sz="2000" b="1" dirty="0">
                <a:solidFill>
                  <a:schemeClr val="tx1"/>
                </a:solidFill>
                <a:latin typeface="Arial" pitchFamily="34" charset="0"/>
                <a:cs typeface="Arial" pitchFamily="34" charset="0"/>
              </a:rPr>
              <a:t>continental-wide persistent pollution </a:t>
            </a:r>
            <a:r>
              <a:rPr lang="en-US" altLang="en-US" sz="2000" dirty="0">
                <a:solidFill>
                  <a:schemeClr val="tx1"/>
                </a:solidFill>
                <a:latin typeface="Arial" pitchFamily="34" charset="0"/>
                <a:cs typeface="Arial" pitchFamily="34" charset="0"/>
              </a:rPr>
              <a:t>and mitigation actions: </a:t>
            </a:r>
          </a:p>
          <a:p>
            <a:pPr lvl="1">
              <a:spcBef>
                <a:spcPts val="600"/>
              </a:spcBef>
              <a:spcAft>
                <a:spcPts val="600"/>
              </a:spcAft>
            </a:pPr>
            <a:r>
              <a:rPr lang="en-US" altLang="en-US" sz="1700" dirty="0">
                <a:solidFill>
                  <a:schemeClr val="tx1"/>
                </a:solidFill>
                <a:latin typeface="Arial" pitchFamily="34" charset="0"/>
                <a:cs typeface="Arial" pitchFamily="34" charset="0"/>
              </a:rPr>
              <a:t>Supported efforts to reduce the risks to public health and environmental contamination from chlordane, PCB, mercury and </a:t>
            </a:r>
            <a:r>
              <a:rPr lang="en-US" altLang="en-US" sz="1700" dirty="0" err="1">
                <a:solidFill>
                  <a:schemeClr val="tx1"/>
                </a:solidFill>
                <a:latin typeface="Arial" pitchFamily="34" charset="0"/>
                <a:cs typeface="Arial" pitchFamily="34" charset="0"/>
              </a:rPr>
              <a:t>lindane</a:t>
            </a:r>
            <a:endParaRPr lang="en-US" altLang="en-US" sz="1700" dirty="0">
              <a:solidFill>
                <a:schemeClr val="tx1"/>
              </a:solidFill>
              <a:latin typeface="Arial" pitchFamily="34" charset="0"/>
              <a:cs typeface="Arial" pitchFamily="34" charset="0"/>
            </a:endParaRPr>
          </a:p>
        </p:txBody>
      </p:sp>
      <p:pic>
        <p:nvPicPr>
          <p:cNvPr id="1026" name="Picture 2"/>
          <p:cNvPicPr>
            <a:picLocks noChangeAspect="1" noChangeArrowheads="1"/>
          </p:cNvPicPr>
          <p:nvPr/>
        </p:nvPicPr>
        <p:blipFill>
          <a:blip r:embed="rId3"/>
          <a:srcRect/>
          <a:stretch>
            <a:fillRect/>
          </a:stretch>
        </p:blipFill>
        <p:spPr bwMode="auto">
          <a:xfrm>
            <a:off x="5181600" y="2362200"/>
            <a:ext cx="3781622"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ubtitle 2"/>
          <p:cNvSpPr>
            <a:spLocks noGrp="1"/>
          </p:cNvSpPr>
          <p:nvPr>
            <p:ph type="subTitle" idx="1"/>
          </p:nvPr>
        </p:nvSpPr>
        <p:spPr>
          <a:xfrm>
            <a:off x="474024" y="4038600"/>
            <a:ext cx="8267700" cy="2362200"/>
          </a:xfrm>
        </p:spPr>
        <p:txBody>
          <a:bodyPr/>
          <a:lstStyle/>
          <a:p>
            <a:pPr algn="l">
              <a:lnSpc>
                <a:spcPct val="120000"/>
              </a:lnSpc>
              <a:spcBef>
                <a:spcPts val="600"/>
              </a:spcBef>
              <a:spcAft>
                <a:spcPts val="600"/>
              </a:spcAft>
            </a:pPr>
            <a:r>
              <a:rPr lang="en-US" altLang="en-US" sz="2000" b="1" dirty="0" smtClean="0">
                <a:solidFill>
                  <a:schemeClr val="tx1"/>
                </a:solidFill>
                <a:latin typeface="Arial" pitchFamily="34" charset="0"/>
                <a:cs typeface="Arial" pitchFamily="34" charset="0"/>
              </a:rPr>
              <a:t>Innovative approaches and tools such as:</a:t>
            </a:r>
          </a:p>
          <a:p>
            <a:pPr algn="l">
              <a:lnSpc>
                <a:spcPct val="120000"/>
              </a:lnSpc>
              <a:spcBef>
                <a:spcPts val="600"/>
              </a:spcBef>
              <a:spcAft>
                <a:spcPts val="600"/>
              </a:spcAft>
            </a:pPr>
            <a:r>
              <a:rPr lang="en-US" altLang="en-US" sz="1800" b="1" dirty="0" smtClean="0">
                <a:solidFill>
                  <a:schemeClr val="tx1"/>
                </a:solidFill>
                <a:latin typeface="Arial" pitchFamily="34" charset="0"/>
                <a:cs typeface="Arial" pitchFamily="34" charset="0"/>
              </a:rPr>
              <a:t>Taking Stock </a:t>
            </a:r>
            <a:r>
              <a:rPr lang="en-US" altLang="en-US" sz="1800" dirty="0" smtClean="0">
                <a:solidFill>
                  <a:schemeClr val="tx1"/>
                </a:solidFill>
                <a:latin typeface="Arial" pitchFamily="34" charset="0"/>
                <a:cs typeface="Arial" pitchFamily="34" charset="0"/>
              </a:rPr>
              <a:t>report and database provide annual updates and tracks some 500 different industrial pollutants from 35,000 facilities in North America. This initiative has become a model of best practice to other countries </a:t>
            </a:r>
          </a:p>
          <a:p>
            <a:pPr algn="l">
              <a:lnSpc>
                <a:spcPct val="120000"/>
              </a:lnSpc>
              <a:spcBef>
                <a:spcPts val="600"/>
              </a:spcBef>
              <a:spcAft>
                <a:spcPts val="600"/>
              </a:spcAft>
            </a:pPr>
            <a:r>
              <a:rPr lang="en-US" altLang="en-US" sz="1800" b="1" dirty="0" smtClean="0">
                <a:solidFill>
                  <a:schemeClr val="tx1"/>
                </a:solidFill>
                <a:latin typeface="Arial" pitchFamily="34" charset="0"/>
                <a:cs typeface="Arial" pitchFamily="34" charset="0"/>
              </a:rPr>
              <a:t>North American Environmental Atlas</a:t>
            </a:r>
            <a:r>
              <a:rPr lang="en-US" altLang="en-US" sz="1800" dirty="0" smtClean="0">
                <a:solidFill>
                  <a:schemeClr val="tx1"/>
                </a:solidFill>
                <a:latin typeface="Arial" pitchFamily="34" charset="0"/>
                <a:cs typeface="Arial" pitchFamily="34" charset="0"/>
              </a:rPr>
              <a:t>, interactive mapping tool to research, analyze and manage environmental issues</a:t>
            </a:r>
          </a:p>
        </p:txBody>
      </p:sp>
      <p:sp>
        <p:nvSpPr>
          <p:cNvPr id="11267" name="Title 1"/>
          <p:cNvSpPr txBox="1">
            <a:spLocks/>
          </p:cNvSpPr>
          <p:nvPr/>
        </p:nvSpPr>
        <p:spPr bwMode="auto">
          <a:xfrm>
            <a:off x="685800" y="152400"/>
            <a:ext cx="8001000" cy="838200"/>
          </a:xfrm>
          <a:prstGeom prst="rect">
            <a:avLst/>
          </a:prstGeom>
          <a:noFill/>
          <a:ln w="9525">
            <a:noFill/>
            <a:miter lim="800000"/>
            <a:headEnd/>
            <a:tailEnd/>
          </a:ln>
        </p:spPr>
        <p:txBody>
          <a:bodyPr anchor="ctr"/>
          <a:lstStyle/>
          <a:p>
            <a:pPr algn="r" defTabSz="914400"/>
            <a:r>
              <a:rPr lang="en-US" altLang="en-US" sz="3600" b="1">
                <a:solidFill>
                  <a:schemeClr val="tx1"/>
                </a:solidFill>
                <a:cs typeface="Arial" pitchFamily="34" charset="0"/>
              </a:rPr>
              <a:t>WHAT WE ARE KNOWN FOR…</a:t>
            </a:r>
            <a:r>
              <a:rPr lang="en-US" altLang="en-US" sz="4000" b="1">
                <a:solidFill>
                  <a:schemeClr val="tx1"/>
                </a:solidFill>
                <a:cs typeface="Arial" pitchFamily="34" charset="0"/>
              </a:rPr>
              <a:t>…</a:t>
            </a:r>
          </a:p>
        </p:txBody>
      </p:sp>
      <p:pic>
        <p:nvPicPr>
          <p:cNvPr id="1026" name="Picture 2" descr="C:\Users\crchavez\Desktop\Atl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990600"/>
            <a:ext cx="8153399" cy="28276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EC_Template_7 - green-yellow ma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4058</TotalTime>
  <Words>2396</Words>
  <Application>Microsoft Office PowerPoint</Application>
  <PresentationFormat>On-screen Show (4:3)</PresentationFormat>
  <Paragraphs>178</Paragraphs>
  <Slides>19</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CEC_Template_7 - green-yellow map</vt:lpstr>
      <vt:lpstr>Acrobat Document</vt:lpstr>
      <vt:lpstr>CEC AT 23,  A CERTAIN REGARD JPAC Regular Session 17-03</vt:lpstr>
      <vt:lpstr>PowerPoint Presentation</vt:lpstr>
      <vt:lpstr>THE CEC, ORIGINS</vt:lpstr>
      <vt:lpstr>PowerPoint Presentation</vt:lpstr>
      <vt:lpstr>PowerPoint Presentation</vt:lpstr>
      <vt:lpstr>PowerPoint Presentation</vt:lpstr>
      <vt:lpstr>ENVIRONMENTAL LAW AND ENFORCEMENT</vt:lpstr>
      <vt:lpstr>WHAT WE ARE KNOWN FOR…</vt:lpstr>
      <vt:lpstr>PowerPoint Presentation</vt:lpstr>
      <vt:lpstr>PowerPoint Presentation</vt:lpstr>
      <vt:lpstr>PowerPoint Presentation</vt:lpstr>
      <vt:lpstr>CEC – THE SUBMISSIONS ON ENFORCEMENT MATTERS PROCESS</vt:lpstr>
      <vt:lpstr>NAPECA…</vt:lpstr>
      <vt:lpstr>CEC - COMMUNICATIONS</vt:lpstr>
      <vt:lpstr>CEC  INTERNATIONAL</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Jeffrey Stoub</dc:creator>
  <cp:lastModifiedBy>César Rafael Chávez</cp:lastModifiedBy>
  <cp:revision>340</cp:revision>
  <cp:lastPrinted>2017-11-07T23:50:31Z</cp:lastPrinted>
  <dcterms:created xsi:type="dcterms:W3CDTF">2010-08-11T14:51:41Z</dcterms:created>
  <dcterms:modified xsi:type="dcterms:W3CDTF">2017-11-08T00:00:55Z</dcterms:modified>
</cp:coreProperties>
</file>