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78" r:id="rId4"/>
    <p:sldId id="257" r:id="rId5"/>
    <p:sldId id="265" r:id="rId6"/>
    <p:sldId id="275" r:id="rId7"/>
    <p:sldId id="281" r:id="rId8"/>
    <p:sldId id="267" r:id="rId9"/>
    <p:sldId id="26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1" autoAdjust="0"/>
    <p:restoredTop sz="72612" autoAdjust="0"/>
  </p:normalViewPr>
  <p:slideViewPr>
    <p:cSldViewPr>
      <p:cViewPr>
        <p:scale>
          <a:sx n="70" d="100"/>
          <a:sy n="70" d="100"/>
        </p:scale>
        <p:origin x="-326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D991FF-4ADF-4E0B-B51C-95C2F557645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888B6C-5343-4377-AD7D-2628558BF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0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88B6C-5343-4377-AD7D-2628558BF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88B6C-5343-4377-AD7D-2628558BF5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30</a:t>
            </a:r>
            <a:r>
              <a:rPr lang="en-US" dirty="0" smtClean="0"/>
              <a:t> Canada</a:t>
            </a:r>
          </a:p>
          <a:p>
            <a:r>
              <a:rPr lang="en-US" b="1" dirty="0" smtClean="0"/>
              <a:t>45</a:t>
            </a:r>
            <a:r>
              <a:rPr lang="en-US" dirty="0" smtClean="0"/>
              <a:t> Mexico</a:t>
            </a:r>
          </a:p>
          <a:p>
            <a:r>
              <a:rPr lang="en-US" b="1" dirty="0" smtClean="0"/>
              <a:t>12</a:t>
            </a:r>
            <a:r>
              <a:rPr lang="en-US" dirty="0" smtClean="0"/>
              <a:t> United States</a:t>
            </a:r>
          </a:p>
          <a:p>
            <a:r>
              <a:rPr lang="en-US" b="1" dirty="0" smtClean="0"/>
              <a:t>1</a:t>
            </a:r>
            <a:r>
              <a:rPr lang="en-US" dirty="0" smtClean="0"/>
              <a:t> Canada-United States</a:t>
            </a:r>
          </a:p>
          <a:p>
            <a:r>
              <a:rPr lang="en-US" dirty="0" smtClean="0"/>
              <a:t>	</a:t>
            </a:r>
          </a:p>
          <a:p>
            <a:r>
              <a:rPr lang="en-US" b="1" dirty="0" smtClean="0"/>
              <a:t>21 factual records</a:t>
            </a:r>
            <a:r>
              <a:rPr lang="en-US" dirty="0" smtClean="0"/>
              <a:t> have been published. [If</a:t>
            </a:r>
            <a:r>
              <a:rPr lang="en-US" baseline="0" dirty="0" smtClean="0"/>
              <a:t> Wetlands is published before Council, make that 22!].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Covering a wide range of environmental law enforcement issues covered: environmental impact assessment process, pollution prevention and control, endangered species, hazardous waste disposal, energy infrastructure, etc.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88B6C-5343-4377-AD7D-2628558BF5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4 current Mexican submissions:</a:t>
            </a:r>
            <a:r>
              <a:rPr lang="en-US" b="1" baseline="0" dirty="0" smtClean="0"/>
              <a:t> La Primavera; Analog TVs; Agricultural Burning in Sonora; and Monterey Aqueduct VI.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22 factual records</a:t>
            </a:r>
            <a:r>
              <a:rPr lang="en-US" dirty="0" smtClean="0"/>
              <a:t> have been published. Covering a wide range of environmental law enforcement issues covered: environmental impact assessment process, pollution prevention and control, endangered species, hazardous waste disposal, energy infrastructure, etc.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88B6C-5343-4377-AD7D-2628558BF5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submission asserts that Mexican authorities should not have granted favorable environmental impact authorizations to two infrastructure projects: a </a:t>
            </a:r>
            <a:r>
              <a:rPr lang="en-US" dirty="0" err="1"/>
              <a:t>liquified</a:t>
            </a:r>
            <a:r>
              <a:rPr lang="en-US" dirty="0"/>
              <a:t> natural gas (LNG) terminal and a liquefied petroleum gas (LPG) terminal. The Submitters assert that the process was conducted without following a proper review under the applicable environmental law.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88B6C-5343-4377-AD7D-2628558BF5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photo shows the LNG tanks under construction. The factual record presents information relevant to the assertions raised in the submission with regard to: </a:t>
            </a:r>
            <a:r>
              <a:rPr lang="en-US" dirty="0" err="1" smtClean="0"/>
              <a:t>i</a:t>
            </a:r>
            <a:r>
              <a:rPr lang="en-US" dirty="0" smtClean="0"/>
              <a:t>) the relationship between the </a:t>
            </a:r>
            <a:r>
              <a:rPr lang="en-US" dirty="0" err="1" smtClean="0"/>
              <a:t>Liquified</a:t>
            </a:r>
            <a:r>
              <a:rPr lang="en-US" dirty="0" smtClean="0"/>
              <a:t> Petroleum Gas  and the Liquefied Natural Gas (LNG) Terminal projects and the ecological zoning of the territory; and ii) the environmental impact assessment for the LNG Terminal project with respect to the water flow (hydrodynamics) of the </a:t>
            </a:r>
            <a:r>
              <a:rPr lang="en-US" dirty="0" err="1" smtClean="0"/>
              <a:t>Cuyutlán</a:t>
            </a:r>
            <a:r>
              <a:rPr lang="en-US" dirty="0" smtClean="0"/>
              <a:t> lagoon.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88B6C-5343-4377-AD7D-2628558BF5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6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SEM Unit has been working in </a:t>
            </a:r>
            <a:r>
              <a:rPr lang="en-US" baseline="0" dirty="0" smtClean="0"/>
              <a:t>improving accessibility of factual records and make them more attractive to the public.</a:t>
            </a:r>
          </a:p>
          <a:p>
            <a:r>
              <a:rPr lang="en-US" baseline="0" dirty="0" smtClean="0"/>
              <a:t>Increased visibility of factual records was accomplished through:</a:t>
            </a:r>
          </a:p>
          <a:p>
            <a:endParaRPr lang="en-US" baseline="0" dirty="0" smtClean="0"/>
          </a:p>
          <a:p>
            <a:pPr marL="232943" indent="-232943">
              <a:buAutoNum type="arabicPeriod"/>
            </a:pPr>
            <a:r>
              <a:rPr lang="en-US" baseline="0" dirty="0" smtClean="0"/>
              <a:t>The SEM USB Cards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Improving Factual Records formatting through Text Boxes and visual elements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Summarizing information in a more concise and accessible manner. A new index structure is now discussed with the Parties</a:t>
            </a:r>
          </a:p>
          <a:p>
            <a:pPr marL="232943" indent="-232943">
              <a:buAutoNum type="arabicPeriod"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88B6C-5343-4377-AD7D-2628558BF5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2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2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6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6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7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1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3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1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C60D-F3C6-430F-A621-B6DB6F9F3A6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B21DE-A4DB-4431-8710-4C0590B6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m@cec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5299B0C-FC00-47F8-A9EE-1D71386823CF" descr="CF57F041-FE3D-4EFE-8071-22A32DBEA284@mt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199" y="-120464"/>
            <a:ext cx="9296398" cy="69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89230"/>
            <a:ext cx="9144000" cy="2911569"/>
          </a:xfrm>
          <a:solidFill>
            <a:schemeClr val="tx1">
              <a:lumMod val="65000"/>
              <a:lumOff val="35000"/>
              <a:alpha val="7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JPAC Public </a:t>
            </a:r>
            <a:r>
              <a:rPr lang="en-US" sz="2000" b="1" dirty="0" smtClean="0">
                <a:solidFill>
                  <a:schemeClr val="bg1"/>
                </a:solidFill>
              </a:rPr>
              <a:t>Meeting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7 November 2016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/>
            <a:endParaRPr lang="en-US" sz="20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Advancing </a:t>
            </a:r>
            <a:r>
              <a:rPr lang="en-US" sz="2000" b="1" dirty="0">
                <a:solidFill>
                  <a:schemeClr val="bg1"/>
                </a:solidFill>
              </a:rPr>
              <a:t>Sustainable Clean Energy Cooperation in North </a:t>
            </a:r>
            <a:r>
              <a:rPr lang="en-US" sz="2000" b="1" dirty="0" smtClean="0">
                <a:solidFill>
                  <a:schemeClr val="bg1"/>
                </a:solidFill>
              </a:rPr>
              <a:t>America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Submissions </a:t>
            </a:r>
            <a:r>
              <a:rPr lang="en-US" sz="2000" b="1" dirty="0">
                <a:solidFill>
                  <a:schemeClr val="bg1"/>
                </a:solidFill>
              </a:rPr>
              <a:t>on Enforcement </a:t>
            </a:r>
            <a:r>
              <a:rPr lang="en-US" sz="2000" b="1" dirty="0" smtClean="0">
                <a:solidFill>
                  <a:schemeClr val="bg1"/>
                </a:solidFill>
              </a:rPr>
              <a:t>Matters (</a:t>
            </a:r>
            <a:r>
              <a:rPr lang="en-US" sz="2000" b="1" dirty="0">
                <a:solidFill>
                  <a:schemeClr val="bg1"/>
                </a:solidFill>
              </a:rPr>
              <a:t>SEM)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Robert </a:t>
            </a:r>
            <a:r>
              <a:rPr lang="en-US" sz="2000" b="1" dirty="0">
                <a:solidFill>
                  <a:schemeClr val="bg1"/>
                </a:solidFill>
              </a:rPr>
              <a:t>Moyer, CEC SEM </a:t>
            </a:r>
            <a:r>
              <a:rPr lang="en-US" sz="2000" b="1" dirty="0" smtClean="0">
                <a:solidFill>
                  <a:schemeClr val="bg1"/>
                </a:solidFill>
              </a:rPr>
              <a:t>Director</a:t>
            </a:r>
          </a:p>
          <a:p>
            <a:pPr algn="r"/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6" name="B5299B0C-FC00-47F8-A9EE-1D71386823CF" descr="CF57F041-FE3D-4EFE-8071-22A32DBEA284@mt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 r="80480" b="64093"/>
          <a:stretch/>
        </p:blipFill>
        <p:spPr bwMode="auto">
          <a:xfrm>
            <a:off x="0" y="24809"/>
            <a:ext cx="1814623" cy="146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EC-CCA-CCE_re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1" y="182725"/>
            <a:ext cx="1158299" cy="11514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5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5299B0C-FC00-47F8-A9EE-1D71386823CF" descr="CF57F041-FE3D-4EFE-8071-22A32DBEA284@mt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199" y="-120464"/>
            <a:ext cx="9296398" cy="69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4724399"/>
          </a:xfrm>
          <a:solidFill>
            <a:schemeClr val="tx1">
              <a:lumMod val="65000"/>
              <a:lumOff val="35000"/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NAAEC, the environmental </a:t>
            </a:r>
            <a:r>
              <a:rPr lang="en-US" sz="2800" b="1" dirty="0" smtClean="0">
                <a:solidFill>
                  <a:schemeClr val="bg1"/>
                </a:solidFill>
              </a:rPr>
              <a:t>side-agreement to </a:t>
            </a:r>
            <a:r>
              <a:rPr lang="en-US" sz="2800" b="1" dirty="0" smtClean="0">
                <a:solidFill>
                  <a:schemeClr val="bg1"/>
                </a:solidFill>
              </a:rPr>
              <a:t>NAFTA, </a:t>
            </a:r>
            <a:r>
              <a:rPr lang="en-US" sz="2800" b="1" dirty="0" smtClean="0">
                <a:solidFill>
                  <a:schemeClr val="bg1"/>
                </a:solidFill>
              </a:rPr>
              <a:t>provides that a resident or organization in North America may file a submission with the CEC Secretariat asserting that a Party is not effectively enforcing its environmental law.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This </a:t>
            </a:r>
            <a:r>
              <a:rPr lang="en-US" sz="2800" b="1" dirty="0" smtClean="0">
                <a:solidFill>
                  <a:schemeClr val="bg1"/>
                </a:solidFill>
              </a:rPr>
              <a:t>is known as the Submission on Enforcement </a:t>
            </a:r>
            <a:r>
              <a:rPr lang="en-US" sz="2800" b="1" dirty="0" smtClean="0">
                <a:solidFill>
                  <a:schemeClr val="bg1"/>
                </a:solidFill>
              </a:rPr>
              <a:t>Matters (SEM) process.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" name="B5299B0C-FC00-47F8-A9EE-1D71386823CF" descr="CF57F041-FE3D-4EFE-8071-22A32DBEA284@mt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 r="80480" b="64093"/>
          <a:stretch/>
        </p:blipFill>
        <p:spPr bwMode="auto">
          <a:xfrm>
            <a:off x="0" y="24809"/>
            <a:ext cx="1814623" cy="146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EC-CCA-CCE_re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1" y="182725"/>
            <a:ext cx="1158299" cy="11514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3E8C16-1D4A-4D22-BE72-61E80367E2DA" descr="0A53CBF6-8E32-40B9-ABEC-30C1224D1ABF@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71" y="-533400"/>
            <a:ext cx="9525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Fact-finding mechanism </a:t>
            </a:r>
            <a:r>
              <a:rPr lang="en-US" dirty="0"/>
              <a:t>concerning the effective enforcement of environmental laws in North America, open to residents of Canada, Mexico and the </a:t>
            </a:r>
            <a:br>
              <a:rPr lang="en-US" dirty="0"/>
            </a:br>
            <a:r>
              <a:rPr lang="en-US" dirty="0"/>
              <a:t>United States.</a:t>
            </a:r>
          </a:p>
          <a:p>
            <a:r>
              <a:rPr lang="en-US" dirty="0"/>
              <a:t>Established to </a:t>
            </a:r>
            <a:r>
              <a:rPr lang="en-US" b="1" dirty="0"/>
              <a:t>foster transparency, public participation, and information sharing</a:t>
            </a:r>
            <a:r>
              <a:rPr lang="en-US" dirty="0"/>
              <a:t> regarding a Party’s environmental law </a:t>
            </a:r>
            <a:r>
              <a:rPr lang="en-US" dirty="0" smtClean="0"/>
              <a:t>enforcement.</a:t>
            </a:r>
          </a:p>
          <a:p>
            <a:r>
              <a:rPr lang="en-US" dirty="0"/>
              <a:t>Enhances </a:t>
            </a:r>
            <a:r>
              <a:rPr lang="en-US" b="1" dirty="0"/>
              <a:t>accountability</a:t>
            </a:r>
            <a:r>
              <a:rPr lang="en-US" dirty="0"/>
              <a:t> in the effective enforcement of environmental law</a:t>
            </a:r>
            <a:r>
              <a:rPr lang="en-US" dirty="0" smtClean="0"/>
              <a:t>.</a:t>
            </a:r>
          </a:p>
          <a:p>
            <a:r>
              <a:rPr lang="en-US" dirty="0"/>
              <a:t>The process is </a:t>
            </a:r>
            <a:r>
              <a:rPr lang="en-US" b="1" dirty="0"/>
              <a:t>non-judicial, non-adversarial</a:t>
            </a:r>
            <a:r>
              <a:rPr lang="en-US" dirty="0"/>
              <a:t>, and does not provide legal redress or lead to sanctioning of a Party, nor does the Secretariat determine whether a Party has or has not enforced its environmental law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Explainer Video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8598" y="283458"/>
            <a:ext cx="235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SEM Process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4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3E8C16-1D4A-4D22-BE72-61E80367E2DA" descr="0A53CBF6-8E32-40B9-ABEC-30C1224D1ABF@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5715000" cy="5334000"/>
          </a:xfr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>
              <a:buNone/>
            </a:pPr>
            <a:r>
              <a:rPr lang="es-MX" sz="5100" b="1" dirty="0" smtClean="0"/>
              <a:t>Total of 88 </a:t>
            </a:r>
            <a:r>
              <a:rPr lang="es-MX" sz="5100" b="1" dirty="0" err="1" smtClean="0"/>
              <a:t>submissions</a:t>
            </a:r>
            <a:r>
              <a:rPr lang="es-MX" sz="5100" b="1" dirty="0" smtClean="0"/>
              <a:t> </a:t>
            </a:r>
            <a:r>
              <a:rPr lang="es-MX" sz="5100" b="1" dirty="0" err="1" smtClean="0"/>
              <a:t>filed</a:t>
            </a:r>
            <a:r>
              <a:rPr lang="es-MX" sz="5100" b="1" dirty="0" smtClean="0"/>
              <a:t> </a:t>
            </a:r>
            <a:r>
              <a:rPr lang="es-MX" sz="5100" b="1" dirty="0" err="1" smtClean="0"/>
              <a:t>before</a:t>
            </a:r>
            <a:r>
              <a:rPr lang="es-MX" sz="5100" b="1" dirty="0" smtClean="0"/>
              <a:t> </a:t>
            </a:r>
            <a:r>
              <a:rPr lang="es-MX" sz="5100" b="1" dirty="0" err="1" smtClean="0"/>
              <a:t>the</a:t>
            </a:r>
            <a:r>
              <a:rPr lang="es-MX" sz="5100" b="1" dirty="0" smtClean="0"/>
              <a:t> </a:t>
            </a:r>
            <a:r>
              <a:rPr lang="es-MX" sz="5100" b="1" dirty="0" err="1" smtClean="0"/>
              <a:t>Secretariat</a:t>
            </a:r>
            <a:r>
              <a:rPr lang="es-MX" sz="5100" b="1" dirty="0" smtClean="0"/>
              <a:t> </a:t>
            </a:r>
            <a:r>
              <a:rPr lang="es-MX" sz="5100" b="1" dirty="0" err="1" smtClean="0"/>
              <a:t>since</a:t>
            </a:r>
            <a:r>
              <a:rPr lang="es-MX" sz="5100" b="1" dirty="0" smtClean="0"/>
              <a:t> 1994:</a:t>
            </a:r>
            <a:endParaRPr lang="en-US" sz="5100" b="1" dirty="0" smtClean="0"/>
          </a:p>
          <a:p>
            <a:pPr marL="0" indent="0">
              <a:buNone/>
            </a:pPr>
            <a:endParaRPr lang="en-US" sz="5100" b="1" dirty="0"/>
          </a:p>
          <a:p>
            <a:pPr marL="0" indent="0">
              <a:buNone/>
            </a:pPr>
            <a:r>
              <a:rPr lang="en-US" sz="5100" b="1" dirty="0" smtClean="0"/>
              <a:t>30 </a:t>
            </a:r>
            <a:r>
              <a:rPr lang="en-US" sz="5100" b="1" dirty="0"/>
              <a:t>Canada</a:t>
            </a:r>
          </a:p>
          <a:p>
            <a:pPr marL="0" indent="0">
              <a:buNone/>
            </a:pPr>
            <a:r>
              <a:rPr lang="en-US" sz="5100" b="1" dirty="0" smtClean="0"/>
              <a:t>45 </a:t>
            </a:r>
            <a:r>
              <a:rPr lang="en-US" sz="5100" b="1" dirty="0"/>
              <a:t>Mexico</a:t>
            </a:r>
          </a:p>
          <a:p>
            <a:pPr marL="0" indent="0">
              <a:buNone/>
            </a:pPr>
            <a:r>
              <a:rPr lang="en-US" sz="5100" b="1" dirty="0" smtClean="0"/>
              <a:t>12 United </a:t>
            </a:r>
            <a:r>
              <a:rPr lang="en-US" sz="5100" b="1" dirty="0"/>
              <a:t>States</a:t>
            </a:r>
          </a:p>
          <a:p>
            <a:pPr marL="0" indent="0">
              <a:buNone/>
            </a:pPr>
            <a:r>
              <a:rPr lang="en-US" sz="5100" b="1" dirty="0"/>
              <a:t>1 Canada-United </a:t>
            </a:r>
            <a:r>
              <a:rPr lang="en-US" sz="5100" b="1" dirty="0" smtClean="0"/>
              <a:t>States</a:t>
            </a:r>
          </a:p>
          <a:p>
            <a:pPr marL="0" indent="0">
              <a:buNone/>
            </a:pPr>
            <a:endParaRPr lang="en-US" sz="5100" b="1" dirty="0" smtClean="0"/>
          </a:p>
          <a:p>
            <a:pPr marL="0" indent="0">
              <a:buNone/>
            </a:pPr>
            <a:r>
              <a:rPr lang="en-US" sz="5100" b="1" dirty="0" smtClean="0"/>
              <a:t>5 new submissions since June 2015; 4 submissions currently pending.  All concerning Mexican issues.</a:t>
            </a:r>
            <a:endParaRPr lang="en-US" sz="5100" b="1" dirty="0"/>
          </a:p>
          <a:p>
            <a:pPr marL="0" indent="0">
              <a:buNone/>
            </a:pPr>
            <a:r>
              <a:rPr lang="en-US" sz="5100" b="1" dirty="0"/>
              <a:t>	</a:t>
            </a:r>
          </a:p>
          <a:p>
            <a:pPr marL="0" indent="0">
              <a:buNone/>
            </a:pPr>
            <a:r>
              <a:rPr lang="en-US" sz="5100" b="1" dirty="0" smtClean="0"/>
              <a:t>22 </a:t>
            </a:r>
            <a:r>
              <a:rPr lang="en-US" sz="5100" b="1" dirty="0"/>
              <a:t>factual records have been </a:t>
            </a:r>
            <a:r>
              <a:rPr lang="en-US" sz="5100" b="1" dirty="0" smtClean="0"/>
              <a:t>published including </a:t>
            </a:r>
            <a:r>
              <a:rPr lang="en-US" sz="5100" b="1" dirty="0" err="1" smtClean="0"/>
              <a:t>Sumidero</a:t>
            </a:r>
            <a:r>
              <a:rPr lang="en-US" sz="5100" b="1" dirty="0" smtClean="0"/>
              <a:t> Canyon in 2015 and Wetlands in </a:t>
            </a:r>
            <a:r>
              <a:rPr lang="en-US" sz="5100" b="1" dirty="0" err="1" smtClean="0"/>
              <a:t>Manzannilo</a:t>
            </a:r>
            <a:r>
              <a:rPr lang="en-US" sz="5100" b="1" dirty="0" smtClean="0"/>
              <a:t> in 2016.</a:t>
            </a:r>
            <a:endParaRPr lang="en-US" sz="51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85800"/>
            <a:ext cx="6019800" cy="4770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500" b="1"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MX" altLang="en-US" dirty="0" smtClean="0"/>
              <a:t>Status of </a:t>
            </a:r>
            <a:r>
              <a:rPr lang="es-MX" altLang="en-US" dirty="0" err="1" smtClean="0"/>
              <a:t>Submissions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3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3E8C16-1D4A-4D22-BE72-61E80367E2DA" descr="0A53CBF6-8E32-40B9-ABEC-30C1224D1ABF@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381000"/>
            <a:ext cx="5638800" cy="4770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5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Wetlands in </a:t>
            </a:r>
            <a:r>
              <a:rPr lang="en-US" dirty="0" err="1"/>
              <a:t>Manzanillo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"/>
          <a:stretch/>
        </p:blipFill>
        <p:spPr bwMode="auto">
          <a:xfrm>
            <a:off x="11783" y="1715814"/>
            <a:ext cx="9360817" cy="521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4387" y="5404512"/>
            <a:ext cx="4305300" cy="1162335"/>
          </a:xfrm>
          <a:prstGeom prst="rect">
            <a:avLst/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r"/>
            <a:r>
              <a:rPr lang="en-US" sz="2200" dirty="0" smtClean="0"/>
              <a:t>Final Factual Record published in September 2016.</a:t>
            </a:r>
          </a:p>
        </p:txBody>
      </p:sp>
    </p:spTree>
    <p:extLst>
      <p:ext uri="{BB962C8B-B14F-4D97-AF65-F5344CB8AC3E}">
        <p14:creationId xmlns:p14="http://schemas.microsoft.com/office/powerpoint/2010/main" val="12764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8" r="52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ivazquez\Documents\cec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5325"/>
            <a:ext cx="990600" cy="98267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3E8C16-1D4A-4D22-BE72-61E80367E2DA" descr="0A53CBF6-8E32-40B9-ABEC-30C1224D1ABF@m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238781"/>
            <a:ext cx="3886200" cy="83099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altLang="en-US" dirty="0" err="1" smtClean="0">
                <a:solidFill>
                  <a:srgbClr val="376092"/>
                </a:solidFill>
                <a:latin typeface="Calibri" pitchFamily="34" charset="0"/>
              </a:rPr>
              <a:t>Other</a:t>
            </a:r>
            <a:r>
              <a:rPr lang="es-MX" altLang="en-US" dirty="0" smtClean="0">
                <a:solidFill>
                  <a:srgbClr val="376092"/>
                </a:solidFill>
                <a:latin typeface="Calibri" pitchFamily="34" charset="0"/>
              </a:rPr>
              <a:t> </a:t>
            </a:r>
            <a:r>
              <a:rPr lang="es-MX" altLang="en-US" dirty="0" err="1" smtClean="0">
                <a:solidFill>
                  <a:srgbClr val="376092"/>
                </a:solidFill>
                <a:latin typeface="Calibri" pitchFamily="34" charset="0"/>
              </a:rPr>
              <a:t>Energy-related</a:t>
            </a:r>
            <a:r>
              <a:rPr lang="es-MX" altLang="en-US" dirty="0" smtClean="0">
                <a:solidFill>
                  <a:srgbClr val="376092"/>
                </a:solidFill>
                <a:latin typeface="Calibri" pitchFamily="34" charset="0"/>
              </a:rPr>
              <a:t> </a:t>
            </a:r>
            <a:r>
              <a:rPr lang="es-MX" altLang="en-US" dirty="0" err="1" smtClean="0">
                <a:solidFill>
                  <a:srgbClr val="376092"/>
                </a:solidFill>
                <a:latin typeface="Calibri" pitchFamily="34" charset="0"/>
              </a:rPr>
              <a:t>Submissions</a:t>
            </a:r>
            <a:endParaRPr lang="en-US" altLang="en-US" dirty="0">
              <a:solidFill>
                <a:srgbClr val="376092"/>
              </a:solidFill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38685"/>
              </p:ext>
            </p:extLst>
          </p:nvPr>
        </p:nvGraphicFramePr>
        <p:xfrm>
          <a:off x="2819400" y="1219201"/>
          <a:ext cx="3657600" cy="5505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242"/>
                <a:gridCol w="2793358"/>
              </a:tblGrid>
              <a:tr h="38170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Submissions filed with the CEC Secretariat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Country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4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Canada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BC Hydro*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Ontario </a:t>
                      </a:r>
                      <a:r>
                        <a:rPr lang="en-US" sz="1400" dirty="0">
                          <a:effectLst/>
                        </a:rPr>
                        <a:t>Power Generation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Alberta Tailings Ponds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 Lawrence River Wind Farms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0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Mexico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Coronado Islands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Wetlands in </a:t>
                      </a:r>
                      <a:r>
                        <a:rPr lang="en-US" sz="1400" dirty="0" smtClean="0">
                          <a:effectLst/>
                        </a:rPr>
                        <a:t>Manzanillo*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1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United States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Coal-fired Power </a:t>
                      </a:r>
                      <a:r>
                        <a:rPr lang="en-US" sz="1400" dirty="0" smtClean="0">
                          <a:effectLst/>
                        </a:rPr>
                        <a:t>Plants*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Louisiana Refinery Releases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Refinery Releases in </a:t>
                      </a:r>
                      <a:r>
                        <a:rPr lang="en-US" sz="1400" dirty="0" smtClean="0">
                          <a:effectLst/>
                        </a:rPr>
                        <a:t>Shreveport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*Factual Record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3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3E8C16-1D4A-4D22-BE72-61E80367E2DA" descr="0A53CBF6-8E32-40B9-ABEC-30C1224D1ABF@m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52266"/>
            <a:ext cx="9372600" cy="70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203700" cy="5105400"/>
          </a:xfr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visibility of and updated SEM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webpage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targeted outreach activities, including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webinars, outreach events, and strengthening relationships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 and law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schools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three countries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 to develop more accessible factual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 to process submissions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t="8338" r="28592" b="6919"/>
          <a:stretch/>
        </p:blipFill>
        <p:spPr bwMode="auto">
          <a:xfrm>
            <a:off x="5670561" y="1676400"/>
            <a:ext cx="247323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819400" y="381000"/>
            <a:ext cx="6172200" cy="95410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5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800" dirty="0" smtClean="0"/>
              <a:t>Recent Secretariat Efforts to Improve the SEM Process</a:t>
            </a:r>
            <a:endParaRPr lang="en-US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4849" r="4499" b="5603"/>
          <a:stretch/>
        </p:blipFill>
        <p:spPr bwMode="auto">
          <a:xfrm>
            <a:off x="5905500" y="5228230"/>
            <a:ext cx="2048927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3E8C16-1D4A-4D22-BE72-61E80367E2DA" descr="0A53CBF6-8E32-40B9-ABEC-30C1224D1ABF@m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43" y="-13647"/>
            <a:ext cx="9372600" cy="703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1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9897" y="4648200"/>
            <a:ext cx="5836920" cy="1631216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MX" altLang="en-US" sz="2000" dirty="0" smtClean="0">
                <a:latin typeface="Calibri" pitchFamily="34" charset="0"/>
              </a:rPr>
              <a:t>Robert Moyer</a:t>
            </a:r>
          </a:p>
          <a:p>
            <a:pPr algn="ctr" eaLnBrk="1" hangingPunct="1"/>
            <a:r>
              <a:rPr lang="es-MX" altLang="en-US" sz="2000" dirty="0" smtClean="0">
                <a:latin typeface="Calibri" pitchFamily="34" charset="0"/>
              </a:rPr>
              <a:t>Paolo Solano</a:t>
            </a:r>
          </a:p>
          <a:p>
            <a:pPr algn="ctr" eaLnBrk="1" hangingPunct="1"/>
            <a:r>
              <a:rPr lang="es-MX" altLang="en-US" sz="2000" dirty="0" smtClean="0">
                <a:latin typeface="Calibri" pitchFamily="34" charset="0"/>
              </a:rPr>
              <a:t>Doris Millan</a:t>
            </a:r>
          </a:p>
          <a:p>
            <a:pPr algn="ctr" eaLnBrk="1" hangingPunct="1"/>
            <a:r>
              <a:rPr lang="es-MX" altLang="en-US" sz="2000" dirty="0" smtClean="0">
                <a:latin typeface="Calibri" pitchFamily="34" charset="0"/>
              </a:rPr>
              <a:t>+1 514-350-4304 (Montreal)</a:t>
            </a:r>
            <a:endParaRPr lang="es-MX" altLang="en-US" sz="2000" dirty="0">
              <a:latin typeface="Calibri" pitchFamily="34" charset="0"/>
            </a:endParaRPr>
          </a:p>
          <a:p>
            <a:pPr algn="ctr" eaLnBrk="1" hangingPunct="1"/>
            <a:r>
              <a:rPr lang="es-MX" altLang="en-US" sz="2000" dirty="0" smtClean="0">
                <a:latin typeface="Calibri" pitchFamily="34" charset="0"/>
                <a:hlinkClick r:id="rId3"/>
              </a:rPr>
              <a:t>sem@cec.org</a:t>
            </a:r>
            <a:r>
              <a:rPr lang="es-MX" altLang="en-US" sz="2000" dirty="0" smtClean="0">
                <a:latin typeface="Calibri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457" y="838200"/>
            <a:ext cx="6019800" cy="4770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5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MX" altLang="en-US" dirty="0" err="1"/>
              <a:t>Contact</a:t>
            </a:r>
            <a:r>
              <a:rPr lang="es-MX" altLang="en-US" dirty="0"/>
              <a:t> </a:t>
            </a:r>
            <a:r>
              <a:rPr lang="es-MX" altLang="en-US" dirty="0" err="1"/>
              <a:t>the</a:t>
            </a:r>
            <a:r>
              <a:rPr lang="es-MX" altLang="en-US" dirty="0"/>
              <a:t> SEM </a:t>
            </a:r>
            <a:r>
              <a:rPr lang="es-MX" altLang="en-US" dirty="0" err="1"/>
              <a:t>Unit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93960"/>
            <a:ext cx="4278843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433</Words>
  <Application>Microsoft Office PowerPoint</Application>
  <PresentationFormat>On-screen Show (4:3)</PresentationFormat>
  <Paragraphs>97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C.E.C.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 Granados Aragonez</dc:creator>
  <cp:lastModifiedBy>Robert Moyer</cp:lastModifiedBy>
  <cp:revision>88</cp:revision>
  <cp:lastPrinted>2016-05-27T15:01:29Z</cp:lastPrinted>
  <dcterms:created xsi:type="dcterms:W3CDTF">2015-06-30T20:53:31Z</dcterms:created>
  <dcterms:modified xsi:type="dcterms:W3CDTF">2016-11-03T20:19:48Z</dcterms:modified>
</cp:coreProperties>
</file>