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5"/>
  </p:notesMasterIdLst>
  <p:handoutMasterIdLst>
    <p:handoutMasterId r:id="rId26"/>
  </p:handoutMasterIdLst>
  <p:sldIdLst>
    <p:sldId id="256" r:id="rId2"/>
    <p:sldId id="380" r:id="rId3"/>
    <p:sldId id="345" r:id="rId4"/>
    <p:sldId id="381" r:id="rId5"/>
    <p:sldId id="382" r:id="rId6"/>
    <p:sldId id="350" r:id="rId7"/>
    <p:sldId id="377" r:id="rId8"/>
    <p:sldId id="378" r:id="rId9"/>
    <p:sldId id="374" r:id="rId10"/>
    <p:sldId id="320" r:id="rId11"/>
    <p:sldId id="373" r:id="rId12"/>
    <p:sldId id="358" r:id="rId13"/>
    <p:sldId id="384" r:id="rId14"/>
    <p:sldId id="385" r:id="rId15"/>
    <p:sldId id="365" r:id="rId16"/>
    <p:sldId id="386" r:id="rId17"/>
    <p:sldId id="389" r:id="rId18"/>
    <p:sldId id="370" r:id="rId19"/>
    <p:sldId id="369" r:id="rId20"/>
    <p:sldId id="364" r:id="rId21"/>
    <p:sldId id="371" r:id="rId22"/>
    <p:sldId id="388" r:id="rId23"/>
    <p:sldId id="376"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33"/>
    <a:srgbClr val="003DE6"/>
    <a:srgbClr val="8229B5"/>
    <a:srgbClr val="8C006E"/>
    <a:srgbClr val="FF0000"/>
    <a:srgbClr val="00C7E6"/>
    <a:srgbClr val="1F1F96"/>
    <a:srgbClr val="DB14AB"/>
    <a:srgbClr val="FFF000"/>
    <a:srgbClr val="F5821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66183" autoAdjust="0"/>
  </p:normalViewPr>
  <p:slideViewPr>
    <p:cSldViewPr snapToGrid="0">
      <p:cViewPr>
        <p:scale>
          <a:sx n="80" d="100"/>
          <a:sy n="80" d="100"/>
        </p:scale>
        <p:origin x="354" y="-79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2FF35-CEEB-45CB-B914-D7C233DA74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AE1EC5FB-96E9-466B-8945-E063FDAC7B96}">
      <dgm:prSet phldrT="[Text]"/>
      <dgm:spPr/>
      <dgm:t>
        <a:bodyPr/>
        <a:lstStyle/>
        <a:p>
          <a:r>
            <a:rPr lang="en-US" dirty="0" smtClean="0"/>
            <a:t>Metering</a:t>
          </a:r>
          <a:endParaRPr lang="en-CA" dirty="0"/>
        </a:p>
      </dgm:t>
    </dgm:pt>
    <dgm:pt modelId="{708C2BF1-ED1C-46DB-8D2E-73E0FDE26368}" type="parTrans" cxnId="{415EDF67-8403-4154-B62A-D32C8DD8B8CF}">
      <dgm:prSet/>
      <dgm:spPr/>
      <dgm:t>
        <a:bodyPr/>
        <a:lstStyle/>
        <a:p>
          <a:endParaRPr lang="en-CA"/>
        </a:p>
      </dgm:t>
    </dgm:pt>
    <dgm:pt modelId="{5473DFA8-9774-4658-A2D0-E5219BC35CDA}" type="sibTrans" cxnId="{415EDF67-8403-4154-B62A-D32C8DD8B8CF}">
      <dgm:prSet/>
      <dgm:spPr/>
      <dgm:t>
        <a:bodyPr/>
        <a:lstStyle/>
        <a:p>
          <a:endParaRPr lang="en-CA"/>
        </a:p>
      </dgm:t>
    </dgm:pt>
    <dgm:pt modelId="{394FDFBA-4DAA-4C7B-9D3A-92E2003E52DC}">
      <dgm:prSet phldrT="[Text]"/>
      <dgm:spPr/>
      <dgm:t>
        <a:bodyPr/>
        <a:lstStyle/>
        <a:p>
          <a:r>
            <a:rPr lang="en-US" dirty="0" smtClean="0"/>
            <a:t>Sub-metering</a:t>
          </a:r>
          <a:endParaRPr lang="en-CA" dirty="0"/>
        </a:p>
      </dgm:t>
    </dgm:pt>
    <dgm:pt modelId="{FD192D0B-515B-4F60-B535-1B0E9791885A}" type="parTrans" cxnId="{B1B6CAC6-1210-4D60-9B42-9B51B175611B}">
      <dgm:prSet/>
      <dgm:spPr/>
      <dgm:t>
        <a:bodyPr/>
        <a:lstStyle/>
        <a:p>
          <a:endParaRPr lang="en-CA"/>
        </a:p>
      </dgm:t>
    </dgm:pt>
    <dgm:pt modelId="{F8D0AB16-E160-41DD-83AF-2B092EBEDD16}" type="sibTrans" cxnId="{B1B6CAC6-1210-4D60-9B42-9B51B175611B}">
      <dgm:prSet/>
      <dgm:spPr/>
      <dgm:t>
        <a:bodyPr/>
        <a:lstStyle/>
        <a:p>
          <a:endParaRPr lang="en-CA"/>
        </a:p>
      </dgm:t>
    </dgm:pt>
    <dgm:pt modelId="{9AE91C42-7F38-43A8-AD5B-D2A79F795D85}">
      <dgm:prSet phldrT="[Text]"/>
      <dgm:spPr/>
      <dgm:t>
        <a:bodyPr/>
        <a:lstStyle/>
        <a:p>
          <a:r>
            <a:rPr lang="en-US" dirty="0" smtClean="0"/>
            <a:t>Energy Map: where energy is used and how much it costs</a:t>
          </a:r>
          <a:endParaRPr lang="en-CA" dirty="0"/>
        </a:p>
      </dgm:t>
    </dgm:pt>
    <dgm:pt modelId="{CDDFFD57-8B2E-4483-B98F-3A8A4A03E511}" type="parTrans" cxnId="{246345E8-F511-4AC1-9B92-6DD9ABE74975}">
      <dgm:prSet/>
      <dgm:spPr/>
      <dgm:t>
        <a:bodyPr/>
        <a:lstStyle/>
        <a:p>
          <a:endParaRPr lang="en-CA"/>
        </a:p>
      </dgm:t>
    </dgm:pt>
    <dgm:pt modelId="{AA4D58DD-2F23-4103-AA29-56BA94393E17}" type="sibTrans" cxnId="{246345E8-F511-4AC1-9B92-6DD9ABE74975}">
      <dgm:prSet/>
      <dgm:spPr/>
      <dgm:t>
        <a:bodyPr/>
        <a:lstStyle/>
        <a:p>
          <a:endParaRPr lang="en-CA"/>
        </a:p>
      </dgm:t>
    </dgm:pt>
    <dgm:pt modelId="{0046F202-C46F-490A-9D23-11B5F71BBDBD}">
      <dgm:prSet phldrT="[Text]"/>
      <dgm:spPr/>
      <dgm:t>
        <a:bodyPr/>
        <a:lstStyle/>
        <a:p>
          <a:r>
            <a:rPr lang="en-US" dirty="0" smtClean="0"/>
            <a:t>Targeting</a:t>
          </a:r>
          <a:endParaRPr lang="en-CA" dirty="0"/>
        </a:p>
      </dgm:t>
    </dgm:pt>
    <dgm:pt modelId="{04A2AE5A-38A9-4122-A4DF-D3BA1FE7546D}" type="parTrans" cxnId="{6837D342-B82D-407A-A763-AD47738FDC02}">
      <dgm:prSet/>
      <dgm:spPr/>
      <dgm:t>
        <a:bodyPr/>
        <a:lstStyle/>
        <a:p>
          <a:endParaRPr lang="en-CA"/>
        </a:p>
      </dgm:t>
    </dgm:pt>
    <dgm:pt modelId="{2ACA663D-B496-4D40-B302-44C673025EA3}" type="sibTrans" cxnId="{6837D342-B82D-407A-A763-AD47738FDC02}">
      <dgm:prSet/>
      <dgm:spPr/>
      <dgm:t>
        <a:bodyPr/>
        <a:lstStyle/>
        <a:p>
          <a:endParaRPr lang="en-CA"/>
        </a:p>
      </dgm:t>
    </dgm:pt>
    <dgm:pt modelId="{B4DF54E6-F7D1-40E4-9D53-47D270FD9551}">
      <dgm:prSet phldrT="[Text]"/>
      <dgm:spPr/>
      <dgm:t>
        <a:bodyPr/>
        <a:lstStyle/>
        <a:p>
          <a:r>
            <a:rPr lang="en-US" dirty="0" smtClean="0"/>
            <a:t>Establish energy baselines</a:t>
          </a:r>
          <a:endParaRPr lang="en-CA" dirty="0"/>
        </a:p>
      </dgm:t>
    </dgm:pt>
    <dgm:pt modelId="{FD3B30FC-47E2-4CA1-8C3D-022260101632}" type="parTrans" cxnId="{9F65C491-94CE-4955-8C68-6E725A724CE4}">
      <dgm:prSet/>
      <dgm:spPr/>
      <dgm:t>
        <a:bodyPr/>
        <a:lstStyle/>
        <a:p>
          <a:endParaRPr lang="en-CA"/>
        </a:p>
      </dgm:t>
    </dgm:pt>
    <dgm:pt modelId="{A5357B50-33A7-493D-B88C-5B6B48AE7AFF}" type="sibTrans" cxnId="{9F65C491-94CE-4955-8C68-6E725A724CE4}">
      <dgm:prSet/>
      <dgm:spPr/>
      <dgm:t>
        <a:bodyPr/>
        <a:lstStyle/>
        <a:p>
          <a:endParaRPr lang="en-CA"/>
        </a:p>
      </dgm:t>
    </dgm:pt>
    <dgm:pt modelId="{3745000E-20C4-437E-B689-FB62308A6123}">
      <dgm:prSet/>
      <dgm:spPr/>
      <dgm:t>
        <a:bodyPr/>
        <a:lstStyle/>
        <a:p>
          <a:r>
            <a:rPr lang="en-US" smtClean="0"/>
            <a:t>Establish energy targets, normalized for variables</a:t>
          </a:r>
          <a:endParaRPr lang="en-CA" dirty="0"/>
        </a:p>
      </dgm:t>
    </dgm:pt>
    <dgm:pt modelId="{06B0D888-B5E0-4781-83C9-2698957BDB25}" type="parTrans" cxnId="{68B630BC-1A44-490D-8190-A191A428B23D}">
      <dgm:prSet/>
      <dgm:spPr/>
      <dgm:t>
        <a:bodyPr/>
        <a:lstStyle/>
        <a:p>
          <a:endParaRPr lang="en-CA"/>
        </a:p>
      </dgm:t>
    </dgm:pt>
    <dgm:pt modelId="{1E8C7F8C-6C30-427B-88BC-EDB908CB8868}" type="sibTrans" cxnId="{68B630BC-1A44-490D-8190-A191A428B23D}">
      <dgm:prSet/>
      <dgm:spPr/>
      <dgm:t>
        <a:bodyPr/>
        <a:lstStyle/>
        <a:p>
          <a:endParaRPr lang="en-CA"/>
        </a:p>
      </dgm:t>
    </dgm:pt>
    <dgm:pt modelId="{7FF7A095-0CA3-46BF-AC34-A7395E584577}">
      <dgm:prSet/>
      <dgm:spPr/>
      <dgm:t>
        <a:bodyPr/>
        <a:lstStyle/>
        <a:p>
          <a:r>
            <a:rPr lang="en-US" smtClean="0"/>
            <a:t>Provide real-time energy information for operating personnel</a:t>
          </a:r>
          <a:endParaRPr lang="en-CA" dirty="0"/>
        </a:p>
      </dgm:t>
    </dgm:pt>
    <dgm:pt modelId="{F18A6CF2-B50F-4AF2-AF40-E6E455F4BDFA}" type="parTrans" cxnId="{4ADA3D25-6C10-4F9A-A405-31C006C73B42}">
      <dgm:prSet/>
      <dgm:spPr/>
      <dgm:t>
        <a:bodyPr/>
        <a:lstStyle/>
        <a:p>
          <a:endParaRPr lang="en-CA"/>
        </a:p>
      </dgm:t>
    </dgm:pt>
    <dgm:pt modelId="{1731F905-09D0-4508-BBD7-F436DFC15DF4}" type="sibTrans" cxnId="{4ADA3D25-6C10-4F9A-A405-31C006C73B42}">
      <dgm:prSet/>
      <dgm:spPr/>
      <dgm:t>
        <a:bodyPr/>
        <a:lstStyle/>
        <a:p>
          <a:endParaRPr lang="en-CA"/>
        </a:p>
      </dgm:t>
    </dgm:pt>
    <dgm:pt modelId="{38A0200E-7F45-4519-8B82-38B01BE3FFEC}">
      <dgm:prSet/>
      <dgm:spPr/>
      <dgm:t>
        <a:bodyPr/>
        <a:lstStyle/>
        <a:p>
          <a:r>
            <a:rPr lang="en-US" dirty="0" smtClean="0"/>
            <a:t>Provide energy consumption reporting for management (tracking and budgeting)</a:t>
          </a:r>
          <a:endParaRPr lang="en-CA" dirty="0"/>
        </a:p>
      </dgm:t>
    </dgm:pt>
    <dgm:pt modelId="{B82D4634-E996-49DB-AF28-B9EC721122E5}" type="parTrans" cxnId="{19DE7CE4-FAD4-4B27-85F7-959899C01C8A}">
      <dgm:prSet/>
      <dgm:spPr/>
      <dgm:t>
        <a:bodyPr/>
        <a:lstStyle/>
        <a:p>
          <a:endParaRPr lang="en-CA"/>
        </a:p>
      </dgm:t>
    </dgm:pt>
    <dgm:pt modelId="{01477E17-28BD-4570-AA98-231DD09CE632}" type="sibTrans" cxnId="{19DE7CE4-FAD4-4B27-85F7-959899C01C8A}">
      <dgm:prSet/>
      <dgm:spPr/>
      <dgm:t>
        <a:bodyPr/>
        <a:lstStyle/>
        <a:p>
          <a:endParaRPr lang="en-CA"/>
        </a:p>
      </dgm:t>
    </dgm:pt>
    <dgm:pt modelId="{20DB1DFB-3819-47FF-B9D6-1928E4F14273}" type="pres">
      <dgm:prSet presAssocID="{09C2FF35-CEEB-45CB-B914-D7C233DA7479}" presName="Name0" presStyleCnt="0">
        <dgm:presLayoutVars>
          <dgm:dir/>
          <dgm:animLvl val="lvl"/>
          <dgm:resizeHandles val="exact"/>
        </dgm:presLayoutVars>
      </dgm:prSet>
      <dgm:spPr/>
      <dgm:t>
        <a:bodyPr/>
        <a:lstStyle/>
        <a:p>
          <a:endParaRPr lang="en-CA"/>
        </a:p>
      </dgm:t>
    </dgm:pt>
    <dgm:pt modelId="{5BE42F24-9DDC-4FEC-BFE6-295833612AC5}" type="pres">
      <dgm:prSet presAssocID="{AE1EC5FB-96E9-466B-8945-E063FDAC7B96}" presName="composite" presStyleCnt="0"/>
      <dgm:spPr/>
    </dgm:pt>
    <dgm:pt modelId="{878F567F-56D6-4559-873F-60FA23BF9163}" type="pres">
      <dgm:prSet presAssocID="{AE1EC5FB-96E9-466B-8945-E063FDAC7B96}" presName="parTx" presStyleLbl="alignNode1" presStyleIdx="0" presStyleCnt="2">
        <dgm:presLayoutVars>
          <dgm:chMax val="0"/>
          <dgm:chPref val="0"/>
          <dgm:bulletEnabled val="1"/>
        </dgm:presLayoutVars>
      </dgm:prSet>
      <dgm:spPr/>
      <dgm:t>
        <a:bodyPr/>
        <a:lstStyle/>
        <a:p>
          <a:endParaRPr lang="en-CA"/>
        </a:p>
      </dgm:t>
    </dgm:pt>
    <dgm:pt modelId="{BBDE510B-6C36-4954-856B-DE4C7289BE0F}" type="pres">
      <dgm:prSet presAssocID="{AE1EC5FB-96E9-466B-8945-E063FDAC7B96}" presName="desTx" presStyleLbl="alignAccFollowNode1" presStyleIdx="0" presStyleCnt="2">
        <dgm:presLayoutVars>
          <dgm:bulletEnabled val="1"/>
        </dgm:presLayoutVars>
      </dgm:prSet>
      <dgm:spPr/>
      <dgm:t>
        <a:bodyPr/>
        <a:lstStyle/>
        <a:p>
          <a:endParaRPr lang="en-CA"/>
        </a:p>
      </dgm:t>
    </dgm:pt>
    <dgm:pt modelId="{AFF0BD72-71F8-42A0-8508-C6834E91C9B4}" type="pres">
      <dgm:prSet presAssocID="{5473DFA8-9774-4658-A2D0-E5219BC35CDA}" presName="space" presStyleCnt="0"/>
      <dgm:spPr/>
    </dgm:pt>
    <dgm:pt modelId="{68335D4E-A995-40B3-8DED-533C36C3B5BA}" type="pres">
      <dgm:prSet presAssocID="{0046F202-C46F-490A-9D23-11B5F71BBDBD}" presName="composite" presStyleCnt="0"/>
      <dgm:spPr/>
    </dgm:pt>
    <dgm:pt modelId="{62A0566D-318E-41CE-ACD7-1FF6FBDC9727}" type="pres">
      <dgm:prSet presAssocID="{0046F202-C46F-490A-9D23-11B5F71BBDBD}" presName="parTx" presStyleLbl="alignNode1" presStyleIdx="1" presStyleCnt="2">
        <dgm:presLayoutVars>
          <dgm:chMax val="0"/>
          <dgm:chPref val="0"/>
          <dgm:bulletEnabled val="1"/>
        </dgm:presLayoutVars>
      </dgm:prSet>
      <dgm:spPr/>
      <dgm:t>
        <a:bodyPr/>
        <a:lstStyle/>
        <a:p>
          <a:endParaRPr lang="en-CA"/>
        </a:p>
      </dgm:t>
    </dgm:pt>
    <dgm:pt modelId="{E5CC4CE6-4D9C-4365-9AB8-B33051A04C20}" type="pres">
      <dgm:prSet presAssocID="{0046F202-C46F-490A-9D23-11B5F71BBDBD}" presName="desTx" presStyleLbl="alignAccFollowNode1" presStyleIdx="1" presStyleCnt="2">
        <dgm:presLayoutVars>
          <dgm:bulletEnabled val="1"/>
        </dgm:presLayoutVars>
      </dgm:prSet>
      <dgm:spPr/>
      <dgm:t>
        <a:bodyPr/>
        <a:lstStyle/>
        <a:p>
          <a:endParaRPr lang="en-CA"/>
        </a:p>
      </dgm:t>
    </dgm:pt>
  </dgm:ptLst>
  <dgm:cxnLst>
    <dgm:cxn modelId="{9F65C491-94CE-4955-8C68-6E725A724CE4}" srcId="{0046F202-C46F-490A-9D23-11B5F71BBDBD}" destId="{B4DF54E6-F7D1-40E4-9D53-47D270FD9551}" srcOrd="0" destOrd="0" parTransId="{FD3B30FC-47E2-4CA1-8C3D-022260101632}" sibTransId="{A5357B50-33A7-493D-B88C-5B6B48AE7AFF}"/>
    <dgm:cxn modelId="{7CE11259-09F2-41EA-A2FD-D35B79E62FAF}" type="presOf" srcId="{3745000E-20C4-437E-B689-FB62308A6123}" destId="{E5CC4CE6-4D9C-4365-9AB8-B33051A04C20}" srcOrd="0" destOrd="1" presId="urn:microsoft.com/office/officeart/2005/8/layout/hList1"/>
    <dgm:cxn modelId="{0D31C8B8-D70B-47BA-82D4-9B8720B214E5}" type="presOf" srcId="{9AE91C42-7F38-43A8-AD5B-D2A79F795D85}" destId="{BBDE510B-6C36-4954-856B-DE4C7289BE0F}" srcOrd="0" destOrd="1" presId="urn:microsoft.com/office/officeart/2005/8/layout/hList1"/>
    <dgm:cxn modelId="{9556B334-A4C0-481D-8624-3F9A75252ED0}" type="presOf" srcId="{0046F202-C46F-490A-9D23-11B5F71BBDBD}" destId="{62A0566D-318E-41CE-ACD7-1FF6FBDC9727}" srcOrd="0" destOrd="0" presId="urn:microsoft.com/office/officeart/2005/8/layout/hList1"/>
    <dgm:cxn modelId="{B4DC237A-302F-4EBE-B2A4-2FB27B8D7A3E}" type="presOf" srcId="{7FF7A095-0CA3-46BF-AC34-A7395E584577}" destId="{E5CC4CE6-4D9C-4365-9AB8-B33051A04C20}" srcOrd="0" destOrd="2" presId="urn:microsoft.com/office/officeart/2005/8/layout/hList1"/>
    <dgm:cxn modelId="{B1B6CAC6-1210-4D60-9B42-9B51B175611B}" srcId="{AE1EC5FB-96E9-466B-8945-E063FDAC7B96}" destId="{394FDFBA-4DAA-4C7B-9D3A-92E2003E52DC}" srcOrd="0" destOrd="0" parTransId="{FD192D0B-515B-4F60-B535-1B0E9791885A}" sibTransId="{F8D0AB16-E160-41DD-83AF-2B092EBEDD16}"/>
    <dgm:cxn modelId="{EC62C690-5807-4137-A9D5-F08BA3265DA6}" type="presOf" srcId="{09C2FF35-CEEB-45CB-B914-D7C233DA7479}" destId="{20DB1DFB-3819-47FF-B9D6-1928E4F14273}" srcOrd="0" destOrd="0" presId="urn:microsoft.com/office/officeart/2005/8/layout/hList1"/>
    <dgm:cxn modelId="{20B22872-0603-47C4-8BD2-1ADCF7F01FAB}" type="presOf" srcId="{394FDFBA-4DAA-4C7B-9D3A-92E2003E52DC}" destId="{BBDE510B-6C36-4954-856B-DE4C7289BE0F}" srcOrd="0" destOrd="0" presId="urn:microsoft.com/office/officeart/2005/8/layout/hList1"/>
    <dgm:cxn modelId="{6837D342-B82D-407A-A763-AD47738FDC02}" srcId="{09C2FF35-CEEB-45CB-B914-D7C233DA7479}" destId="{0046F202-C46F-490A-9D23-11B5F71BBDBD}" srcOrd="1" destOrd="0" parTransId="{04A2AE5A-38A9-4122-A4DF-D3BA1FE7546D}" sibTransId="{2ACA663D-B496-4D40-B302-44C673025EA3}"/>
    <dgm:cxn modelId="{F1DDCC36-A688-424B-9F1E-16DF8B76E03E}" type="presOf" srcId="{B4DF54E6-F7D1-40E4-9D53-47D270FD9551}" destId="{E5CC4CE6-4D9C-4365-9AB8-B33051A04C20}" srcOrd="0" destOrd="0" presId="urn:microsoft.com/office/officeart/2005/8/layout/hList1"/>
    <dgm:cxn modelId="{B0DE08D6-4DC1-44A1-BCA0-2BC13D5F1D15}" type="presOf" srcId="{AE1EC5FB-96E9-466B-8945-E063FDAC7B96}" destId="{878F567F-56D6-4559-873F-60FA23BF9163}" srcOrd="0" destOrd="0" presId="urn:microsoft.com/office/officeart/2005/8/layout/hList1"/>
    <dgm:cxn modelId="{19DE7CE4-FAD4-4B27-85F7-959899C01C8A}" srcId="{0046F202-C46F-490A-9D23-11B5F71BBDBD}" destId="{38A0200E-7F45-4519-8B82-38B01BE3FFEC}" srcOrd="3" destOrd="0" parTransId="{B82D4634-E996-49DB-AF28-B9EC721122E5}" sibTransId="{01477E17-28BD-4570-AA98-231DD09CE632}"/>
    <dgm:cxn modelId="{4ADA3D25-6C10-4F9A-A405-31C006C73B42}" srcId="{0046F202-C46F-490A-9D23-11B5F71BBDBD}" destId="{7FF7A095-0CA3-46BF-AC34-A7395E584577}" srcOrd="2" destOrd="0" parTransId="{F18A6CF2-B50F-4AF2-AF40-E6E455F4BDFA}" sibTransId="{1731F905-09D0-4508-BBD7-F436DFC15DF4}"/>
    <dgm:cxn modelId="{415EDF67-8403-4154-B62A-D32C8DD8B8CF}" srcId="{09C2FF35-CEEB-45CB-B914-D7C233DA7479}" destId="{AE1EC5FB-96E9-466B-8945-E063FDAC7B96}" srcOrd="0" destOrd="0" parTransId="{708C2BF1-ED1C-46DB-8D2E-73E0FDE26368}" sibTransId="{5473DFA8-9774-4658-A2D0-E5219BC35CDA}"/>
    <dgm:cxn modelId="{246345E8-F511-4AC1-9B92-6DD9ABE74975}" srcId="{AE1EC5FB-96E9-466B-8945-E063FDAC7B96}" destId="{9AE91C42-7F38-43A8-AD5B-D2A79F795D85}" srcOrd="1" destOrd="0" parTransId="{CDDFFD57-8B2E-4483-B98F-3A8A4A03E511}" sibTransId="{AA4D58DD-2F23-4103-AA29-56BA94393E17}"/>
    <dgm:cxn modelId="{68B630BC-1A44-490D-8190-A191A428B23D}" srcId="{0046F202-C46F-490A-9D23-11B5F71BBDBD}" destId="{3745000E-20C4-437E-B689-FB62308A6123}" srcOrd="1" destOrd="0" parTransId="{06B0D888-B5E0-4781-83C9-2698957BDB25}" sibTransId="{1E8C7F8C-6C30-427B-88BC-EDB908CB8868}"/>
    <dgm:cxn modelId="{089A18D8-F471-408E-B04D-95D3E7928075}" type="presOf" srcId="{38A0200E-7F45-4519-8B82-38B01BE3FFEC}" destId="{E5CC4CE6-4D9C-4365-9AB8-B33051A04C20}" srcOrd="0" destOrd="3" presId="urn:microsoft.com/office/officeart/2005/8/layout/hList1"/>
    <dgm:cxn modelId="{B6820212-85B6-4AB3-8CF6-5C2B4BE20C32}" type="presParOf" srcId="{20DB1DFB-3819-47FF-B9D6-1928E4F14273}" destId="{5BE42F24-9DDC-4FEC-BFE6-295833612AC5}" srcOrd="0" destOrd="0" presId="urn:microsoft.com/office/officeart/2005/8/layout/hList1"/>
    <dgm:cxn modelId="{ADE5B190-6B4D-4B12-8229-E8D0BC8AC4F3}" type="presParOf" srcId="{5BE42F24-9DDC-4FEC-BFE6-295833612AC5}" destId="{878F567F-56D6-4559-873F-60FA23BF9163}" srcOrd="0" destOrd="0" presId="urn:microsoft.com/office/officeart/2005/8/layout/hList1"/>
    <dgm:cxn modelId="{ED5D84F5-5C3A-4011-8C84-FE206C7BF49F}" type="presParOf" srcId="{5BE42F24-9DDC-4FEC-BFE6-295833612AC5}" destId="{BBDE510B-6C36-4954-856B-DE4C7289BE0F}" srcOrd="1" destOrd="0" presId="urn:microsoft.com/office/officeart/2005/8/layout/hList1"/>
    <dgm:cxn modelId="{004EC3DB-7F4F-4743-9B66-18F92C92A578}" type="presParOf" srcId="{20DB1DFB-3819-47FF-B9D6-1928E4F14273}" destId="{AFF0BD72-71F8-42A0-8508-C6834E91C9B4}" srcOrd="1" destOrd="0" presId="urn:microsoft.com/office/officeart/2005/8/layout/hList1"/>
    <dgm:cxn modelId="{45277E40-A37D-4B8A-A829-3DC1AF309CA0}" type="presParOf" srcId="{20DB1DFB-3819-47FF-B9D6-1928E4F14273}" destId="{68335D4E-A995-40B3-8DED-533C36C3B5BA}" srcOrd="2" destOrd="0" presId="urn:microsoft.com/office/officeart/2005/8/layout/hList1"/>
    <dgm:cxn modelId="{CC16C0CC-B3FA-49C9-A148-BFF97253B58F}" type="presParOf" srcId="{68335D4E-A995-40B3-8DED-533C36C3B5BA}" destId="{62A0566D-318E-41CE-ACD7-1FF6FBDC9727}" srcOrd="0" destOrd="0" presId="urn:microsoft.com/office/officeart/2005/8/layout/hList1"/>
    <dgm:cxn modelId="{582F6E14-214A-42AC-A8C5-776BF415BFF2}" type="presParOf" srcId="{68335D4E-A995-40B3-8DED-533C36C3B5BA}" destId="{E5CC4CE6-4D9C-4365-9AB8-B33051A04C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FCF39-0786-48AA-A702-DEAA3B6EB9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57BF5554-8DF4-41BB-BD9E-8BAD6C570CA8}">
      <dgm:prSet phldrT="[Text]"/>
      <dgm:spPr/>
      <dgm:t>
        <a:bodyPr/>
        <a:lstStyle/>
        <a:p>
          <a:r>
            <a:rPr lang="en-US" dirty="0" smtClean="0">
              <a:solidFill>
                <a:schemeClr val="bg1"/>
              </a:solidFill>
              <a:latin typeface="3M Circular TT Book" panose="020B0604020101020102" pitchFamily="34" charset="0"/>
              <a:cs typeface="3M Circular TT Book" panose="020B0604020101020102" pitchFamily="34" charset="0"/>
            </a:rPr>
            <a:t>Combined Heat and Power (CHP)</a:t>
          </a:r>
          <a:endParaRPr lang="en-CA" dirty="0"/>
        </a:p>
      </dgm:t>
    </dgm:pt>
    <dgm:pt modelId="{2FC5022B-862A-45AE-87DC-9094993D8742}" type="parTrans" cxnId="{26932112-DEB8-45B3-BD8C-8BB85EFCDCCD}">
      <dgm:prSet/>
      <dgm:spPr/>
      <dgm:t>
        <a:bodyPr/>
        <a:lstStyle/>
        <a:p>
          <a:endParaRPr lang="en-CA"/>
        </a:p>
      </dgm:t>
    </dgm:pt>
    <dgm:pt modelId="{93CDFC7E-AD96-42A9-9A85-647095733784}" type="sibTrans" cxnId="{26932112-DEB8-45B3-BD8C-8BB85EFCDCCD}">
      <dgm:prSet/>
      <dgm:spPr/>
      <dgm:t>
        <a:bodyPr/>
        <a:lstStyle/>
        <a:p>
          <a:endParaRPr lang="en-CA"/>
        </a:p>
      </dgm:t>
    </dgm:pt>
    <dgm:pt modelId="{49C04552-7B8D-406C-96A2-BAA068A83210}">
      <dgm:prSet phldrT="[Text]"/>
      <dgm:spPr/>
      <dgm:t>
        <a:bodyPr/>
        <a:lstStyle/>
        <a:p>
          <a:r>
            <a:rPr lang="en-US" dirty="0" smtClean="0"/>
            <a:t> Reduce annual energy spend</a:t>
          </a:r>
          <a:endParaRPr lang="en-CA" dirty="0"/>
        </a:p>
      </dgm:t>
    </dgm:pt>
    <dgm:pt modelId="{F0349CFA-DD15-40E2-BCD3-45D40D6BD7DE}" type="parTrans" cxnId="{1F7025E6-FCC1-448C-9FB6-37FA34564BC5}">
      <dgm:prSet/>
      <dgm:spPr/>
      <dgm:t>
        <a:bodyPr/>
        <a:lstStyle/>
        <a:p>
          <a:endParaRPr lang="en-CA"/>
        </a:p>
      </dgm:t>
    </dgm:pt>
    <dgm:pt modelId="{F71D063D-FA78-40EB-A67F-62A786F427FF}" type="sibTrans" cxnId="{1F7025E6-FCC1-448C-9FB6-37FA34564BC5}">
      <dgm:prSet/>
      <dgm:spPr/>
      <dgm:t>
        <a:bodyPr/>
        <a:lstStyle/>
        <a:p>
          <a:endParaRPr lang="en-CA"/>
        </a:p>
      </dgm:t>
    </dgm:pt>
    <dgm:pt modelId="{1D71FEB0-3124-406B-B97F-D7353B508708}">
      <dgm:prSet phldrT="[Text]"/>
      <dgm:spPr/>
      <dgm:t>
        <a:bodyPr/>
        <a:lstStyle/>
        <a:p>
          <a:r>
            <a:rPr lang="en-US" dirty="0" smtClean="0"/>
            <a:t> Reduce purchase of electricity</a:t>
          </a:r>
          <a:endParaRPr lang="en-CA" dirty="0"/>
        </a:p>
      </dgm:t>
    </dgm:pt>
    <dgm:pt modelId="{0294B628-DBF2-4A6F-89F1-A4A462C16510}" type="parTrans" cxnId="{B7E8B223-F82B-4DD0-807C-0AD42BEF0ED2}">
      <dgm:prSet/>
      <dgm:spPr/>
      <dgm:t>
        <a:bodyPr/>
        <a:lstStyle/>
        <a:p>
          <a:endParaRPr lang="en-CA"/>
        </a:p>
      </dgm:t>
    </dgm:pt>
    <dgm:pt modelId="{C0C90849-7AE5-4E3D-B27C-2A08230B9710}" type="sibTrans" cxnId="{B7E8B223-F82B-4DD0-807C-0AD42BEF0ED2}">
      <dgm:prSet/>
      <dgm:spPr/>
      <dgm:t>
        <a:bodyPr/>
        <a:lstStyle/>
        <a:p>
          <a:endParaRPr lang="en-CA"/>
        </a:p>
      </dgm:t>
    </dgm:pt>
    <dgm:pt modelId="{4B1E0A9F-5293-465D-BB8A-B205ED99723D}">
      <dgm:prSet phldrT="[Text]"/>
      <dgm:spPr/>
      <dgm:t>
        <a:bodyPr/>
        <a:lstStyle/>
        <a:p>
          <a:r>
            <a:rPr lang="en-US" dirty="0" smtClean="0">
              <a:solidFill>
                <a:schemeClr val="bg1"/>
              </a:solidFill>
              <a:latin typeface="3M Circular TT Book" panose="020B0604020101020102" pitchFamily="34" charset="0"/>
              <a:cs typeface="3M Circular TT Book" panose="020B0604020101020102" pitchFamily="34" charset="0"/>
            </a:rPr>
            <a:t>LED Lights - Outdoor/Indoor </a:t>
          </a:r>
          <a:endParaRPr lang="en-CA" dirty="0"/>
        </a:p>
      </dgm:t>
    </dgm:pt>
    <dgm:pt modelId="{3D00118E-4AC9-448F-AF42-0E4FB97D25A9}" type="parTrans" cxnId="{665C4FEA-96A2-4E93-ADD9-8FB0A309783A}">
      <dgm:prSet/>
      <dgm:spPr/>
      <dgm:t>
        <a:bodyPr/>
        <a:lstStyle/>
        <a:p>
          <a:endParaRPr lang="en-CA"/>
        </a:p>
      </dgm:t>
    </dgm:pt>
    <dgm:pt modelId="{DF57A19F-88CB-4676-9F2D-FDC9C460A022}" type="sibTrans" cxnId="{665C4FEA-96A2-4E93-ADD9-8FB0A309783A}">
      <dgm:prSet/>
      <dgm:spPr/>
      <dgm:t>
        <a:bodyPr/>
        <a:lstStyle/>
        <a:p>
          <a:endParaRPr lang="en-CA"/>
        </a:p>
      </dgm:t>
    </dgm:pt>
    <dgm:pt modelId="{A042CB7D-1DBB-4E22-8447-0C909EE77E39}">
      <dgm:prSet phldrT="[Text]"/>
      <dgm:spPr/>
      <dgm:t>
        <a:bodyPr/>
        <a:lstStyle/>
        <a:p>
          <a:r>
            <a:rPr lang="en-US" dirty="0" smtClean="0"/>
            <a:t>Mature technology now</a:t>
          </a:r>
          <a:endParaRPr lang="en-CA" dirty="0"/>
        </a:p>
      </dgm:t>
    </dgm:pt>
    <dgm:pt modelId="{E5FEE1FF-02E4-4DD3-9254-0D3040F2B6C5}" type="parTrans" cxnId="{C4E49D27-E22C-42E0-8396-529B79684B7E}">
      <dgm:prSet/>
      <dgm:spPr/>
      <dgm:t>
        <a:bodyPr/>
        <a:lstStyle/>
        <a:p>
          <a:endParaRPr lang="en-CA"/>
        </a:p>
      </dgm:t>
    </dgm:pt>
    <dgm:pt modelId="{F687A3CA-B765-46AE-BD78-901376E9A7D8}" type="sibTrans" cxnId="{C4E49D27-E22C-42E0-8396-529B79684B7E}">
      <dgm:prSet/>
      <dgm:spPr/>
      <dgm:t>
        <a:bodyPr/>
        <a:lstStyle/>
        <a:p>
          <a:endParaRPr lang="en-CA"/>
        </a:p>
      </dgm:t>
    </dgm:pt>
    <dgm:pt modelId="{F2C017E2-B0AC-421B-98C6-65F7DD985ACA}">
      <dgm:prSet phldrT="[Text]"/>
      <dgm:spPr/>
      <dgm:t>
        <a:bodyPr/>
        <a:lstStyle/>
        <a:p>
          <a:r>
            <a:rPr lang="en-US" dirty="0" smtClean="0">
              <a:solidFill>
                <a:schemeClr val="bg1"/>
              </a:solidFill>
              <a:latin typeface="3M Circular TT Book" panose="020B0604020101020102" pitchFamily="34" charset="0"/>
              <a:cs typeface="3M Circular TT Book" panose="020B0604020101020102" pitchFamily="34" charset="0"/>
            </a:rPr>
            <a:t>Compressed Air Optimization</a:t>
          </a:r>
          <a:endParaRPr lang="en-CA" dirty="0"/>
        </a:p>
      </dgm:t>
    </dgm:pt>
    <dgm:pt modelId="{199EA625-56F1-4433-9E03-E68FC9C6DDCE}" type="parTrans" cxnId="{FAF97A1F-0FE2-403C-B18B-F6B7BF49A186}">
      <dgm:prSet/>
      <dgm:spPr/>
      <dgm:t>
        <a:bodyPr/>
        <a:lstStyle/>
        <a:p>
          <a:endParaRPr lang="en-CA"/>
        </a:p>
      </dgm:t>
    </dgm:pt>
    <dgm:pt modelId="{17C6D6E1-C5FD-414E-A22A-D4ECB49A5C00}" type="sibTrans" cxnId="{FAF97A1F-0FE2-403C-B18B-F6B7BF49A186}">
      <dgm:prSet/>
      <dgm:spPr/>
      <dgm:t>
        <a:bodyPr/>
        <a:lstStyle/>
        <a:p>
          <a:endParaRPr lang="en-CA"/>
        </a:p>
      </dgm:t>
    </dgm:pt>
    <dgm:pt modelId="{392C56C3-6208-4CB3-BD80-2BCCB413A1FD}">
      <dgm:prSet phldrT="[Text]"/>
      <dgm:spPr/>
      <dgm:t>
        <a:bodyPr/>
        <a:lstStyle/>
        <a:p>
          <a:r>
            <a:rPr lang="en-US" dirty="0" smtClean="0">
              <a:solidFill>
                <a:schemeClr val="tx1"/>
              </a:solidFill>
              <a:latin typeface="3M Circular TT Book" panose="020B0604020101020102" pitchFamily="34" charset="0"/>
              <a:cs typeface="3M Circular TT Book" panose="020B0604020101020102" pitchFamily="34" charset="0"/>
            </a:rPr>
            <a:t>The most expensive energy: 7HP of electricity used to produce 1HP compressed air</a:t>
          </a:r>
          <a:endParaRPr lang="en-CA" dirty="0"/>
        </a:p>
      </dgm:t>
    </dgm:pt>
    <dgm:pt modelId="{9C8C0104-44B2-457F-A350-C7BC99D43757}" type="parTrans" cxnId="{0806E8A3-D741-4F46-852C-204EA4AE88A1}">
      <dgm:prSet/>
      <dgm:spPr/>
      <dgm:t>
        <a:bodyPr/>
        <a:lstStyle/>
        <a:p>
          <a:endParaRPr lang="en-CA"/>
        </a:p>
      </dgm:t>
    </dgm:pt>
    <dgm:pt modelId="{B252EFE3-3294-4317-84C8-43F78CEBF49A}" type="sibTrans" cxnId="{0806E8A3-D741-4F46-852C-204EA4AE88A1}">
      <dgm:prSet/>
      <dgm:spPr/>
      <dgm:t>
        <a:bodyPr/>
        <a:lstStyle/>
        <a:p>
          <a:endParaRPr lang="en-CA"/>
        </a:p>
      </dgm:t>
    </dgm:pt>
    <dgm:pt modelId="{AD643F01-DC06-4D42-8518-4F57EFB61406}">
      <dgm:prSet/>
      <dgm:spPr/>
      <dgm:t>
        <a:bodyPr/>
        <a:lstStyle/>
        <a:p>
          <a:r>
            <a:rPr lang="en-US" dirty="0" smtClean="0"/>
            <a:t>HVAC</a:t>
          </a:r>
          <a:endParaRPr lang="en-CA" dirty="0"/>
        </a:p>
      </dgm:t>
    </dgm:pt>
    <dgm:pt modelId="{BFDEAB6A-EF5D-450D-B6F3-0CF35BDCC6F5}" type="parTrans" cxnId="{9D714B61-88F5-4AD2-9EDE-545140BE2C83}">
      <dgm:prSet/>
      <dgm:spPr/>
      <dgm:t>
        <a:bodyPr/>
        <a:lstStyle/>
        <a:p>
          <a:endParaRPr lang="en-CA"/>
        </a:p>
      </dgm:t>
    </dgm:pt>
    <dgm:pt modelId="{A4588337-9177-470D-ADBB-D738DA3B7550}" type="sibTrans" cxnId="{9D714B61-88F5-4AD2-9EDE-545140BE2C83}">
      <dgm:prSet/>
      <dgm:spPr/>
      <dgm:t>
        <a:bodyPr/>
        <a:lstStyle/>
        <a:p>
          <a:endParaRPr lang="en-CA"/>
        </a:p>
      </dgm:t>
    </dgm:pt>
    <dgm:pt modelId="{5A579F12-B93B-4B7F-8093-C550D1C148CF}">
      <dgm:prSet/>
      <dgm:spPr/>
      <dgm:t>
        <a:bodyPr/>
        <a:lstStyle/>
        <a:p>
          <a:r>
            <a:rPr lang="en-US" dirty="0" smtClean="0">
              <a:solidFill>
                <a:schemeClr val="bg1"/>
              </a:solidFill>
              <a:latin typeface="3M Circular TT Book" panose="020B0604020101020102" pitchFamily="34" charset="0"/>
              <a:cs typeface="3M Circular TT Book" panose="020B0604020101020102" pitchFamily="34" charset="0"/>
            </a:rPr>
            <a:t>Process Integration</a:t>
          </a:r>
          <a:endParaRPr lang="en-US" dirty="0" smtClean="0">
            <a:solidFill>
              <a:schemeClr val="bg1"/>
            </a:solidFill>
            <a:latin typeface="3M Circular TT Book" panose="020B0604020101020102" pitchFamily="34" charset="0"/>
            <a:cs typeface="3M Circular TT Book" panose="020B0604020101020102" pitchFamily="34" charset="0"/>
          </a:endParaRPr>
        </a:p>
      </dgm:t>
    </dgm:pt>
    <dgm:pt modelId="{66491627-C5E2-4E8F-AE4F-A91BAFE3ECBA}" type="parTrans" cxnId="{87E25E64-3EFB-4124-93C0-B90116201834}">
      <dgm:prSet/>
      <dgm:spPr/>
      <dgm:t>
        <a:bodyPr/>
        <a:lstStyle/>
        <a:p>
          <a:endParaRPr lang="en-CA"/>
        </a:p>
      </dgm:t>
    </dgm:pt>
    <dgm:pt modelId="{A9EB8F40-B314-47F4-91B7-A32371870DF4}" type="sibTrans" cxnId="{87E25E64-3EFB-4124-93C0-B90116201834}">
      <dgm:prSet/>
      <dgm:spPr/>
      <dgm:t>
        <a:bodyPr/>
        <a:lstStyle/>
        <a:p>
          <a:endParaRPr lang="en-CA"/>
        </a:p>
      </dgm:t>
    </dgm:pt>
    <dgm:pt modelId="{02FAEA0F-AA0D-4FB1-B44B-82520E24097D}">
      <dgm:prSet/>
      <dgm:spPr/>
      <dgm:t>
        <a:bodyPr/>
        <a:lstStyle/>
        <a:p>
          <a:r>
            <a:rPr lang="en-US" dirty="0" smtClean="0">
              <a:solidFill>
                <a:schemeClr val="tx1"/>
              </a:solidFill>
              <a:latin typeface="3M Circular TT Book" panose="020B0604020101020102" pitchFamily="34" charset="0"/>
              <a:cs typeface="3M Circular TT Book" panose="020B0604020101020102" pitchFamily="34" charset="0"/>
            </a:rPr>
            <a:t>Replace with equipment not requiring compressed air, electric blowers mixers etc.</a:t>
          </a:r>
        </a:p>
      </dgm:t>
    </dgm:pt>
    <dgm:pt modelId="{39B8BA85-0BE3-41DD-BA3F-F83822520F94}" type="parTrans" cxnId="{C382689C-A20D-404E-B0FB-568895DE2B3E}">
      <dgm:prSet/>
      <dgm:spPr/>
      <dgm:t>
        <a:bodyPr/>
        <a:lstStyle/>
        <a:p>
          <a:endParaRPr lang="en-CA"/>
        </a:p>
      </dgm:t>
    </dgm:pt>
    <dgm:pt modelId="{562A1A45-E257-4D10-B156-CBBCF3B00CD6}" type="sibTrans" cxnId="{C382689C-A20D-404E-B0FB-568895DE2B3E}">
      <dgm:prSet/>
      <dgm:spPr/>
      <dgm:t>
        <a:bodyPr/>
        <a:lstStyle/>
        <a:p>
          <a:endParaRPr lang="en-CA"/>
        </a:p>
      </dgm:t>
    </dgm:pt>
    <dgm:pt modelId="{836D2025-F6FA-44EB-917D-3B675800DAD0}">
      <dgm:prSet/>
      <dgm:spPr/>
      <dgm:t>
        <a:bodyPr/>
        <a:lstStyle/>
        <a:p>
          <a:r>
            <a:rPr lang="en-US" dirty="0" smtClean="0">
              <a:solidFill>
                <a:schemeClr val="tx1"/>
              </a:solidFill>
              <a:latin typeface="3M Circular TT Book" panose="020B0604020101020102" pitchFamily="34" charset="0"/>
              <a:cs typeface="3M Circular TT Book" panose="020B0604020101020102" pitchFamily="34" charset="0"/>
            </a:rPr>
            <a:t>Reduce air leaks most plants leak at 20-30%</a:t>
          </a:r>
        </a:p>
      </dgm:t>
    </dgm:pt>
    <dgm:pt modelId="{B899BA79-D37D-40DF-A4C2-F14C6F197391}" type="parTrans" cxnId="{285D3ACD-5BDC-4C69-8657-26F98E045382}">
      <dgm:prSet/>
      <dgm:spPr/>
      <dgm:t>
        <a:bodyPr/>
        <a:lstStyle/>
        <a:p>
          <a:endParaRPr lang="en-CA"/>
        </a:p>
      </dgm:t>
    </dgm:pt>
    <dgm:pt modelId="{458A79C1-9390-4EA0-BC52-EDFFA542A04B}" type="sibTrans" cxnId="{285D3ACD-5BDC-4C69-8657-26F98E045382}">
      <dgm:prSet/>
      <dgm:spPr/>
      <dgm:t>
        <a:bodyPr/>
        <a:lstStyle/>
        <a:p>
          <a:endParaRPr lang="en-CA"/>
        </a:p>
      </dgm:t>
    </dgm:pt>
    <dgm:pt modelId="{74ABFC60-E8FB-4F19-B7E5-24A726F96AE1}">
      <dgm:prSet/>
      <dgm:spPr/>
      <dgm:t>
        <a:bodyPr/>
        <a:lstStyle/>
        <a:p>
          <a:r>
            <a:rPr lang="en-US" smtClean="0">
              <a:solidFill>
                <a:schemeClr val="tx1"/>
              </a:solidFill>
              <a:latin typeface="3M Circular TT Book" panose="020B0604020101020102" pitchFamily="34" charset="0"/>
              <a:cs typeface="3M Circular TT Book" panose="020B0604020101020102" pitchFamily="34" charset="0"/>
            </a:rPr>
            <a:t>Conditioning of air is very expensive - $3 per CFM per year</a:t>
          </a:r>
          <a:endParaRPr lang="en-CA"/>
        </a:p>
      </dgm:t>
    </dgm:pt>
    <dgm:pt modelId="{4E32B243-89AE-42E9-B9E1-5EE43D4642B7}" type="parTrans" cxnId="{3A0B7B40-9B69-49B4-BE36-1F0B69AFB359}">
      <dgm:prSet/>
      <dgm:spPr/>
      <dgm:t>
        <a:bodyPr/>
        <a:lstStyle/>
        <a:p>
          <a:endParaRPr lang="en-CA"/>
        </a:p>
      </dgm:t>
    </dgm:pt>
    <dgm:pt modelId="{E5386211-B419-4CE4-BD03-BBDCDD614DBB}" type="sibTrans" cxnId="{3A0B7B40-9B69-49B4-BE36-1F0B69AFB359}">
      <dgm:prSet/>
      <dgm:spPr/>
      <dgm:t>
        <a:bodyPr/>
        <a:lstStyle/>
        <a:p>
          <a:endParaRPr lang="en-CA"/>
        </a:p>
      </dgm:t>
    </dgm:pt>
    <dgm:pt modelId="{1EBDE175-50C9-4EDF-B280-5C7E5DC16F1B}">
      <dgm:prSet/>
      <dgm:spPr/>
      <dgm:t>
        <a:bodyPr/>
        <a:lstStyle/>
        <a:p>
          <a:r>
            <a:rPr lang="en-US" dirty="0" smtClean="0">
              <a:solidFill>
                <a:schemeClr val="tx1"/>
              </a:solidFill>
              <a:latin typeface="3M Circular TT Book" panose="020B0604020101020102" pitchFamily="34" charset="0"/>
              <a:cs typeface="3M Circular TT Book" panose="020B0604020101020102" pitchFamily="34" charset="0"/>
            </a:rPr>
            <a:t>Air balance studies to reduce exhaust and makeup air</a:t>
          </a:r>
        </a:p>
      </dgm:t>
    </dgm:pt>
    <dgm:pt modelId="{E471AAC2-96E4-4211-B69A-6911BF7B24C4}" type="parTrans" cxnId="{66C0ED20-BCC0-4B21-8B09-EFE2E2EC790D}">
      <dgm:prSet/>
      <dgm:spPr/>
      <dgm:t>
        <a:bodyPr/>
        <a:lstStyle/>
        <a:p>
          <a:endParaRPr lang="en-CA"/>
        </a:p>
      </dgm:t>
    </dgm:pt>
    <dgm:pt modelId="{11E1C916-4BFE-4C99-A207-4A716A386D49}" type="sibTrans" cxnId="{66C0ED20-BCC0-4B21-8B09-EFE2E2EC790D}">
      <dgm:prSet/>
      <dgm:spPr/>
      <dgm:t>
        <a:bodyPr/>
        <a:lstStyle/>
        <a:p>
          <a:endParaRPr lang="en-CA"/>
        </a:p>
      </dgm:t>
    </dgm:pt>
    <dgm:pt modelId="{6EE440B7-9CFC-4ED6-BBB9-5EDB5D28AD6E}">
      <dgm:prSet/>
      <dgm:spPr/>
      <dgm:t>
        <a:bodyPr/>
        <a:lstStyle/>
        <a:p>
          <a:r>
            <a:rPr lang="en-US" smtClean="0">
              <a:solidFill>
                <a:schemeClr val="tx1"/>
              </a:solidFill>
              <a:latin typeface="3M Circular TT Book" panose="020B0604020101020102" pitchFamily="34" charset="0"/>
              <a:cs typeface="3M Circular TT Book" panose="020B0604020101020102" pitchFamily="34" charset="0"/>
            </a:rPr>
            <a:t>Re-commissioning of existing equipment</a:t>
          </a:r>
          <a:endParaRPr lang="en-US" dirty="0" smtClean="0">
            <a:solidFill>
              <a:schemeClr val="tx1"/>
            </a:solidFill>
            <a:latin typeface="3M Circular TT Book" panose="020B0604020101020102" pitchFamily="34" charset="0"/>
            <a:cs typeface="3M Circular TT Book" panose="020B0604020101020102" pitchFamily="34" charset="0"/>
          </a:endParaRPr>
        </a:p>
      </dgm:t>
    </dgm:pt>
    <dgm:pt modelId="{EB5E78B4-ACA1-4487-8B4F-4093165719C4}" type="parTrans" cxnId="{8FFBB3DA-63FC-440B-B2B6-88BFE467867D}">
      <dgm:prSet/>
      <dgm:spPr/>
      <dgm:t>
        <a:bodyPr/>
        <a:lstStyle/>
        <a:p>
          <a:endParaRPr lang="en-CA"/>
        </a:p>
      </dgm:t>
    </dgm:pt>
    <dgm:pt modelId="{DD7A6544-C97A-4FEC-A8EF-43DAF5649D45}" type="sibTrans" cxnId="{8FFBB3DA-63FC-440B-B2B6-88BFE467867D}">
      <dgm:prSet/>
      <dgm:spPr/>
      <dgm:t>
        <a:bodyPr/>
        <a:lstStyle/>
        <a:p>
          <a:endParaRPr lang="en-CA"/>
        </a:p>
      </dgm:t>
    </dgm:pt>
    <dgm:pt modelId="{9CC6CDEC-40BD-4D05-BB05-482DCD2B2780}">
      <dgm:prSet/>
      <dgm:spPr/>
      <dgm:t>
        <a:bodyPr/>
        <a:lstStyle/>
        <a:p>
          <a:r>
            <a:rPr lang="en-US" smtClean="0">
              <a:solidFill>
                <a:schemeClr val="tx1"/>
              </a:solidFill>
              <a:latin typeface="3M Circular TT Book" panose="020B0604020101020102" pitchFamily="34" charset="0"/>
              <a:cs typeface="3M Circular TT Book" panose="020B0604020101020102" pitchFamily="34" charset="0"/>
            </a:rPr>
            <a:t>Evaporative Cooling</a:t>
          </a:r>
          <a:endParaRPr lang="en-US" dirty="0" smtClean="0">
            <a:solidFill>
              <a:schemeClr val="tx1"/>
            </a:solidFill>
            <a:latin typeface="3M Circular TT Book" panose="020B0604020101020102" pitchFamily="34" charset="0"/>
            <a:cs typeface="3M Circular TT Book" panose="020B0604020101020102" pitchFamily="34" charset="0"/>
          </a:endParaRPr>
        </a:p>
      </dgm:t>
    </dgm:pt>
    <dgm:pt modelId="{5BE39F79-B56B-4B93-B2CB-350D99AF7B96}" type="parTrans" cxnId="{05860FC7-D23B-4CCA-8319-0BA46193C93A}">
      <dgm:prSet/>
      <dgm:spPr/>
      <dgm:t>
        <a:bodyPr/>
        <a:lstStyle/>
        <a:p>
          <a:endParaRPr lang="en-CA"/>
        </a:p>
      </dgm:t>
    </dgm:pt>
    <dgm:pt modelId="{F7393C90-AEAE-4DBA-853E-ED3EF64398F4}" type="sibTrans" cxnId="{05860FC7-D23B-4CCA-8319-0BA46193C93A}">
      <dgm:prSet/>
      <dgm:spPr/>
      <dgm:t>
        <a:bodyPr/>
        <a:lstStyle/>
        <a:p>
          <a:endParaRPr lang="en-CA"/>
        </a:p>
      </dgm:t>
    </dgm:pt>
    <dgm:pt modelId="{7107AAAE-CFC1-4519-A5C4-5133D08E8E4C}">
      <dgm:prSet phldrT="[Text]"/>
      <dgm:spPr/>
      <dgm:t>
        <a:bodyPr/>
        <a:lstStyle/>
        <a:p>
          <a:r>
            <a:rPr lang="en-US" dirty="0" smtClean="0"/>
            <a:t> Reduce Cost of Goods Sold (COGS)</a:t>
          </a:r>
          <a:endParaRPr lang="en-CA" dirty="0"/>
        </a:p>
      </dgm:t>
    </dgm:pt>
    <dgm:pt modelId="{03224DA2-574F-418E-9A31-9DEE498B0E13}" type="parTrans" cxnId="{C91B32DF-0BB8-4222-9AED-E95E1E50F008}">
      <dgm:prSet/>
      <dgm:spPr/>
      <dgm:t>
        <a:bodyPr/>
        <a:lstStyle/>
        <a:p>
          <a:endParaRPr lang="en-CA"/>
        </a:p>
      </dgm:t>
    </dgm:pt>
    <dgm:pt modelId="{655A8F95-26CE-47A9-A361-619F57ACEA37}" type="sibTrans" cxnId="{C91B32DF-0BB8-4222-9AED-E95E1E50F008}">
      <dgm:prSet/>
      <dgm:spPr/>
      <dgm:t>
        <a:bodyPr/>
        <a:lstStyle/>
        <a:p>
          <a:endParaRPr lang="en-CA"/>
        </a:p>
      </dgm:t>
    </dgm:pt>
    <dgm:pt modelId="{B375ED49-D178-4E11-A076-917429D3A194}">
      <dgm:prSet/>
      <dgm:spPr/>
      <dgm:t>
        <a:bodyPr/>
        <a:lstStyle/>
        <a:p>
          <a:r>
            <a:rPr lang="en-US" dirty="0" smtClean="0"/>
            <a:t>Significant energy consumption savings (60-90%)</a:t>
          </a:r>
        </a:p>
      </dgm:t>
    </dgm:pt>
    <dgm:pt modelId="{0D049AA2-2018-42E5-8B03-00B0849E3FFB}" type="parTrans" cxnId="{FB6A5676-1460-4A6C-97A3-0B9C00044C54}">
      <dgm:prSet/>
      <dgm:spPr/>
      <dgm:t>
        <a:bodyPr/>
        <a:lstStyle/>
        <a:p>
          <a:endParaRPr lang="en-CA"/>
        </a:p>
      </dgm:t>
    </dgm:pt>
    <dgm:pt modelId="{8F092CFC-8AC0-4405-BBC2-0DE00028EE62}" type="sibTrans" cxnId="{FB6A5676-1460-4A6C-97A3-0B9C00044C54}">
      <dgm:prSet/>
      <dgm:spPr/>
      <dgm:t>
        <a:bodyPr/>
        <a:lstStyle/>
        <a:p>
          <a:endParaRPr lang="en-CA"/>
        </a:p>
      </dgm:t>
    </dgm:pt>
    <dgm:pt modelId="{0D74E1F4-C477-490C-AC9F-210A31AE39CD}">
      <dgm:prSet/>
      <dgm:spPr/>
      <dgm:t>
        <a:bodyPr/>
        <a:lstStyle/>
        <a:p>
          <a:r>
            <a:rPr lang="en-US" dirty="0" smtClean="0"/>
            <a:t>Better illumination and light quality</a:t>
          </a:r>
        </a:p>
      </dgm:t>
    </dgm:pt>
    <dgm:pt modelId="{CD56E613-2F50-44C2-9A85-11F9C6FC9A48}" type="parTrans" cxnId="{BCD9F184-1941-4606-9C90-448E30C1FDF4}">
      <dgm:prSet/>
      <dgm:spPr/>
      <dgm:t>
        <a:bodyPr/>
        <a:lstStyle/>
        <a:p>
          <a:endParaRPr lang="en-CA"/>
        </a:p>
      </dgm:t>
    </dgm:pt>
    <dgm:pt modelId="{D7B429A5-B636-44AA-9F25-6316A898EB86}" type="sibTrans" cxnId="{BCD9F184-1941-4606-9C90-448E30C1FDF4}">
      <dgm:prSet/>
      <dgm:spPr/>
      <dgm:t>
        <a:bodyPr/>
        <a:lstStyle/>
        <a:p>
          <a:endParaRPr lang="en-CA"/>
        </a:p>
      </dgm:t>
    </dgm:pt>
    <dgm:pt modelId="{A3C6850D-468D-4A3F-B796-04B09DA2695D}">
      <dgm:prSet/>
      <dgm:spPr/>
      <dgm:t>
        <a:bodyPr/>
        <a:lstStyle/>
        <a:p>
          <a:r>
            <a:rPr lang="en-US" dirty="0" smtClean="0"/>
            <a:t>Longer life – lower maintenance cost</a:t>
          </a:r>
        </a:p>
      </dgm:t>
    </dgm:pt>
    <dgm:pt modelId="{B59CF34A-3918-4967-85F7-9D8421CFD2CE}" type="parTrans" cxnId="{22202E7D-B4B1-4546-9055-056A007BDFD5}">
      <dgm:prSet/>
      <dgm:spPr/>
      <dgm:t>
        <a:bodyPr/>
        <a:lstStyle/>
        <a:p>
          <a:endParaRPr lang="en-CA"/>
        </a:p>
      </dgm:t>
    </dgm:pt>
    <dgm:pt modelId="{B95DEC50-78A2-4A02-9F07-3778F3AFF4C1}" type="sibTrans" cxnId="{22202E7D-B4B1-4546-9055-056A007BDFD5}">
      <dgm:prSet/>
      <dgm:spPr/>
      <dgm:t>
        <a:bodyPr/>
        <a:lstStyle/>
        <a:p>
          <a:endParaRPr lang="en-CA"/>
        </a:p>
      </dgm:t>
    </dgm:pt>
    <dgm:pt modelId="{EF31E1B5-1707-4E82-9967-FA56240F9A74}">
      <dgm:prSet/>
      <dgm:spPr/>
      <dgm:t>
        <a:bodyPr/>
        <a:lstStyle/>
        <a:p>
          <a:r>
            <a:rPr lang="en-CA" dirty="0" smtClean="0"/>
            <a:t>Process integration analyzes energy use a whole, rather than considering each  energy system independently</a:t>
          </a:r>
          <a:endParaRPr lang="en-CA" dirty="0"/>
        </a:p>
      </dgm:t>
    </dgm:pt>
    <dgm:pt modelId="{8A156DE9-F5B0-4ADD-B498-04AAEBF48F45}" type="parTrans" cxnId="{AC9D010F-105C-4E57-8DEF-25DFC3AB4B23}">
      <dgm:prSet/>
      <dgm:spPr/>
    </dgm:pt>
    <dgm:pt modelId="{25BB0495-FEF7-4BD7-9051-D72750371F5E}" type="sibTrans" cxnId="{AC9D010F-105C-4E57-8DEF-25DFC3AB4B23}">
      <dgm:prSet/>
      <dgm:spPr/>
    </dgm:pt>
    <dgm:pt modelId="{285B97AE-6836-45E9-BD56-F68BDC9FF139}">
      <dgm:prSet/>
      <dgm:spPr/>
      <dgm:t>
        <a:bodyPr/>
        <a:lstStyle/>
        <a:p>
          <a:r>
            <a:rPr lang="en-US" dirty="0" smtClean="0"/>
            <a:t>Heat recovery</a:t>
          </a:r>
          <a:endParaRPr lang="en-CA" dirty="0"/>
        </a:p>
      </dgm:t>
    </dgm:pt>
    <dgm:pt modelId="{DCE36C62-E826-4436-90D5-F312ECAE4FC2}" type="parTrans" cxnId="{E5BD4DC7-7614-4A7F-A836-5F0C90A55331}">
      <dgm:prSet/>
      <dgm:spPr/>
    </dgm:pt>
    <dgm:pt modelId="{0E723FBC-85B0-4F19-B7EA-BFD491CF0FD1}" type="sibTrans" cxnId="{E5BD4DC7-7614-4A7F-A836-5F0C90A55331}">
      <dgm:prSet/>
      <dgm:spPr/>
    </dgm:pt>
    <dgm:pt modelId="{844ACAB5-5031-4B4B-A13F-FD0C307F7724}">
      <dgm:prSet/>
      <dgm:spPr/>
      <dgm:t>
        <a:bodyPr/>
        <a:lstStyle/>
        <a:p>
          <a:r>
            <a:rPr lang="en-US" dirty="0" smtClean="0"/>
            <a:t>Chilled Water</a:t>
          </a:r>
          <a:endParaRPr lang="en-CA" dirty="0"/>
        </a:p>
      </dgm:t>
    </dgm:pt>
    <dgm:pt modelId="{1C8698C4-B36F-4872-A3B4-47B2AE32CD33}" type="parTrans" cxnId="{A1CCCBDF-E58E-404A-87FB-1B6B5B31EE6C}">
      <dgm:prSet/>
      <dgm:spPr/>
    </dgm:pt>
    <dgm:pt modelId="{7D9D8EE5-C46B-48CE-867D-76DCB2086131}" type="sibTrans" cxnId="{A1CCCBDF-E58E-404A-87FB-1B6B5B31EE6C}">
      <dgm:prSet/>
      <dgm:spPr/>
    </dgm:pt>
    <dgm:pt modelId="{A2297AE9-167B-457B-ABE1-0CDBDCE5544A}">
      <dgm:prSet/>
      <dgm:spPr/>
      <dgm:t>
        <a:bodyPr/>
        <a:lstStyle/>
        <a:p>
          <a:r>
            <a:rPr lang="en-US" dirty="0" smtClean="0"/>
            <a:t>HVAC</a:t>
          </a:r>
          <a:endParaRPr lang="en-CA" dirty="0"/>
        </a:p>
      </dgm:t>
    </dgm:pt>
    <dgm:pt modelId="{ADB447DA-349C-4738-9740-6FC380367913}" type="parTrans" cxnId="{78424551-1CA5-4AFF-805A-FB9A6C16EF3A}">
      <dgm:prSet/>
      <dgm:spPr/>
    </dgm:pt>
    <dgm:pt modelId="{9CD956AF-8CA5-43FB-AA1B-15D42D13A659}" type="sibTrans" cxnId="{78424551-1CA5-4AFF-805A-FB9A6C16EF3A}">
      <dgm:prSet/>
      <dgm:spPr/>
    </dgm:pt>
    <dgm:pt modelId="{0FBF6B9F-7DA0-4644-8237-3F9A969FC2D1}">
      <dgm:prSet/>
      <dgm:spPr/>
      <dgm:t>
        <a:bodyPr/>
        <a:lstStyle/>
        <a:p>
          <a:r>
            <a:rPr lang="en-US" dirty="0" smtClean="0"/>
            <a:t>Heaters</a:t>
          </a:r>
          <a:endParaRPr lang="en-CA" dirty="0"/>
        </a:p>
      </dgm:t>
    </dgm:pt>
    <dgm:pt modelId="{1D144B6B-07E1-4A6B-9967-4F47D8A9F614}" type="parTrans" cxnId="{9B8A5355-3D33-473C-B0F4-EAB6D0CF8C1C}">
      <dgm:prSet/>
      <dgm:spPr/>
    </dgm:pt>
    <dgm:pt modelId="{CD8614AD-2B5E-4DD7-BD90-3F9C9D6F8996}" type="sibTrans" cxnId="{9B8A5355-3D33-473C-B0F4-EAB6D0CF8C1C}">
      <dgm:prSet/>
      <dgm:spPr/>
    </dgm:pt>
    <dgm:pt modelId="{7E7FE9E2-8E6C-4D48-A7C6-9FBAF63A8B1B}">
      <dgm:prSet/>
      <dgm:spPr/>
      <dgm:t>
        <a:bodyPr/>
        <a:lstStyle/>
        <a:p>
          <a:r>
            <a:rPr lang="en-US" dirty="0" smtClean="0"/>
            <a:t>Motors</a:t>
          </a:r>
          <a:endParaRPr lang="en-CA" dirty="0"/>
        </a:p>
      </dgm:t>
    </dgm:pt>
    <dgm:pt modelId="{CBC5AA7B-F66A-4BB0-842B-519E58C72D30}" type="parTrans" cxnId="{80B6CB47-5F40-49D3-BE80-3673EBE3D360}">
      <dgm:prSet/>
      <dgm:spPr/>
    </dgm:pt>
    <dgm:pt modelId="{4D9145CC-51B6-4D67-9FFE-3E0D7C3E306D}" type="sibTrans" cxnId="{80B6CB47-5F40-49D3-BE80-3673EBE3D360}">
      <dgm:prSet/>
      <dgm:spPr/>
    </dgm:pt>
    <dgm:pt modelId="{BEA80E4F-FD27-40E9-8E1D-D6E69A1D0091}" type="pres">
      <dgm:prSet presAssocID="{773FCF39-0786-48AA-A702-DEAA3B6EB9FB}" presName="Name0" presStyleCnt="0">
        <dgm:presLayoutVars>
          <dgm:dir/>
          <dgm:animLvl val="lvl"/>
          <dgm:resizeHandles val="exact"/>
        </dgm:presLayoutVars>
      </dgm:prSet>
      <dgm:spPr/>
      <dgm:t>
        <a:bodyPr/>
        <a:lstStyle/>
        <a:p>
          <a:endParaRPr lang="en-CA"/>
        </a:p>
      </dgm:t>
    </dgm:pt>
    <dgm:pt modelId="{02264752-5375-4E62-911C-8FCAA01EC28C}" type="pres">
      <dgm:prSet presAssocID="{57BF5554-8DF4-41BB-BD9E-8BAD6C570CA8}" presName="composite" presStyleCnt="0"/>
      <dgm:spPr/>
    </dgm:pt>
    <dgm:pt modelId="{F5D241F9-F55C-4BFB-B53A-E0D9E8377A5F}" type="pres">
      <dgm:prSet presAssocID="{57BF5554-8DF4-41BB-BD9E-8BAD6C570CA8}" presName="parTx" presStyleLbl="alignNode1" presStyleIdx="0" presStyleCnt="5">
        <dgm:presLayoutVars>
          <dgm:chMax val="0"/>
          <dgm:chPref val="0"/>
          <dgm:bulletEnabled val="1"/>
        </dgm:presLayoutVars>
      </dgm:prSet>
      <dgm:spPr/>
      <dgm:t>
        <a:bodyPr/>
        <a:lstStyle/>
        <a:p>
          <a:endParaRPr lang="en-CA"/>
        </a:p>
      </dgm:t>
    </dgm:pt>
    <dgm:pt modelId="{D288E82C-124F-485A-B32E-A0B26B246C67}" type="pres">
      <dgm:prSet presAssocID="{57BF5554-8DF4-41BB-BD9E-8BAD6C570CA8}" presName="desTx" presStyleLbl="alignAccFollowNode1" presStyleIdx="0" presStyleCnt="5">
        <dgm:presLayoutVars>
          <dgm:bulletEnabled val="1"/>
        </dgm:presLayoutVars>
      </dgm:prSet>
      <dgm:spPr/>
      <dgm:t>
        <a:bodyPr/>
        <a:lstStyle/>
        <a:p>
          <a:endParaRPr lang="en-CA"/>
        </a:p>
      </dgm:t>
    </dgm:pt>
    <dgm:pt modelId="{356F798D-3586-4CFE-9CF8-DF2C9BDE368E}" type="pres">
      <dgm:prSet presAssocID="{93CDFC7E-AD96-42A9-9A85-647095733784}" presName="space" presStyleCnt="0"/>
      <dgm:spPr/>
    </dgm:pt>
    <dgm:pt modelId="{2E70490E-32FF-46E9-9A28-39E25C8E760A}" type="pres">
      <dgm:prSet presAssocID="{4B1E0A9F-5293-465D-BB8A-B205ED99723D}" presName="composite" presStyleCnt="0"/>
      <dgm:spPr/>
    </dgm:pt>
    <dgm:pt modelId="{82C3D035-1E57-43DA-A117-6677259D1191}" type="pres">
      <dgm:prSet presAssocID="{4B1E0A9F-5293-465D-BB8A-B205ED99723D}" presName="parTx" presStyleLbl="alignNode1" presStyleIdx="1" presStyleCnt="5">
        <dgm:presLayoutVars>
          <dgm:chMax val="0"/>
          <dgm:chPref val="0"/>
          <dgm:bulletEnabled val="1"/>
        </dgm:presLayoutVars>
      </dgm:prSet>
      <dgm:spPr/>
      <dgm:t>
        <a:bodyPr/>
        <a:lstStyle/>
        <a:p>
          <a:endParaRPr lang="en-CA"/>
        </a:p>
      </dgm:t>
    </dgm:pt>
    <dgm:pt modelId="{37E93AF2-F24D-4BEE-800B-181B526F72EC}" type="pres">
      <dgm:prSet presAssocID="{4B1E0A9F-5293-465D-BB8A-B205ED99723D}" presName="desTx" presStyleLbl="alignAccFollowNode1" presStyleIdx="1" presStyleCnt="5">
        <dgm:presLayoutVars>
          <dgm:bulletEnabled val="1"/>
        </dgm:presLayoutVars>
      </dgm:prSet>
      <dgm:spPr/>
      <dgm:t>
        <a:bodyPr/>
        <a:lstStyle/>
        <a:p>
          <a:endParaRPr lang="en-CA"/>
        </a:p>
      </dgm:t>
    </dgm:pt>
    <dgm:pt modelId="{C9AFB4FB-B697-4EBF-B8E4-2929A3CD26E4}" type="pres">
      <dgm:prSet presAssocID="{DF57A19F-88CB-4676-9F2D-FDC9C460A022}" presName="space" presStyleCnt="0"/>
      <dgm:spPr/>
    </dgm:pt>
    <dgm:pt modelId="{C16571E1-928C-4486-8F6A-5A8E4BA09536}" type="pres">
      <dgm:prSet presAssocID="{F2C017E2-B0AC-421B-98C6-65F7DD985ACA}" presName="composite" presStyleCnt="0"/>
      <dgm:spPr/>
    </dgm:pt>
    <dgm:pt modelId="{E724C676-95E2-4C80-8786-F2EC94E253F8}" type="pres">
      <dgm:prSet presAssocID="{F2C017E2-B0AC-421B-98C6-65F7DD985ACA}" presName="parTx" presStyleLbl="alignNode1" presStyleIdx="2" presStyleCnt="5">
        <dgm:presLayoutVars>
          <dgm:chMax val="0"/>
          <dgm:chPref val="0"/>
          <dgm:bulletEnabled val="1"/>
        </dgm:presLayoutVars>
      </dgm:prSet>
      <dgm:spPr/>
      <dgm:t>
        <a:bodyPr/>
        <a:lstStyle/>
        <a:p>
          <a:endParaRPr lang="en-CA"/>
        </a:p>
      </dgm:t>
    </dgm:pt>
    <dgm:pt modelId="{6F5CD915-06CA-4C1F-B5E1-15CF7513A413}" type="pres">
      <dgm:prSet presAssocID="{F2C017E2-B0AC-421B-98C6-65F7DD985ACA}" presName="desTx" presStyleLbl="alignAccFollowNode1" presStyleIdx="2" presStyleCnt="5">
        <dgm:presLayoutVars>
          <dgm:bulletEnabled val="1"/>
        </dgm:presLayoutVars>
      </dgm:prSet>
      <dgm:spPr/>
      <dgm:t>
        <a:bodyPr/>
        <a:lstStyle/>
        <a:p>
          <a:endParaRPr lang="en-CA"/>
        </a:p>
      </dgm:t>
    </dgm:pt>
    <dgm:pt modelId="{3F0742A5-0CE0-4A4C-BDB0-222E88450B37}" type="pres">
      <dgm:prSet presAssocID="{17C6D6E1-C5FD-414E-A22A-D4ECB49A5C00}" presName="space" presStyleCnt="0"/>
      <dgm:spPr/>
    </dgm:pt>
    <dgm:pt modelId="{D8E224F2-6C98-41C8-A237-31CB08D3508F}" type="pres">
      <dgm:prSet presAssocID="{AD643F01-DC06-4D42-8518-4F57EFB61406}" presName="composite" presStyleCnt="0"/>
      <dgm:spPr/>
    </dgm:pt>
    <dgm:pt modelId="{5E56E716-AA31-443A-ADB6-26CF7FFC6C17}" type="pres">
      <dgm:prSet presAssocID="{AD643F01-DC06-4D42-8518-4F57EFB61406}" presName="parTx" presStyleLbl="alignNode1" presStyleIdx="3" presStyleCnt="5" custScaleX="112641">
        <dgm:presLayoutVars>
          <dgm:chMax val="0"/>
          <dgm:chPref val="0"/>
          <dgm:bulletEnabled val="1"/>
        </dgm:presLayoutVars>
      </dgm:prSet>
      <dgm:spPr/>
      <dgm:t>
        <a:bodyPr/>
        <a:lstStyle/>
        <a:p>
          <a:endParaRPr lang="en-CA"/>
        </a:p>
      </dgm:t>
    </dgm:pt>
    <dgm:pt modelId="{078245D0-FDE9-4CB6-9F2B-6060C5226EAA}" type="pres">
      <dgm:prSet presAssocID="{AD643F01-DC06-4D42-8518-4F57EFB61406}" presName="desTx" presStyleLbl="alignAccFollowNode1" presStyleIdx="3" presStyleCnt="5" custScaleX="112146">
        <dgm:presLayoutVars>
          <dgm:bulletEnabled val="1"/>
        </dgm:presLayoutVars>
      </dgm:prSet>
      <dgm:spPr/>
      <dgm:t>
        <a:bodyPr/>
        <a:lstStyle/>
        <a:p>
          <a:endParaRPr lang="en-CA"/>
        </a:p>
      </dgm:t>
    </dgm:pt>
    <dgm:pt modelId="{C912470E-ADA9-4C19-AC85-52EFE60E4A14}" type="pres">
      <dgm:prSet presAssocID="{A4588337-9177-470D-ADBB-D738DA3B7550}" presName="space" presStyleCnt="0"/>
      <dgm:spPr/>
    </dgm:pt>
    <dgm:pt modelId="{7FBD8EB7-92A0-403E-BC28-0818A01AB56E}" type="pres">
      <dgm:prSet presAssocID="{5A579F12-B93B-4B7F-8093-C550D1C148CF}" presName="composite" presStyleCnt="0"/>
      <dgm:spPr/>
    </dgm:pt>
    <dgm:pt modelId="{C0B3865D-FE60-4BCE-A01C-27FACE52F75D}" type="pres">
      <dgm:prSet presAssocID="{5A579F12-B93B-4B7F-8093-C550D1C148CF}" presName="parTx" presStyleLbl="alignNode1" presStyleIdx="4" presStyleCnt="5">
        <dgm:presLayoutVars>
          <dgm:chMax val="0"/>
          <dgm:chPref val="0"/>
          <dgm:bulletEnabled val="1"/>
        </dgm:presLayoutVars>
      </dgm:prSet>
      <dgm:spPr/>
      <dgm:t>
        <a:bodyPr/>
        <a:lstStyle/>
        <a:p>
          <a:endParaRPr lang="en-CA"/>
        </a:p>
      </dgm:t>
    </dgm:pt>
    <dgm:pt modelId="{03114703-0948-4D3A-A02C-7E60EE22AF60}" type="pres">
      <dgm:prSet presAssocID="{5A579F12-B93B-4B7F-8093-C550D1C148CF}" presName="desTx" presStyleLbl="alignAccFollowNode1" presStyleIdx="4" presStyleCnt="5">
        <dgm:presLayoutVars>
          <dgm:bulletEnabled val="1"/>
        </dgm:presLayoutVars>
      </dgm:prSet>
      <dgm:spPr/>
      <dgm:t>
        <a:bodyPr/>
        <a:lstStyle/>
        <a:p>
          <a:endParaRPr lang="en-CA"/>
        </a:p>
      </dgm:t>
    </dgm:pt>
  </dgm:ptLst>
  <dgm:cxnLst>
    <dgm:cxn modelId="{D8F02861-5222-40D1-900B-CC99CD63C13C}" type="presOf" srcId="{7107AAAE-CFC1-4519-A5C4-5133D08E8E4C}" destId="{D288E82C-124F-485A-B32E-A0B26B246C67}" srcOrd="0" destOrd="1" presId="urn:microsoft.com/office/officeart/2005/8/layout/hList1"/>
    <dgm:cxn modelId="{3A0B7B40-9B69-49B4-BE36-1F0B69AFB359}" srcId="{AD643F01-DC06-4D42-8518-4F57EFB61406}" destId="{74ABFC60-E8FB-4F19-B7E5-24A726F96AE1}" srcOrd="0" destOrd="0" parTransId="{4E32B243-89AE-42E9-B9E1-5EE43D4642B7}" sibTransId="{E5386211-B419-4CE4-BD03-BBDCDD614DBB}"/>
    <dgm:cxn modelId="{8FFBB3DA-63FC-440B-B2B6-88BFE467867D}" srcId="{AD643F01-DC06-4D42-8518-4F57EFB61406}" destId="{6EE440B7-9CFC-4ED6-BBB9-5EDB5D28AD6E}" srcOrd="2" destOrd="0" parTransId="{EB5E78B4-ACA1-4487-8B4F-4093165719C4}" sibTransId="{DD7A6544-C97A-4FEC-A8EF-43DAF5649D45}"/>
    <dgm:cxn modelId="{17566012-985B-4E19-AA24-90032C680A83}" type="presOf" srcId="{74ABFC60-E8FB-4F19-B7E5-24A726F96AE1}" destId="{078245D0-FDE9-4CB6-9F2B-6060C5226EAA}" srcOrd="0" destOrd="0" presId="urn:microsoft.com/office/officeart/2005/8/layout/hList1"/>
    <dgm:cxn modelId="{E5BD4DC7-7614-4A7F-A836-5F0C90A55331}" srcId="{5A579F12-B93B-4B7F-8093-C550D1C148CF}" destId="{285B97AE-6836-45E9-BD56-F68BDC9FF139}" srcOrd="1" destOrd="0" parTransId="{DCE36C62-E826-4436-90D5-F312ECAE4FC2}" sibTransId="{0E723FBC-85B0-4F19-B7EA-BFD491CF0FD1}"/>
    <dgm:cxn modelId="{A1CCCBDF-E58E-404A-87FB-1B6B5B31EE6C}" srcId="{5A579F12-B93B-4B7F-8093-C550D1C148CF}" destId="{844ACAB5-5031-4B4B-A13F-FD0C307F7724}" srcOrd="2" destOrd="0" parTransId="{1C8698C4-B36F-4872-A3B4-47B2AE32CD33}" sibTransId="{7D9D8EE5-C46B-48CE-867D-76DCB2086131}"/>
    <dgm:cxn modelId="{3D5A65B1-E64C-421B-80D9-6B1F7404F51B}" type="presOf" srcId="{773FCF39-0786-48AA-A702-DEAA3B6EB9FB}" destId="{BEA80E4F-FD27-40E9-8E1D-D6E69A1D0091}" srcOrd="0" destOrd="0" presId="urn:microsoft.com/office/officeart/2005/8/layout/hList1"/>
    <dgm:cxn modelId="{14A6A098-CDDB-429F-9AEF-DDBE951F380C}" type="presOf" srcId="{844ACAB5-5031-4B4B-A13F-FD0C307F7724}" destId="{03114703-0948-4D3A-A02C-7E60EE22AF60}" srcOrd="0" destOrd="2" presId="urn:microsoft.com/office/officeart/2005/8/layout/hList1"/>
    <dgm:cxn modelId="{D3841069-4DC3-4CA9-AFCF-4AF0B55A6EFF}" type="presOf" srcId="{02FAEA0F-AA0D-4FB1-B44B-82520E24097D}" destId="{6F5CD915-06CA-4C1F-B5E1-15CF7513A413}" srcOrd="0" destOrd="1" presId="urn:microsoft.com/office/officeart/2005/8/layout/hList1"/>
    <dgm:cxn modelId="{9B8A5355-3D33-473C-B0F4-EAB6D0CF8C1C}" srcId="{5A579F12-B93B-4B7F-8093-C550D1C148CF}" destId="{0FBF6B9F-7DA0-4644-8237-3F9A969FC2D1}" srcOrd="4" destOrd="0" parTransId="{1D144B6B-07E1-4A6B-9967-4F47D8A9F614}" sibTransId="{CD8614AD-2B5E-4DD7-BD90-3F9C9D6F8996}"/>
    <dgm:cxn modelId="{87E25E64-3EFB-4124-93C0-B90116201834}" srcId="{773FCF39-0786-48AA-A702-DEAA3B6EB9FB}" destId="{5A579F12-B93B-4B7F-8093-C550D1C148CF}" srcOrd="4" destOrd="0" parTransId="{66491627-C5E2-4E8F-AE4F-A91BAFE3ECBA}" sibTransId="{A9EB8F40-B314-47F4-91B7-A32371870DF4}"/>
    <dgm:cxn modelId="{26932112-DEB8-45B3-BD8C-8BB85EFCDCCD}" srcId="{773FCF39-0786-48AA-A702-DEAA3B6EB9FB}" destId="{57BF5554-8DF4-41BB-BD9E-8BAD6C570CA8}" srcOrd="0" destOrd="0" parTransId="{2FC5022B-862A-45AE-87DC-9094993D8742}" sibTransId="{93CDFC7E-AD96-42A9-9A85-647095733784}"/>
    <dgm:cxn modelId="{B7E8B223-F82B-4DD0-807C-0AD42BEF0ED2}" srcId="{57BF5554-8DF4-41BB-BD9E-8BAD6C570CA8}" destId="{1D71FEB0-3124-406B-B97F-D7353B508708}" srcOrd="2" destOrd="0" parTransId="{0294B628-DBF2-4A6F-89F1-A4A462C16510}" sibTransId="{C0C90849-7AE5-4E3D-B27C-2A08230B9710}"/>
    <dgm:cxn modelId="{225EA9EE-3B01-49C4-8DB7-EE40AA779D5A}" type="presOf" srcId="{F2C017E2-B0AC-421B-98C6-65F7DD985ACA}" destId="{E724C676-95E2-4C80-8786-F2EC94E253F8}" srcOrd="0" destOrd="0" presId="urn:microsoft.com/office/officeart/2005/8/layout/hList1"/>
    <dgm:cxn modelId="{2FB6EE05-9BA2-4015-8459-58545821580A}" type="presOf" srcId="{9CC6CDEC-40BD-4D05-BB05-482DCD2B2780}" destId="{078245D0-FDE9-4CB6-9F2B-6060C5226EAA}" srcOrd="0" destOrd="3" presId="urn:microsoft.com/office/officeart/2005/8/layout/hList1"/>
    <dgm:cxn modelId="{78424551-1CA5-4AFF-805A-FB9A6C16EF3A}" srcId="{5A579F12-B93B-4B7F-8093-C550D1C148CF}" destId="{A2297AE9-167B-457B-ABE1-0CDBDCE5544A}" srcOrd="3" destOrd="0" parTransId="{ADB447DA-349C-4738-9740-6FC380367913}" sibTransId="{9CD956AF-8CA5-43FB-AA1B-15D42D13A659}"/>
    <dgm:cxn modelId="{1D0B5D39-59B7-4D3D-8B86-B098B54AE06F}" type="presOf" srcId="{A042CB7D-1DBB-4E22-8447-0C909EE77E39}" destId="{37E93AF2-F24D-4BEE-800B-181B526F72EC}" srcOrd="0" destOrd="0" presId="urn:microsoft.com/office/officeart/2005/8/layout/hList1"/>
    <dgm:cxn modelId="{285D3ACD-5BDC-4C69-8657-26F98E045382}" srcId="{F2C017E2-B0AC-421B-98C6-65F7DD985ACA}" destId="{836D2025-F6FA-44EB-917D-3B675800DAD0}" srcOrd="2" destOrd="0" parTransId="{B899BA79-D37D-40DF-A4C2-F14C6F197391}" sibTransId="{458A79C1-9390-4EA0-BC52-EDFFA542A04B}"/>
    <dgm:cxn modelId="{C4E49D27-E22C-42E0-8396-529B79684B7E}" srcId="{4B1E0A9F-5293-465D-BB8A-B205ED99723D}" destId="{A042CB7D-1DBB-4E22-8447-0C909EE77E39}" srcOrd="0" destOrd="0" parTransId="{E5FEE1FF-02E4-4DD3-9254-0D3040F2B6C5}" sibTransId="{F687A3CA-B765-46AE-BD78-901376E9A7D8}"/>
    <dgm:cxn modelId="{80B6CB47-5F40-49D3-BE80-3673EBE3D360}" srcId="{5A579F12-B93B-4B7F-8093-C550D1C148CF}" destId="{7E7FE9E2-8E6C-4D48-A7C6-9FBAF63A8B1B}" srcOrd="5" destOrd="0" parTransId="{CBC5AA7B-F66A-4BB0-842B-519E58C72D30}" sibTransId="{4D9145CC-51B6-4D67-9FFE-3E0D7C3E306D}"/>
    <dgm:cxn modelId="{C2201CE4-1AA1-4049-B856-F3E3FEE12C9E}" type="presOf" srcId="{0FBF6B9F-7DA0-4644-8237-3F9A969FC2D1}" destId="{03114703-0948-4D3A-A02C-7E60EE22AF60}" srcOrd="0" destOrd="4" presId="urn:microsoft.com/office/officeart/2005/8/layout/hList1"/>
    <dgm:cxn modelId="{C91B32DF-0BB8-4222-9AED-E95E1E50F008}" srcId="{57BF5554-8DF4-41BB-BD9E-8BAD6C570CA8}" destId="{7107AAAE-CFC1-4519-A5C4-5133D08E8E4C}" srcOrd="1" destOrd="0" parTransId="{03224DA2-574F-418E-9A31-9DEE498B0E13}" sibTransId="{655A8F95-26CE-47A9-A361-619F57ACEA37}"/>
    <dgm:cxn modelId="{4931FED2-59FE-466D-BF07-3A268D3A6883}" type="presOf" srcId="{5A579F12-B93B-4B7F-8093-C550D1C148CF}" destId="{C0B3865D-FE60-4BCE-A01C-27FACE52F75D}" srcOrd="0" destOrd="0" presId="urn:microsoft.com/office/officeart/2005/8/layout/hList1"/>
    <dgm:cxn modelId="{0F54003A-ADED-449B-96D1-E5429BD80A82}" type="presOf" srcId="{A2297AE9-167B-457B-ABE1-0CDBDCE5544A}" destId="{03114703-0948-4D3A-A02C-7E60EE22AF60}" srcOrd="0" destOrd="3" presId="urn:microsoft.com/office/officeart/2005/8/layout/hList1"/>
    <dgm:cxn modelId="{18C8E111-B883-41F4-A7D9-A2C2A9887FA8}" type="presOf" srcId="{0D74E1F4-C477-490C-AC9F-210A31AE39CD}" destId="{37E93AF2-F24D-4BEE-800B-181B526F72EC}" srcOrd="0" destOrd="2" presId="urn:microsoft.com/office/officeart/2005/8/layout/hList1"/>
    <dgm:cxn modelId="{22F1CF14-4A64-4FC2-B722-B687FA1B1AFC}" type="presOf" srcId="{49C04552-7B8D-406C-96A2-BAA068A83210}" destId="{D288E82C-124F-485A-B32E-A0B26B246C67}" srcOrd="0" destOrd="0" presId="urn:microsoft.com/office/officeart/2005/8/layout/hList1"/>
    <dgm:cxn modelId="{AC9D010F-105C-4E57-8DEF-25DFC3AB4B23}" srcId="{5A579F12-B93B-4B7F-8093-C550D1C148CF}" destId="{EF31E1B5-1707-4E82-9967-FA56240F9A74}" srcOrd="0" destOrd="0" parTransId="{8A156DE9-F5B0-4ADD-B498-04AAEBF48F45}" sibTransId="{25BB0495-FEF7-4BD7-9051-D72750371F5E}"/>
    <dgm:cxn modelId="{66C0ED20-BCC0-4B21-8B09-EFE2E2EC790D}" srcId="{AD643F01-DC06-4D42-8518-4F57EFB61406}" destId="{1EBDE175-50C9-4EDF-B280-5C7E5DC16F1B}" srcOrd="1" destOrd="0" parTransId="{E471AAC2-96E4-4211-B69A-6911BF7B24C4}" sibTransId="{11E1C916-4BFE-4C99-A207-4A716A386D49}"/>
    <dgm:cxn modelId="{E68E7EA4-9605-459D-A232-A57A88AC59C2}" type="presOf" srcId="{836D2025-F6FA-44EB-917D-3B675800DAD0}" destId="{6F5CD915-06CA-4C1F-B5E1-15CF7513A413}" srcOrd="0" destOrd="2" presId="urn:microsoft.com/office/officeart/2005/8/layout/hList1"/>
    <dgm:cxn modelId="{FB6A5676-1460-4A6C-97A3-0B9C00044C54}" srcId="{4B1E0A9F-5293-465D-BB8A-B205ED99723D}" destId="{B375ED49-D178-4E11-A076-917429D3A194}" srcOrd="1" destOrd="0" parTransId="{0D049AA2-2018-42E5-8B03-00B0849E3FFB}" sibTransId="{8F092CFC-8AC0-4405-BBC2-0DE00028EE62}"/>
    <dgm:cxn modelId="{BCD9F184-1941-4606-9C90-448E30C1FDF4}" srcId="{4B1E0A9F-5293-465D-BB8A-B205ED99723D}" destId="{0D74E1F4-C477-490C-AC9F-210A31AE39CD}" srcOrd="2" destOrd="0" parTransId="{CD56E613-2F50-44C2-9A85-11F9C6FC9A48}" sibTransId="{D7B429A5-B636-44AA-9F25-6316A898EB86}"/>
    <dgm:cxn modelId="{0958141F-6C47-4846-A8FF-E6BBF3D296FD}" type="presOf" srcId="{7E7FE9E2-8E6C-4D48-A7C6-9FBAF63A8B1B}" destId="{03114703-0948-4D3A-A02C-7E60EE22AF60}" srcOrd="0" destOrd="5" presId="urn:microsoft.com/office/officeart/2005/8/layout/hList1"/>
    <dgm:cxn modelId="{FB980F48-5613-4622-A4A1-FBA4F01E907B}" type="presOf" srcId="{AD643F01-DC06-4D42-8518-4F57EFB61406}" destId="{5E56E716-AA31-443A-ADB6-26CF7FFC6C17}" srcOrd="0" destOrd="0" presId="urn:microsoft.com/office/officeart/2005/8/layout/hList1"/>
    <dgm:cxn modelId="{C382689C-A20D-404E-B0FB-568895DE2B3E}" srcId="{F2C017E2-B0AC-421B-98C6-65F7DD985ACA}" destId="{02FAEA0F-AA0D-4FB1-B44B-82520E24097D}" srcOrd="1" destOrd="0" parTransId="{39B8BA85-0BE3-41DD-BA3F-F83822520F94}" sibTransId="{562A1A45-E257-4D10-B156-CBBCF3B00CD6}"/>
    <dgm:cxn modelId="{22202E7D-B4B1-4546-9055-056A007BDFD5}" srcId="{4B1E0A9F-5293-465D-BB8A-B205ED99723D}" destId="{A3C6850D-468D-4A3F-B796-04B09DA2695D}" srcOrd="3" destOrd="0" parTransId="{B59CF34A-3918-4967-85F7-9D8421CFD2CE}" sibTransId="{B95DEC50-78A2-4A02-9F07-3778F3AFF4C1}"/>
    <dgm:cxn modelId="{9EE7BE69-2CF5-422D-902A-6AAEF08DC8BE}" type="presOf" srcId="{1D71FEB0-3124-406B-B97F-D7353B508708}" destId="{D288E82C-124F-485A-B32E-A0B26B246C67}" srcOrd="0" destOrd="2" presId="urn:microsoft.com/office/officeart/2005/8/layout/hList1"/>
    <dgm:cxn modelId="{0806E8A3-D741-4F46-852C-204EA4AE88A1}" srcId="{F2C017E2-B0AC-421B-98C6-65F7DD985ACA}" destId="{392C56C3-6208-4CB3-BD80-2BCCB413A1FD}" srcOrd="0" destOrd="0" parTransId="{9C8C0104-44B2-457F-A350-C7BC99D43757}" sibTransId="{B252EFE3-3294-4317-84C8-43F78CEBF49A}"/>
    <dgm:cxn modelId="{C96441DA-8ED8-4F8D-9B4C-FDAAA01E6004}" type="presOf" srcId="{4B1E0A9F-5293-465D-BB8A-B205ED99723D}" destId="{82C3D035-1E57-43DA-A117-6677259D1191}" srcOrd="0" destOrd="0" presId="urn:microsoft.com/office/officeart/2005/8/layout/hList1"/>
    <dgm:cxn modelId="{9D714B61-88F5-4AD2-9EDE-545140BE2C83}" srcId="{773FCF39-0786-48AA-A702-DEAA3B6EB9FB}" destId="{AD643F01-DC06-4D42-8518-4F57EFB61406}" srcOrd="3" destOrd="0" parTransId="{BFDEAB6A-EF5D-450D-B6F3-0CF35BDCC6F5}" sibTransId="{A4588337-9177-470D-ADBB-D738DA3B7550}"/>
    <dgm:cxn modelId="{821D0235-BE36-4C6A-93F8-A42BA37CE60C}" type="presOf" srcId="{EF31E1B5-1707-4E82-9967-FA56240F9A74}" destId="{03114703-0948-4D3A-A02C-7E60EE22AF60}" srcOrd="0" destOrd="0" presId="urn:microsoft.com/office/officeart/2005/8/layout/hList1"/>
    <dgm:cxn modelId="{2FA5E6DA-C7A8-4B14-8283-E6046C2B2E32}" type="presOf" srcId="{392C56C3-6208-4CB3-BD80-2BCCB413A1FD}" destId="{6F5CD915-06CA-4C1F-B5E1-15CF7513A413}" srcOrd="0" destOrd="0" presId="urn:microsoft.com/office/officeart/2005/8/layout/hList1"/>
    <dgm:cxn modelId="{665C4FEA-96A2-4E93-ADD9-8FB0A309783A}" srcId="{773FCF39-0786-48AA-A702-DEAA3B6EB9FB}" destId="{4B1E0A9F-5293-465D-BB8A-B205ED99723D}" srcOrd="1" destOrd="0" parTransId="{3D00118E-4AC9-448F-AF42-0E4FB97D25A9}" sibTransId="{DF57A19F-88CB-4676-9F2D-FDC9C460A022}"/>
    <dgm:cxn modelId="{1F7025E6-FCC1-448C-9FB6-37FA34564BC5}" srcId="{57BF5554-8DF4-41BB-BD9E-8BAD6C570CA8}" destId="{49C04552-7B8D-406C-96A2-BAA068A83210}" srcOrd="0" destOrd="0" parTransId="{F0349CFA-DD15-40E2-BCD3-45D40D6BD7DE}" sibTransId="{F71D063D-FA78-40EB-A67F-62A786F427FF}"/>
    <dgm:cxn modelId="{2D885560-6BA2-4385-A406-8EFD172E9431}" type="presOf" srcId="{57BF5554-8DF4-41BB-BD9E-8BAD6C570CA8}" destId="{F5D241F9-F55C-4BFB-B53A-E0D9E8377A5F}" srcOrd="0" destOrd="0" presId="urn:microsoft.com/office/officeart/2005/8/layout/hList1"/>
    <dgm:cxn modelId="{337BA3E8-BB2A-456F-B30D-B3AF30566454}" type="presOf" srcId="{B375ED49-D178-4E11-A076-917429D3A194}" destId="{37E93AF2-F24D-4BEE-800B-181B526F72EC}" srcOrd="0" destOrd="1" presId="urn:microsoft.com/office/officeart/2005/8/layout/hList1"/>
    <dgm:cxn modelId="{B5FACBF6-2CA7-4504-B4DF-74D509087CDA}" type="presOf" srcId="{A3C6850D-468D-4A3F-B796-04B09DA2695D}" destId="{37E93AF2-F24D-4BEE-800B-181B526F72EC}" srcOrd="0" destOrd="3" presId="urn:microsoft.com/office/officeart/2005/8/layout/hList1"/>
    <dgm:cxn modelId="{05860FC7-D23B-4CCA-8319-0BA46193C93A}" srcId="{AD643F01-DC06-4D42-8518-4F57EFB61406}" destId="{9CC6CDEC-40BD-4D05-BB05-482DCD2B2780}" srcOrd="3" destOrd="0" parTransId="{5BE39F79-B56B-4B93-B2CB-350D99AF7B96}" sibTransId="{F7393C90-AEAE-4DBA-853E-ED3EF64398F4}"/>
    <dgm:cxn modelId="{4EE7790C-3536-4637-BC36-3939B55F420C}" type="presOf" srcId="{1EBDE175-50C9-4EDF-B280-5C7E5DC16F1B}" destId="{078245D0-FDE9-4CB6-9F2B-6060C5226EAA}" srcOrd="0" destOrd="1" presId="urn:microsoft.com/office/officeart/2005/8/layout/hList1"/>
    <dgm:cxn modelId="{EFCA98C4-18C9-45E0-81BF-4E83991BFA6C}" type="presOf" srcId="{285B97AE-6836-45E9-BD56-F68BDC9FF139}" destId="{03114703-0948-4D3A-A02C-7E60EE22AF60}" srcOrd="0" destOrd="1" presId="urn:microsoft.com/office/officeart/2005/8/layout/hList1"/>
    <dgm:cxn modelId="{FAF97A1F-0FE2-403C-B18B-F6B7BF49A186}" srcId="{773FCF39-0786-48AA-A702-DEAA3B6EB9FB}" destId="{F2C017E2-B0AC-421B-98C6-65F7DD985ACA}" srcOrd="2" destOrd="0" parTransId="{199EA625-56F1-4433-9E03-E68FC9C6DDCE}" sibTransId="{17C6D6E1-C5FD-414E-A22A-D4ECB49A5C00}"/>
    <dgm:cxn modelId="{B3AA1DFF-5C38-4D0E-8A78-30A55AD5ECE2}" type="presOf" srcId="{6EE440B7-9CFC-4ED6-BBB9-5EDB5D28AD6E}" destId="{078245D0-FDE9-4CB6-9F2B-6060C5226EAA}" srcOrd="0" destOrd="2" presId="urn:microsoft.com/office/officeart/2005/8/layout/hList1"/>
    <dgm:cxn modelId="{4A141628-CDB0-4626-B002-5257E6B6B878}" type="presParOf" srcId="{BEA80E4F-FD27-40E9-8E1D-D6E69A1D0091}" destId="{02264752-5375-4E62-911C-8FCAA01EC28C}" srcOrd="0" destOrd="0" presId="urn:microsoft.com/office/officeart/2005/8/layout/hList1"/>
    <dgm:cxn modelId="{C2BF8019-2667-4666-995D-70418138F8AE}" type="presParOf" srcId="{02264752-5375-4E62-911C-8FCAA01EC28C}" destId="{F5D241F9-F55C-4BFB-B53A-E0D9E8377A5F}" srcOrd="0" destOrd="0" presId="urn:microsoft.com/office/officeart/2005/8/layout/hList1"/>
    <dgm:cxn modelId="{47CC774A-6605-4E4C-8B3E-7ACC2D29A769}" type="presParOf" srcId="{02264752-5375-4E62-911C-8FCAA01EC28C}" destId="{D288E82C-124F-485A-B32E-A0B26B246C67}" srcOrd="1" destOrd="0" presId="urn:microsoft.com/office/officeart/2005/8/layout/hList1"/>
    <dgm:cxn modelId="{90CE2AD5-A1A3-4D22-A36A-3F7D73EF56AA}" type="presParOf" srcId="{BEA80E4F-FD27-40E9-8E1D-D6E69A1D0091}" destId="{356F798D-3586-4CFE-9CF8-DF2C9BDE368E}" srcOrd="1" destOrd="0" presId="urn:microsoft.com/office/officeart/2005/8/layout/hList1"/>
    <dgm:cxn modelId="{1F10E9F5-E139-484D-93C2-1E731D908547}" type="presParOf" srcId="{BEA80E4F-FD27-40E9-8E1D-D6E69A1D0091}" destId="{2E70490E-32FF-46E9-9A28-39E25C8E760A}" srcOrd="2" destOrd="0" presId="urn:microsoft.com/office/officeart/2005/8/layout/hList1"/>
    <dgm:cxn modelId="{0A9A39B5-39FC-45C5-B46E-CE208073EB7A}" type="presParOf" srcId="{2E70490E-32FF-46E9-9A28-39E25C8E760A}" destId="{82C3D035-1E57-43DA-A117-6677259D1191}" srcOrd="0" destOrd="0" presId="urn:microsoft.com/office/officeart/2005/8/layout/hList1"/>
    <dgm:cxn modelId="{C53D39E7-FC7D-40B5-8102-B13C53BD29DD}" type="presParOf" srcId="{2E70490E-32FF-46E9-9A28-39E25C8E760A}" destId="{37E93AF2-F24D-4BEE-800B-181B526F72EC}" srcOrd="1" destOrd="0" presId="urn:microsoft.com/office/officeart/2005/8/layout/hList1"/>
    <dgm:cxn modelId="{9CB44653-747F-440A-A96D-A9A99C60A0C0}" type="presParOf" srcId="{BEA80E4F-FD27-40E9-8E1D-D6E69A1D0091}" destId="{C9AFB4FB-B697-4EBF-B8E4-2929A3CD26E4}" srcOrd="3" destOrd="0" presId="urn:microsoft.com/office/officeart/2005/8/layout/hList1"/>
    <dgm:cxn modelId="{97B00EAE-BFCF-4C7B-883B-B22C040DC6E9}" type="presParOf" srcId="{BEA80E4F-FD27-40E9-8E1D-D6E69A1D0091}" destId="{C16571E1-928C-4486-8F6A-5A8E4BA09536}" srcOrd="4" destOrd="0" presId="urn:microsoft.com/office/officeart/2005/8/layout/hList1"/>
    <dgm:cxn modelId="{A8273C92-096E-431A-B61F-D8D9BF0367A1}" type="presParOf" srcId="{C16571E1-928C-4486-8F6A-5A8E4BA09536}" destId="{E724C676-95E2-4C80-8786-F2EC94E253F8}" srcOrd="0" destOrd="0" presId="urn:microsoft.com/office/officeart/2005/8/layout/hList1"/>
    <dgm:cxn modelId="{A1219BEC-8F08-4093-B82F-D8816B8B85F0}" type="presParOf" srcId="{C16571E1-928C-4486-8F6A-5A8E4BA09536}" destId="{6F5CD915-06CA-4C1F-B5E1-15CF7513A413}" srcOrd="1" destOrd="0" presId="urn:microsoft.com/office/officeart/2005/8/layout/hList1"/>
    <dgm:cxn modelId="{9E0756D0-7356-46CA-BBAB-8D19D0EBD26C}" type="presParOf" srcId="{BEA80E4F-FD27-40E9-8E1D-D6E69A1D0091}" destId="{3F0742A5-0CE0-4A4C-BDB0-222E88450B37}" srcOrd="5" destOrd="0" presId="urn:microsoft.com/office/officeart/2005/8/layout/hList1"/>
    <dgm:cxn modelId="{EEDC8A21-62F3-4057-9F7C-B6699108C135}" type="presParOf" srcId="{BEA80E4F-FD27-40E9-8E1D-D6E69A1D0091}" destId="{D8E224F2-6C98-41C8-A237-31CB08D3508F}" srcOrd="6" destOrd="0" presId="urn:microsoft.com/office/officeart/2005/8/layout/hList1"/>
    <dgm:cxn modelId="{49BA3899-A80C-4A15-BC6B-F994DF62F111}" type="presParOf" srcId="{D8E224F2-6C98-41C8-A237-31CB08D3508F}" destId="{5E56E716-AA31-443A-ADB6-26CF7FFC6C17}" srcOrd="0" destOrd="0" presId="urn:microsoft.com/office/officeart/2005/8/layout/hList1"/>
    <dgm:cxn modelId="{7F424052-B4B3-4A2E-8AF5-FF2D05EB98A0}" type="presParOf" srcId="{D8E224F2-6C98-41C8-A237-31CB08D3508F}" destId="{078245D0-FDE9-4CB6-9F2B-6060C5226EAA}" srcOrd="1" destOrd="0" presId="urn:microsoft.com/office/officeart/2005/8/layout/hList1"/>
    <dgm:cxn modelId="{88CA52F1-4E4F-45A3-B29F-378C5484B7CB}" type="presParOf" srcId="{BEA80E4F-FD27-40E9-8E1D-D6E69A1D0091}" destId="{C912470E-ADA9-4C19-AC85-52EFE60E4A14}" srcOrd="7" destOrd="0" presId="urn:microsoft.com/office/officeart/2005/8/layout/hList1"/>
    <dgm:cxn modelId="{5780B578-501F-477A-9CC9-2F7BD80E53FD}" type="presParOf" srcId="{BEA80E4F-FD27-40E9-8E1D-D6E69A1D0091}" destId="{7FBD8EB7-92A0-403E-BC28-0818A01AB56E}" srcOrd="8" destOrd="0" presId="urn:microsoft.com/office/officeart/2005/8/layout/hList1"/>
    <dgm:cxn modelId="{898E9FBF-1645-4C1D-9086-8E43D7234693}" type="presParOf" srcId="{7FBD8EB7-92A0-403E-BC28-0818A01AB56E}" destId="{C0B3865D-FE60-4BCE-A01C-27FACE52F75D}" srcOrd="0" destOrd="0" presId="urn:microsoft.com/office/officeart/2005/8/layout/hList1"/>
    <dgm:cxn modelId="{8ADEEF98-8176-4776-BAF4-DB3EAE4AF88F}" type="presParOf" srcId="{7FBD8EB7-92A0-403E-BC28-0818A01AB56E}" destId="{03114703-0948-4D3A-A02C-7E60EE22AF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2FF35-CEEB-45CB-B914-D7C233DA74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AE1EC5FB-96E9-466B-8945-E063FDAC7B96}">
      <dgm:prSet phldrT="[Text]"/>
      <dgm:spPr/>
      <dgm:t>
        <a:bodyPr/>
        <a:lstStyle/>
        <a:p>
          <a:r>
            <a:rPr lang="en-US" dirty="0" smtClean="0"/>
            <a:t>Why?</a:t>
          </a:r>
          <a:endParaRPr lang="en-CA" dirty="0"/>
        </a:p>
      </dgm:t>
    </dgm:pt>
    <dgm:pt modelId="{708C2BF1-ED1C-46DB-8D2E-73E0FDE26368}" type="parTrans" cxnId="{415EDF67-8403-4154-B62A-D32C8DD8B8CF}">
      <dgm:prSet/>
      <dgm:spPr/>
      <dgm:t>
        <a:bodyPr/>
        <a:lstStyle/>
        <a:p>
          <a:endParaRPr lang="en-CA"/>
        </a:p>
      </dgm:t>
    </dgm:pt>
    <dgm:pt modelId="{5473DFA8-9774-4658-A2D0-E5219BC35CDA}" type="sibTrans" cxnId="{415EDF67-8403-4154-B62A-D32C8DD8B8CF}">
      <dgm:prSet/>
      <dgm:spPr/>
      <dgm:t>
        <a:bodyPr/>
        <a:lstStyle/>
        <a:p>
          <a:endParaRPr lang="en-CA"/>
        </a:p>
      </dgm:t>
    </dgm:pt>
    <dgm:pt modelId="{394FDFBA-4DAA-4C7B-9D3A-92E2003E52DC}">
      <dgm:prSet phldrT="[Text]"/>
      <dgm:spPr/>
      <dgm:t>
        <a:bodyPr/>
        <a:lstStyle/>
        <a:p>
          <a:r>
            <a:rPr lang="en-US" dirty="0" smtClean="0">
              <a:latin typeface="3M Circular TT Book" panose="020B0604020101020102" pitchFamily="34" charset="0"/>
              <a:cs typeface="3M Circular TT Book" panose="020B0604020101020102" pitchFamily="34" charset="0"/>
            </a:rPr>
            <a:t>They operate equipment that consumes energy</a:t>
          </a:r>
          <a:endParaRPr lang="en-CA" dirty="0"/>
        </a:p>
      </dgm:t>
    </dgm:pt>
    <dgm:pt modelId="{FD192D0B-515B-4F60-B535-1B0E9791885A}" type="parTrans" cxnId="{B1B6CAC6-1210-4D60-9B42-9B51B175611B}">
      <dgm:prSet/>
      <dgm:spPr/>
      <dgm:t>
        <a:bodyPr/>
        <a:lstStyle/>
        <a:p>
          <a:endParaRPr lang="en-CA"/>
        </a:p>
      </dgm:t>
    </dgm:pt>
    <dgm:pt modelId="{F8D0AB16-E160-41DD-83AF-2B092EBEDD16}" type="sibTrans" cxnId="{B1B6CAC6-1210-4D60-9B42-9B51B175611B}">
      <dgm:prSet/>
      <dgm:spPr/>
      <dgm:t>
        <a:bodyPr/>
        <a:lstStyle/>
        <a:p>
          <a:endParaRPr lang="en-CA"/>
        </a:p>
      </dgm:t>
    </dgm:pt>
    <dgm:pt modelId="{0046F202-C46F-490A-9D23-11B5F71BBDBD}">
      <dgm:prSet phldrT="[Text]"/>
      <dgm:spPr/>
      <dgm:t>
        <a:bodyPr/>
        <a:lstStyle/>
        <a:p>
          <a:r>
            <a:rPr lang="en-US" dirty="0" smtClean="0"/>
            <a:t>How?</a:t>
          </a:r>
          <a:endParaRPr lang="en-CA" dirty="0"/>
        </a:p>
      </dgm:t>
    </dgm:pt>
    <dgm:pt modelId="{04A2AE5A-38A9-4122-A4DF-D3BA1FE7546D}" type="parTrans" cxnId="{6837D342-B82D-407A-A763-AD47738FDC02}">
      <dgm:prSet/>
      <dgm:spPr/>
      <dgm:t>
        <a:bodyPr/>
        <a:lstStyle/>
        <a:p>
          <a:endParaRPr lang="en-CA"/>
        </a:p>
      </dgm:t>
    </dgm:pt>
    <dgm:pt modelId="{2ACA663D-B496-4D40-B302-44C673025EA3}" type="sibTrans" cxnId="{6837D342-B82D-407A-A763-AD47738FDC02}">
      <dgm:prSet/>
      <dgm:spPr/>
      <dgm:t>
        <a:bodyPr/>
        <a:lstStyle/>
        <a:p>
          <a:endParaRPr lang="en-CA"/>
        </a:p>
      </dgm:t>
    </dgm:pt>
    <dgm:pt modelId="{B4DF54E6-F7D1-40E4-9D53-47D270FD9551}">
      <dgm:prSet phldrT="[Text]"/>
      <dgm:spPr/>
      <dgm:t>
        <a:bodyPr/>
        <a:lstStyle/>
        <a:p>
          <a:r>
            <a:rPr lang="en-US" dirty="0" smtClean="0">
              <a:latin typeface="3M Circular TT Book" panose="020B0604020101020102" pitchFamily="34" charset="0"/>
              <a:cs typeface="3M Circular TT Book" panose="020B0604020101020102" pitchFamily="34" charset="0"/>
            </a:rPr>
            <a:t>Energy Conservation Awareness Campaigns</a:t>
          </a:r>
          <a:endParaRPr lang="en-CA" dirty="0"/>
        </a:p>
      </dgm:t>
    </dgm:pt>
    <dgm:pt modelId="{FD3B30FC-47E2-4CA1-8C3D-022260101632}" type="parTrans" cxnId="{9F65C491-94CE-4955-8C68-6E725A724CE4}">
      <dgm:prSet/>
      <dgm:spPr/>
      <dgm:t>
        <a:bodyPr/>
        <a:lstStyle/>
        <a:p>
          <a:endParaRPr lang="en-CA"/>
        </a:p>
      </dgm:t>
    </dgm:pt>
    <dgm:pt modelId="{A5357B50-33A7-493D-B88C-5B6B48AE7AFF}" type="sibTrans" cxnId="{9F65C491-94CE-4955-8C68-6E725A724CE4}">
      <dgm:prSet/>
      <dgm:spPr/>
      <dgm:t>
        <a:bodyPr/>
        <a:lstStyle/>
        <a:p>
          <a:endParaRPr lang="en-CA"/>
        </a:p>
      </dgm:t>
    </dgm:pt>
    <dgm:pt modelId="{8DE0C2C6-FA9B-408D-95C2-D8D874CAF3FE}">
      <dgm:prSet/>
      <dgm:spPr/>
      <dgm:t>
        <a:bodyPr/>
        <a:lstStyle/>
        <a:p>
          <a:r>
            <a:rPr lang="en-US" smtClean="0">
              <a:latin typeface="3M Circular TT Book" panose="020B0604020101020102" pitchFamily="34" charset="0"/>
              <a:cs typeface="3M Circular TT Book" panose="020B0604020101020102" pitchFamily="34" charset="0"/>
            </a:rPr>
            <a:t>They know the equipment </a:t>
          </a:r>
          <a:endParaRPr lang="en-US" dirty="0" smtClean="0">
            <a:latin typeface="3M Circular TT Book" panose="020B0604020101020102" pitchFamily="34" charset="0"/>
            <a:cs typeface="3M Circular TT Book" panose="020B0604020101020102" pitchFamily="34" charset="0"/>
          </a:endParaRPr>
        </a:p>
      </dgm:t>
    </dgm:pt>
    <dgm:pt modelId="{19D87F4E-D464-4A65-81EC-B4B305355B90}" type="parTrans" cxnId="{889609D9-931F-447D-9F03-EE1CBC9765B6}">
      <dgm:prSet/>
      <dgm:spPr/>
      <dgm:t>
        <a:bodyPr/>
        <a:lstStyle/>
        <a:p>
          <a:endParaRPr lang="en-CA"/>
        </a:p>
      </dgm:t>
    </dgm:pt>
    <dgm:pt modelId="{60507AAA-BC44-4FFC-AD65-A8407213177F}" type="sibTrans" cxnId="{889609D9-931F-447D-9F03-EE1CBC9765B6}">
      <dgm:prSet/>
      <dgm:spPr/>
      <dgm:t>
        <a:bodyPr/>
        <a:lstStyle/>
        <a:p>
          <a:endParaRPr lang="en-CA"/>
        </a:p>
      </dgm:t>
    </dgm:pt>
    <dgm:pt modelId="{4AB84339-12FE-4A5C-AE74-B6532A952A98}">
      <dgm:prSet/>
      <dgm:spPr/>
      <dgm:t>
        <a:bodyPr/>
        <a:lstStyle/>
        <a:p>
          <a:r>
            <a:rPr lang="en-US" smtClean="0">
              <a:latin typeface="3M Circular TT Book" panose="020B0604020101020102" pitchFamily="34" charset="0"/>
              <a:cs typeface="3M Circular TT Book" panose="020B0604020101020102" pitchFamily="34" charset="0"/>
            </a:rPr>
            <a:t>Better employee retention and satisfaction</a:t>
          </a:r>
          <a:endParaRPr lang="en-US" dirty="0" smtClean="0">
            <a:latin typeface="3M Circular TT Book" panose="020B0604020101020102" pitchFamily="34" charset="0"/>
            <a:cs typeface="3M Circular TT Book" panose="020B0604020101020102" pitchFamily="34" charset="0"/>
          </a:endParaRPr>
        </a:p>
      </dgm:t>
    </dgm:pt>
    <dgm:pt modelId="{4CDCBDF8-11B9-4C23-91EF-981AEEE28155}" type="parTrans" cxnId="{63CD350F-88A9-47DC-95AA-EF74BC374A46}">
      <dgm:prSet/>
      <dgm:spPr/>
      <dgm:t>
        <a:bodyPr/>
        <a:lstStyle/>
        <a:p>
          <a:endParaRPr lang="en-CA"/>
        </a:p>
      </dgm:t>
    </dgm:pt>
    <dgm:pt modelId="{F1552B37-1D89-44B7-AC96-8B7F794BC14D}" type="sibTrans" cxnId="{63CD350F-88A9-47DC-95AA-EF74BC374A46}">
      <dgm:prSet/>
      <dgm:spPr/>
      <dgm:t>
        <a:bodyPr/>
        <a:lstStyle/>
        <a:p>
          <a:endParaRPr lang="en-CA"/>
        </a:p>
      </dgm:t>
    </dgm:pt>
    <dgm:pt modelId="{5EFA25F5-F32D-4A53-821B-6B17187AA615}">
      <dgm:prSet/>
      <dgm:spPr/>
      <dgm:t>
        <a:bodyPr/>
        <a:lstStyle/>
        <a:p>
          <a:r>
            <a:rPr lang="en-US" dirty="0" smtClean="0">
              <a:latin typeface="3M Circular TT Book" panose="020B0604020101020102" pitchFamily="34" charset="0"/>
              <a:cs typeface="3M Circular TT Book" panose="020B0604020101020102" pitchFamily="34" charset="0"/>
            </a:rPr>
            <a:t>Increased trust in management  </a:t>
          </a:r>
        </a:p>
      </dgm:t>
    </dgm:pt>
    <dgm:pt modelId="{E880D9FD-7DD6-4AF3-8D65-1436A7005597}" type="parTrans" cxnId="{8CFB4F8A-A5FB-433C-AA47-8223CB58E588}">
      <dgm:prSet/>
      <dgm:spPr/>
      <dgm:t>
        <a:bodyPr/>
        <a:lstStyle/>
        <a:p>
          <a:endParaRPr lang="en-CA"/>
        </a:p>
      </dgm:t>
    </dgm:pt>
    <dgm:pt modelId="{478CA5AA-14E4-4E70-A5B8-4E84041BE1AE}" type="sibTrans" cxnId="{8CFB4F8A-A5FB-433C-AA47-8223CB58E588}">
      <dgm:prSet/>
      <dgm:spPr/>
      <dgm:t>
        <a:bodyPr/>
        <a:lstStyle/>
        <a:p>
          <a:endParaRPr lang="en-CA"/>
        </a:p>
      </dgm:t>
    </dgm:pt>
    <dgm:pt modelId="{90D3263D-42D1-4F43-A363-E97C23502C33}">
      <dgm:prSet/>
      <dgm:spPr/>
      <dgm:t>
        <a:bodyPr/>
        <a:lstStyle/>
        <a:p>
          <a:r>
            <a:rPr lang="en-US" smtClean="0">
              <a:latin typeface="3M Circular TT Book" panose="020B0604020101020102" pitchFamily="34" charset="0"/>
              <a:cs typeface="3M Circular TT Book" panose="020B0604020101020102" pitchFamily="34" charset="0"/>
            </a:rPr>
            <a:t>Energy Training</a:t>
          </a:r>
          <a:endParaRPr lang="en-US" dirty="0" smtClean="0">
            <a:latin typeface="3M Circular TT Book" panose="020B0604020101020102" pitchFamily="34" charset="0"/>
            <a:cs typeface="3M Circular TT Book" panose="020B0604020101020102" pitchFamily="34" charset="0"/>
          </a:endParaRPr>
        </a:p>
      </dgm:t>
    </dgm:pt>
    <dgm:pt modelId="{0E44096E-9AD0-4D19-A047-4376E2B2908C}" type="parTrans" cxnId="{E0B54E09-DCEE-4ECB-AE68-24BC0BAC299F}">
      <dgm:prSet/>
      <dgm:spPr/>
      <dgm:t>
        <a:bodyPr/>
        <a:lstStyle/>
        <a:p>
          <a:endParaRPr lang="en-CA"/>
        </a:p>
      </dgm:t>
    </dgm:pt>
    <dgm:pt modelId="{7782D830-CFE2-4355-AF03-8E5C71E6996E}" type="sibTrans" cxnId="{E0B54E09-DCEE-4ECB-AE68-24BC0BAC299F}">
      <dgm:prSet/>
      <dgm:spPr/>
      <dgm:t>
        <a:bodyPr/>
        <a:lstStyle/>
        <a:p>
          <a:endParaRPr lang="en-CA"/>
        </a:p>
      </dgm:t>
    </dgm:pt>
    <dgm:pt modelId="{189F28BD-7A37-4AD7-947B-7102A88E5BEF}">
      <dgm:prSet/>
      <dgm:spPr/>
      <dgm:t>
        <a:bodyPr/>
        <a:lstStyle/>
        <a:p>
          <a:r>
            <a:rPr lang="en-US" smtClean="0">
              <a:latin typeface="3M Circular TT Book" panose="020B0604020101020102" pitchFamily="34" charset="0"/>
              <a:cs typeface="3M Circular TT Book" panose="020B0604020101020102" pitchFamily="34" charset="0"/>
            </a:rPr>
            <a:t>Employee Suggestion Program</a:t>
          </a:r>
          <a:endParaRPr lang="en-US" dirty="0" smtClean="0">
            <a:latin typeface="3M Circular TT Book" panose="020B0604020101020102" pitchFamily="34" charset="0"/>
            <a:cs typeface="3M Circular TT Book" panose="020B0604020101020102" pitchFamily="34" charset="0"/>
          </a:endParaRPr>
        </a:p>
      </dgm:t>
    </dgm:pt>
    <dgm:pt modelId="{AA02E0C9-791D-457B-8DFD-AD69D6D43653}" type="parTrans" cxnId="{88BD6470-F6B5-43E0-9A8A-A2CCF04ABB5A}">
      <dgm:prSet/>
      <dgm:spPr/>
      <dgm:t>
        <a:bodyPr/>
        <a:lstStyle/>
        <a:p>
          <a:endParaRPr lang="en-CA"/>
        </a:p>
      </dgm:t>
    </dgm:pt>
    <dgm:pt modelId="{BAEC1D29-C388-48E7-8AE4-3AB1F4603724}" type="sibTrans" cxnId="{88BD6470-F6B5-43E0-9A8A-A2CCF04ABB5A}">
      <dgm:prSet/>
      <dgm:spPr/>
      <dgm:t>
        <a:bodyPr/>
        <a:lstStyle/>
        <a:p>
          <a:endParaRPr lang="en-CA"/>
        </a:p>
      </dgm:t>
    </dgm:pt>
    <dgm:pt modelId="{6483A2A8-625D-4B35-8F05-51493B0F1EF5}">
      <dgm:prSet/>
      <dgm:spPr/>
      <dgm:t>
        <a:bodyPr/>
        <a:lstStyle/>
        <a:p>
          <a:r>
            <a:rPr lang="en-US" smtClean="0">
              <a:latin typeface="3M Circular TT Book" panose="020B0604020101020102" pitchFamily="34" charset="0"/>
              <a:cs typeface="3M Circular TT Book" panose="020B0604020101020102" pitchFamily="34" charset="0"/>
            </a:rPr>
            <a:t>Communication</a:t>
          </a:r>
          <a:endParaRPr lang="en-US" dirty="0" smtClean="0">
            <a:latin typeface="3M Circular TT Book" panose="020B0604020101020102" pitchFamily="34" charset="0"/>
            <a:cs typeface="3M Circular TT Book" panose="020B0604020101020102" pitchFamily="34" charset="0"/>
          </a:endParaRPr>
        </a:p>
      </dgm:t>
    </dgm:pt>
    <dgm:pt modelId="{91076994-DDF8-451B-8E7A-E6E03DB9E9A5}" type="parTrans" cxnId="{1F7E8000-37EF-434A-A98A-9D72D42F02EB}">
      <dgm:prSet/>
      <dgm:spPr/>
      <dgm:t>
        <a:bodyPr/>
        <a:lstStyle/>
        <a:p>
          <a:endParaRPr lang="en-CA"/>
        </a:p>
      </dgm:t>
    </dgm:pt>
    <dgm:pt modelId="{6523F8CB-C62F-4F03-A7BF-1AB3C2396FB1}" type="sibTrans" cxnId="{1F7E8000-37EF-434A-A98A-9D72D42F02EB}">
      <dgm:prSet/>
      <dgm:spPr/>
      <dgm:t>
        <a:bodyPr/>
        <a:lstStyle/>
        <a:p>
          <a:endParaRPr lang="en-CA"/>
        </a:p>
      </dgm:t>
    </dgm:pt>
    <dgm:pt modelId="{84A46103-179D-4CD5-B2F1-BD87113863D3}">
      <dgm:prSet/>
      <dgm:spPr/>
      <dgm:t>
        <a:bodyPr/>
        <a:lstStyle/>
        <a:p>
          <a:r>
            <a:rPr lang="en-US" dirty="0" smtClean="0">
              <a:latin typeface="3M Circular TT Book" panose="020B0604020101020102" pitchFamily="34" charset="0"/>
              <a:cs typeface="3M Circular TT Book" panose="020B0604020101020102" pitchFamily="34" charset="0"/>
            </a:rPr>
            <a:t>Let them know they matter</a:t>
          </a:r>
        </a:p>
      </dgm:t>
    </dgm:pt>
    <dgm:pt modelId="{DC995A78-4B65-4E28-A4C2-34BE4A5C2DEF}" type="parTrans" cxnId="{12E40D76-B04D-4077-ABD1-B21F71FC52D0}">
      <dgm:prSet/>
      <dgm:spPr/>
      <dgm:t>
        <a:bodyPr/>
        <a:lstStyle/>
        <a:p>
          <a:endParaRPr lang="en-CA"/>
        </a:p>
      </dgm:t>
    </dgm:pt>
    <dgm:pt modelId="{708F66C1-1E7F-41DE-9620-4A1BC9C151C3}" type="sibTrans" cxnId="{12E40D76-B04D-4077-ABD1-B21F71FC52D0}">
      <dgm:prSet/>
      <dgm:spPr/>
      <dgm:t>
        <a:bodyPr/>
        <a:lstStyle/>
        <a:p>
          <a:endParaRPr lang="en-CA"/>
        </a:p>
      </dgm:t>
    </dgm:pt>
    <dgm:pt modelId="{20DB1DFB-3819-47FF-B9D6-1928E4F14273}" type="pres">
      <dgm:prSet presAssocID="{09C2FF35-CEEB-45CB-B914-D7C233DA7479}" presName="Name0" presStyleCnt="0">
        <dgm:presLayoutVars>
          <dgm:dir/>
          <dgm:animLvl val="lvl"/>
          <dgm:resizeHandles val="exact"/>
        </dgm:presLayoutVars>
      </dgm:prSet>
      <dgm:spPr/>
      <dgm:t>
        <a:bodyPr/>
        <a:lstStyle/>
        <a:p>
          <a:endParaRPr lang="en-CA"/>
        </a:p>
      </dgm:t>
    </dgm:pt>
    <dgm:pt modelId="{5BE42F24-9DDC-4FEC-BFE6-295833612AC5}" type="pres">
      <dgm:prSet presAssocID="{AE1EC5FB-96E9-466B-8945-E063FDAC7B96}" presName="composite" presStyleCnt="0"/>
      <dgm:spPr/>
    </dgm:pt>
    <dgm:pt modelId="{878F567F-56D6-4559-873F-60FA23BF9163}" type="pres">
      <dgm:prSet presAssocID="{AE1EC5FB-96E9-466B-8945-E063FDAC7B96}" presName="parTx" presStyleLbl="alignNode1" presStyleIdx="0" presStyleCnt="2">
        <dgm:presLayoutVars>
          <dgm:chMax val="0"/>
          <dgm:chPref val="0"/>
          <dgm:bulletEnabled val="1"/>
        </dgm:presLayoutVars>
      </dgm:prSet>
      <dgm:spPr/>
      <dgm:t>
        <a:bodyPr/>
        <a:lstStyle/>
        <a:p>
          <a:endParaRPr lang="en-CA"/>
        </a:p>
      </dgm:t>
    </dgm:pt>
    <dgm:pt modelId="{BBDE510B-6C36-4954-856B-DE4C7289BE0F}" type="pres">
      <dgm:prSet presAssocID="{AE1EC5FB-96E9-466B-8945-E063FDAC7B96}" presName="desTx" presStyleLbl="alignAccFollowNode1" presStyleIdx="0" presStyleCnt="2">
        <dgm:presLayoutVars>
          <dgm:bulletEnabled val="1"/>
        </dgm:presLayoutVars>
      </dgm:prSet>
      <dgm:spPr/>
      <dgm:t>
        <a:bodyPr/>
        <a:lstStyle/>
        <a:p>
          <a:endParaRPr lang="en-CA"/>
        </a:p>
      </dgm:t>
    </dgm:pt>
    <dgm:pt modelId="{AFF0BD72-71F8-42A0-8508-C6834E91C9B4}" type="pres">
      <dgm:prSet presAssocID="{5473DFA8-9774-4658-A2D0-E5219BC35CDA}" presName="space" presStyleCnt="0"/>
      <dgm:spPr/>
    </dgm:pt>
    <dgm:pt modelId="{68335D4E-A995-40B3-8DED-533C36C3B5BA}" type="pres">
      <dgm:prSet presAssocID="{0046F202-C46F-490A-9D23-11B5F71BBDBD}" presName="composite" presStyleCnt="0"/>
      <dgm:spPr/>
    </dgm:pt>
    <dgm:pt modelId="{62A0566D-318E-41CE-ACD7-1FF6FBDC9727}" type="pres">
      <dgm:prSet presAssocID="{0046F202-C46F-490A-9D23-11B5F71BBDBD}" presName="parTx" presStyleLbl="alignNode1" presStyleIdx="1" presStyleCnt="2">
        <dgm:presLayoutVars>
          <dgm:chMax val="0"/>
          <dgm:chPref val="0"/>
          <dgm:bulletEnabled val="1"/>
        </dgm:presLayoutVars>
      </dgm:prSet>
      <dgm:spPr/>
      <dgm:t>
        <a:bodyPr/>
        <a:lstStyle/>
        <a:p>
          <a:endParaRPr lang="en-CA"/>
        </a:p>
      </dgm:t>
    </dgm:pt>
    <dgm:pt modelId="{E5CC4CE6-4D9C-4365-9AB8-B33051A04C20}" type="pres">
      <dgm:prSet presAssocID="{0046F202-C46F-490A-9D23-11B5F71BBDBD}" presName="desTx" presStyleLbl="alignAccFollowNode1" presStyleIdx="1" presStyleCnt="2">
        <dgm:presLayoutVars>
          <dgm:bulletEnabled val="1"/>
        </dgm:presLayoutVars>
      </dgm:prSet>
      <dgm:spPr/>
      <dgm:t>
        <a:bodyPr/>
        <a:lstStyle/>
        <a:p>
          <a:endParaRPr lang="en-CA"/>
        </a:p>
      </dgm:t>
    </dgm:pt>
  </dgm:ptLst>
  <dgm:cxnLst>
    <dgm:cxn modelId="{12E40D76-B04D-4077-ABD1-B21F71FC52D0}" srcId="{0046F202-C46F-490A-9D23-11B5F71BBDBD}" destId="{84A46103-179D-4CD5-B2F1-BD87113863D3}" srcOrd="4" destOrd="0" parTransId="{DC995A78-4B65-4E28-A4C2-34BE4A5C2DEF}" sibTransId="{708F66C1-1E7F-41DE-9620-4A1BC9C151C3}"/>
    <dgm:cxn modelId="{1F7E8000-37EF-434A-A98A-9D72D42F02EB}" srcId="{0046F202-C46F-490A-9D23-11B5F71BBDBD}" destId="{6483A2A8-625D-4B35-8F05-51493B0F1EF5}" srcOrd="3" destOrd="0" parTransId="{91076994-DDF8-451B-8E7A-E6E03DB9E9A5}" sibTransId="{6523F8CB-C62F-4F03-A7BF-1AB3C2396FB1}"/>
    <dgm:cxn modelId="{DEB8B3C3-C574-4D4C-98C0-41646E0F4D74}" type="presOf" srcId="{84A46103-179D-4CD5-B2F1-BD87113863D3}" destId="{E5CC4CE6-4D9C-4365-9AB8-B33051A04C20}" srcOrd="0" destOrd="4" presId="urn:microsoft.com/office/officeart/2005/8/layout/hList1"/>
    <dgm:cxn modelId="{D6E9A4F9-20F4-49EE-BABE-2292A7D98F2D}" type="presOf" srcId="{5EFA25F5-F32D-4A53-821B-6B17187AA615}" destId="{BBDE510B-6C36-4954-856B-DE4C7289BE0F}" srcOrd="0" destOrd="3" presId="urn:microsoft.com/office/officeart/2005/8/layout/hList1"/>
    <dgm:cxn modelId="{E6F9F07B-9B39-4E51-A426-DEA8811EB311}" type="presOf" srcId="{189F28BD-7A37-4AD7-947B-7102A88E5BEF}" destId="{E5CC4CE6-4D9C-4365-9AB8-B33051A04C20}" srcOrd="0" destOrd="2" presId="urn:microsoft.com/office/officeart/2005/8/layout/hList1"/>
    <dgm:cxn modelId="{9F65C491-94CE-4955-8C68-6E725A724CE4}" srcId="{0046F202-C46F-490A-9D23-11B5F71BBDBD}" destId="{B4DF54E6-F7D1-40E4-9D53-47D270FD9551}" srcOrd="0" destOrd="0" parTransId="{FD3B30FC-47E2-4CA1-8C3D-022260101632}" sibTransId="{A5357B50-33A7-493D-B88C-5B6B48AE7AFF}"/>
    <dgm:cxn modelId="{B1B6CAC6-1210-4D60-9B42-9B51B175611B}" srcId="{AE1EC5FB-96E9-466B-8945-E063FDAC7B96}" destId="{394FDFBA-4DAA-4C7B-9D3A-92E2003E52DC}" srcOrd="0" destOrd="0" parTransId="{FD192D0B-515B-4F60-B535-1B0E9791885A}" sibTransId="{F8D0AB16-E160-41DD-83AF-2B092EBEDD16}"/>
    <dgm:cxn modelId="{88BD6470-F6B5-43E0-9A8A-A2CCF04ABB5A}" srcId="{0046F202-C46F-490A-9D23-11B5F71BBDBD}" destId="{189F28BD-7A37-4AD7-947B-7102A88E5BEF}" srcOrd="2" destOrd="0" parTransId="{AA02E0C9-791D-457B-8DFD-AD69D6D43653}" sibTransId="{BAEC1D29-C388-48E7-8AE4-3AB1F4603724}"/>
    <dgm:cxn modelId="{C1A6BAE7-FA62-4422-83A5-0B37595AFFF1}" type="presOf" srcId="{09C2FF35-CEEB-45CB-B914-D7C233DA7479}" destId="{20DB1DFB-3819-47FF-B9D6-1928E4F14273}" srcOrd="0" destOrd="0" presId="urn:microsoft.com/office/officeart/2005/8/layout/hList1"/>
    <dgm:cxn modelId="{889609D9-931F-447D-9F03-EE1CBC9765B6}" srcId="{AE1EC5FB-96E9-466B-8945-E063FDAC7B96}" destId="{8DE0C2C6-FA9B-408D-95C2-D8D874CAF3FE}" srcOrd="1" destOrd="0" parTransId="{19D87F4E-D464-4A65-81EC-B4B305355B90}" sibTransId="{60507AAA-BC44-4FFC-AD65-A8407213177F}"/>
    <dgm:cxn modelId="{EC6290CE-4C58-4FDD-BDBA-243199E89663}" type="presOf" srcId="{8DE0C2C6-FA9B-408D-95C2-D8D874CAF3FE}" destId="{BBDE510B-6C36-4954-856B-DE4C7289BE0F}" srcOrd="0" destOrd="1" presId="urn:microsoft.com/office/officeart/2005/8/layout/hList1"/>
    <dgm:cxn modelId="{79D62018-660C-4FBC-B335-BDD761B5DD7A}" type="presOf" srcId="{394FDFBA-4DAA-4C7B-9D3A-92E2003E52DC}" destId="{BBDE510B-6C36-4954-856B-DE4C7289BE0F}" srcOrd="0" destOrd="0" presId="urn:microsoft.com/office/officeart/2005/8/layout/hList1"/>
    <dgm:cxn modelId="{6837D342-B82D-407A-A763-AD47738FDC02}" srcId="{09C2FF35-CEEB-45CB-B914-D7C233DA7479}" destId="{0046F202-C46F-490A-9D23-11B5F71BBDBD}" srcOrd="1" destOrd="0" parTransId="{04A2AE5A-38A9-4122-A4DF-D3BA1FE7546D}" sibTransId="{2ACA663D-B496-4D40-B302-44C673025EA3}"/>
    <dgm:cxn modelId="{63CD350F-88A9-47DC-95AA-EF74BC374A46}" srcId="{AE1EC5FB-96E9-466B-8945-E063FDAC7B96}" destId="{4AB84339-12FE-4A5C-AE74-B6532A952A98}" srcOrd="2" destOrd="0" parTransId="{4CDCBDF8-11B9-4C23-91EF-981AEEE28155}" sibTransId="{F1552B37-1D89-44B7-AC96-8B7F794BC14D}"/>
    <dgm:cxn modelId="{415EDF67-8403-4154-B62A-D32C8DD8B8CF}" srcId="{09C2FF35-CEEB-45CB-B914-D7C233DA7479}" destId="{AE1EC5FB-96E9-466B-8945-E063FDAC7B96}" srcOrd="0" destOrd="0" parTransId="{708C2BF1-ED1C-46DB-8D2E-73E0FDE26368}" sibTransId="{5473DFA8-9774-4658-A2D0-E5219BC35CDA}"/>
    <dgm:cxn modelId="{1CD35EF2-B57A-4E90-94EF-B489F4949DD2}" type="presOf" srcId="{B4DF54E6-F7D1-40E4-9D53-47D270FD9551}" destId="{E5CC4CE6-4D9C-4365-9AB8-B33051A04C20}" srcOrd="0" destOrd="0" presId="urn:microsoft.com/office/officeart/2005/8/layout/hList1"/>
    <dgm:cxn modelId="{300DFE8B-7C54-4080-AF87-EE36ACF5F1BA}" type="presOf" srcId="{AE1EC5FB-96E9-466B-8945-E063FDAC7B96}" destId="{878F567F-56D6-4559-873F-60FA23BF9163}" srcOrd="0" destOrd="0" presId="urn:microsoft.com/office/officeart/2005/8/layout/hList1"/>
    <dgm:cxn modelId="{E0B54E09-DCEE-4ECB-AE68-24BC0BAC299F}" srcId="{0046F202-C46F-490A-9D23-11B5F71BBDBD}" destId="{90D3263D-42D1-4F43-A363-E97C23502C33}" srcOrd="1" destOrd="0" parTransId="{0E44096E-9AD0-4D19-A047-4376E2B2908C}" sibTransId="{7782D830-CFE2-4355-AF03-8E5C71E6996E}"/>
    <dgm:cxn modelId="{8CFB4F8A-A5FB-433C-AA47-8223CB58E588}" srcId="{AE1EC5FB-96E9-466B-8945-E063FDAC7B96}" destId="{5EFA25F5-F32D-4A53-821B-6B17187AA615}" srcOrd="3" destOrd="0" parTransId="{E880D9FD-7DD6-4AF3-8D65-1436A7005597}" sibTransId="{478CA5AA-14E4-4E70-A5B8-4E84041BE1AE}"/>
    <dgm:cxn modelId="{2BE68194-5955-48A5-9E10-2FD6AAC7964D}" type="presOf" srcId="{6483A2A8-625D-4B35-8F05-51493B0F1EF5}" destId="{E5CC4CE6-4D9C-4365-9AB8-B33051A04C20}" srcOrd="0" destOrd="3" presId="urn:microsoft.com/office/officeart/2005/8/layout/hList1"/>
    <dgm:cxn modelId="{AFB9B6CA-6498-4C32-84A1-9F4E22839942}" type="presOf" srcId="{90D3263D-42D1-4F43-A363-E97C23502C33}" destId="{E5CC4CE6-4D9C-4365-9AB8-B33051A04C20}" srcOrd="0" destOrd="1" presId="urn:microsoft.com/office/officeart/2005/8/layout/hList1"/>
    <dgm:cxn modelId="{2F253C59-4A3B-478D-BA6E-BE49E1D9F2C2}" type="presOf" srcId="{0046F202-C46F-490A-9D23-11B5F71BBDBD}" destId="{62A0566D-318E-41CE-ACD7-1FF6FBDC9727}" srcOrd="0" destOrd="0" presId="urn:microsoft.com/office/officeart/2005/8/layout/hList1"/>
    <dgm:cxn modelId="{9ED6A256-41A4-4C2E-9848-9576A4832565}" type="presOf" srcId="{4AB84339-12FE-4A5C-AE74-B6532A952A98}" destId="{BBDE510B-6C36-4954-856B-DE4C7289BE0F}" srcOrd="0" destOrd="2" presId="urn:microsoft.com/office/officeart/2005/8/layout/hList1"/>
    <dgm:cxn modelId="{DDCF3B78-CF57-45D7-9600-F8CE9F019347}" type="presParOf" srcId="{20DB1DFB-3819-47FF-B9D6-1928E4F14273}" destId="{5BE42F24-9DDC-4FEC-BFE6-295833612AC5}" srcOrd="0" destOrd="0" presId="urn:microsoft.com/office/officeart/2005/8/layout/hList1"/>
    <dgm:cxn modelId="{DC8A233A-C15E-400A-BB78-E010BEC4CB9B}" type="presParOf" srcId="{5BE42F24-9DDC-4FEC-BFE6-295833612AC5}" destId="{878F567F-56D6-4559-873F-60FA23BF9163}" srcOrd="0" destOrd="0" presId="urn:microsoft.com/office/officeart/2005/8/layout/hList1"/>
    <dgm:cxn modelId="{7D2CB8C1-2A55-4690-B826-BD3A77FA064E}" type="presParOf" srcId="{5BE42F24-9DDC-4FEC-BFE6-295833612AC5}" destId="{BBDE510B-6C36-4954-856B-DE4C7289BE0F}" srcOrd="1" destOrd="0" presId="urn:microsoft.com/office/officeart/2005/8/layout/hList1"/>
    <dgm:cxn modelId="{CED3AB93-BB22-4C6F-A23F-D941A534EC8B}" type="presParOf" srcId="{20DB1DFB-3819-47FF-B9D6-1928E4F14273}" destId="{AFF0BD72-71F8-42A0-8508-C6834E91C9B4}" srcOrd="1" destOrd="0" presId="urn:microsoft.com/office/officeart/2005/8/layout/hList1"/>
    <dgm:cxn modelId="{0BA9DAA3-6088-4021-8378-F96C181AED15}" type="presParOf" srcId="{20DB1DFB-3819-47FF-B9D6-1928E4F14273}" destId="{68335D4E-A995-40B3-8DED-533C36C3B5BA}" srcOrd="2" destOrd="0" presId="urn:microsoft.com/office/officeart/2005/8/layout/hList1"/>
    <dgm:cxn modelId="{D271828E-8619-42F6-BBF5-1F7E4C27D159}" type="presParOf" srcId="{68335D4E-A995-40B3-8DED-533C36C3B5BA}" destId="{62A0566D-318E-41CE-ACD7-1FF6FBDC9727}" srcOrd="0" destOrd="0" presId="urn:microsoft.com/office/officeart/2005/8/layout/hList1"/>
    <dgm:cxn modelId="{C3AA4CA3-D77B-43CF-A6CA-D78D020AE7DE}" type="presParOf" srcId="{68335D4E-A995-40B3-8DED-533C36C3B5BA}" destId="{E5CC4CE6-4D9C-4365-9AB8-B33051A04C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41F9-F55C-4BFB-B53A-E0D9E8377A5F}">
      <dsp:nvSpPr>
        <dsp:cNvPr id="0" name=""/>
        <dsp:cNvSpPr/>
      </dsp:nvSpPr>
      <dsp:spPr>
        <a:xfrm>
          <a:off x="2533" y="338166"/>
          <a:ext cx="2043689" cy="6227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3M Circular TT Book" panose="020B0604020101020102" pitchFamily="34" charset="0"/>
              <a:cs typeface="3M Circular TT Book" panose="020B0604020101020102" pitchFamily="34" charset="0"/>
            </a:rPr>
            <a:t>Combined Heat and Power (CHP)</a:t>
          </a:r>
          <a:endParaRPr lang="en-CA" sz="1700" kern="1200" dirty="0"/>
        </a:p>
      </dsp:txBody>
      <dsp:txXfrm>
        <a:off x="2533" y="338166"/>
        <a:ext cx="2043689" cy="622799"/>
      </dsp:txXfrm>
    </dsp:sp>
    <dsp:sp modelId="{D288E82C-124F-485A-B32E-A0B26B246C67}">
      <dsp:nvSpPr>
        <dsp:cNvPr id="0" name=""/>
        <dsp:cNvSpPr/>
      </dsp:nvSpPr>
      <dsp:spPr>
        <a:xfrm>
          <a:off x="2533" y="960966"/>
          <a:ext cx="2043689" cy="3941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 Reduce annual energy spend</a:t>
          </a:r>
          <a:endParaRPr lang="en-CA" sz="1700" kern="1200" dirty="0"/>
        </a:p>
        <a:p>
          <a:pPr marL="171450" lvl="1" indent="-171450" algn="l" defTabSz="755650">
            <a:lnSpc>
              <a:spcPct val="90000"/>
            </a:lnSpc>
            <a:spcBef>
              <a:spcPct val="0"/>
            </a:spcBef>
            <a:spcAft>
              <a:spcPct val="15000"/>
            </a:spcAft>
            <a:buChar char="••"/>
          </a:pPr>
          <a:r>
            <a:rPr lang="en-US" sz="1700" kern="1200" dirty="0" smtClean="0"/>
            <a:t> Reduce Cost of Goods Sold (COGS)</a:t>
          </a:r>
          <a:endParaRPr lang="en-CA" sz="1700" kern="1200" dirty="0"/>
        </a:p>
        <a:p>
          <a:pPr marL="171450" lvl="1" indent="-171450" algn="l" defTabSz="755650">
            <a:lnSpc>
              <a:spcPct val="90000"/>
            </a:lnSpc>
            <a:spcBef>
              <a:spcPct val="0"/>
            </a:spcBef>
            <a:spcAft>
              <a:spcPct val="15000"/>
            </a:spcAft>
            <a:buChar char="••"/>
          </a:pPr>
          <a:r>
            <a:rPr lang="en-US" sz="1700" kern="1200" dirty="0" smtClean="0"/>
            <a:t> Reduce purchase of electricity</a:t>
          </a:r>
          <a:endParaRPr lang="en-CA" sz="1700" kern="1200" dirty="0"/>
        </a:p>
      </dsp:txBody>
      <dsp:txXfrm>
        <a:off x="2533" y="960966"/>
        <a:ext cx="2043689" cy="3941734"/>
      </dsp:txXfrm>
    </dsp:sp>
    <dsp:sp modelId="{82C3D035-1E57-43DA-A117-6677259D1191}">
      <dsp:nvSpPr>
        <dsp:cNvPr id="0" name=""/>
        <dsp:cNvSpPr/>
      </dsp:nvSpPr>
      <dsp:spPr>
        <a:xfrm>
          <a:off x="2332338" y="338166"/>
          <a:ext cx="2043689" cy="6227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3M Circular TT Book" panose="020B0604020101020102" pitchFamily="34" charset="0"/>
              <a:cs typeface="3M Circular TT Book" panose="020B0604020101020102" pitchFamily="34" charset="0"/>
            </a:rPr>
            <a:t>LED Lights - Outdoor/Indoor </a:t>
          </a:r>
          <a:endParaRPr lang="en-CA" sz="1700" kern="1200" dirty="0"/>
        </a:p>
      </dsp:txBody>
      <dsp:txXfrm>
        <a:off x="2332338" y="338166"/>
        <a:ext cx="2043689" cy="622799"/>
      </dsp:txXfrm>
    </dsp:sp>
    <dsp:sp modelId="{37E93AF2-F24D-4BEE-800B-181B526F72EC}">
      <dsp:nvSpPr>
        <dsp:cNvPr id="0" name=""/>
        <dsp:cNvSpPr/>
      </dsp:nvSpPr>
      <dsp:spPr>
        <a:xfrm>
          <a:off x="2332338" y="960966"/>
          <a:ext cx="2043689" cy="3941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Mature technology now</a:t>
          </a:r>
          <a:endParaRPr lang="en-CA" sz="1700" kern="1200" dirty="0"/>
        </a:p>
        <a:p>
          <a:pPr marL="171450" lvl="1" indent="-171450" algn="l" defTabSz="755650">
            <a:lnSpc>
              <a:spcPct val="90000"/>
            </a:lnSpc>
            <a:spcBef>
              <a:spcPct val="0"/>
            </a:spcBef>
            <a:spcAft>
              <a:spcPct val="15000"/>
            </a:spcAft>
            <a:buChar char="••"/>
          </a:pPr>
          <a:r>
            <a:rPr lang="en-US" sz="1700" kern="1200" dirty="0" smtClean="0"/>
            <a:t>Significant energy consumption savings (60-90%)</a:t>
          </a:r>
        </a:p>
        <a:p>
          <a:pPr marL="171450" lvl="1" indent="-171450" algn="l" defTabSz="755650">
            <a:lnSpc>
              <a:spcPct val="90000"/>
            </a:lnSpc>
            <a:spcBef>
              <a:spcPct val="0"/>
            </a:spcBef>
            <a:spcAft>
              <a:spcPct val="15000"/>
            </a:spcAft>
            <a:buChar char="••"/>
          </a:pPr>
          <a:r>
            <a:rPr lang="en-US" sz="1700" kern="1200" dirty="0" smtClean="0"/>
            <a:t>Better illumination and light quality</a:t>
          </a:r>
        </a:p>
        <a:p>
          <a:pPr marL="171450" lvl="1" indent="-171450" algn="l" defTabSz="755650">
            <a:lnSpc>
              <a:spcPct val="90000"/>
            </a:lnSpc>
            <a:spcBef>
              <a:spcPct val="0"/>
            </a:spcBef>
            <a:spcAft>
              <a:spcPct val="15000"/>
            </a:spcAft>
            <a:buChar char="••"/>
          </a:pPr>
          <a:r>
            <a:rPr lang="en-US" sz="1700" kern="1200" dirty="0" smtClean="0"/>
            <a:t>Longer life – lower maintenance cost</a:t>
          </a:r>
        </a:p>
      </dsp:txBody>
      <dsp:txXfrm>
        <a:off x="2332338" y="960966"/>
        <a:ext cx="2043689" cy="3941734"/>
      </dsp:txXfrm>
    </dsp:sp>
    <dsp:sp modelId="{E724C676-95E2-4C80-8786-F2EC94E253F8}">
      <dsp:nvSpPr>
        <dsp:cNvPr id="0" name=""/>
        <dsp:cNvSpPr/>
      </dsp:nvSpPr>
      <dsp:spPr>
        <a:xfrm>
          <a:off x="4662144" y="338166"/>
          <a:ext cx="2043689" cy="6227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3M Circular TT Book" panose="020B0604020101020102" pitchFamily="34" charset="0"/>
              <a:cs typeface="3M Circular TT Book" panose="020B0604020101020102" pitchFamily="34" charset="0"/>
            </a:rPr>
            <a:t>Compressed Air Optimization</a:t>
          </a:r>
          <a:endParaRPr lang="en-CA" sz="1700" kern="1200" dirty="0"/>
        </a:p>
      </dsp:txBody>
      <dsp:txXfrm>
        <a:off x="4662144" y="338166"/>
        <a:ext cx="2043689" cy="622799"/>
      </dsp:txXfrm>
    </dsp:sp>
    <dsp:sp modelId="{6F5CD915-06CA-4C1F-B5E1-15CF7513A413}">
      <dsp:nvSpPr>
        <dsp:cNvPr id="0" name=""/>
        <dsp:cNvSpPr/>
      </dsp:nvSpPr>
      <dsp:spPr>
        <a:xfrm>
          <a:off x="4662144" y="960966"/>
          <a:ext cx="2043689" cy="3941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3M Circular TT Book" panose="020B0604020101020102" pitchFamily="34" charset="0"/>
              <a:cs typeface="3M Circular TT Book" panose="020B0604020101020102" pitchFamily="34" charset="0"/>
            </a:rPr>
            <a:t>The most expensive energy: 7HP of electricity used to produce 1HP compressed air</a:t>
          </a:r>
          <a:endParaRPr lang="en-CA"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latin typeface="3M Circular TT Book" panose="020B0604020101020102" pitchFamily="34" charset="0"/>
              <a:cs typeface="3M Circular TT Book" panose="020B0604020101020102" pitchFamily="34" charset="0"/>
            </a:rPr>
            <a:t>Replace with equipment not requiring compressed air, electric blowers mixers etc.</a:t>
          </a:r>
        </a:p>
        <a:p>
          <a:pPr marL="171450" lvl="1" indent="-171450" algn="l" defTabSz="755650">
            <a:lnSpc>
              <a:spcPct val="90000"/>
            </a:lnSpc>
            <a:spcBef>
              <a:spcPct val="0"/>
            </a:spcBef>
            <a:spcAft>
              <a:spcPct val="15000"/>
            </a:spcAft>
            <a:buChar char="••"/>
          </a:pPr>
          <a:r>
            <a:rPr lang="en-US" sz="1700" kern="1200" dirty="0" smtClean="0">
              <a:solidFill>
                <a:schemeClr val="tx1"/>
              </a:solidFill>
              <a:latin typeface="3M Circular TT Book" panose="020B0604020101020102" pitchFamily="34" charset="0"/>
              <a:cs typeface="3M Circular TT Book" panose="020B0604020101020102" pitchFamily="34" charset="0"/>
            </a:rPr>
            <a:t>Reduce air leaks most plants leak at 20-30%</a:t>
          </a:r>
        </a:p>
      </dsp:txBody>
      <dsp:txXfrm>
        <a:off x="4662144" y="960966"/>
        <a:ext cx="2043689" cy="3941734"/>
      </dsp:txXfrm>
    </dsp:sp>
    <dsp:sp modelId="{5E56E716-AA31-443A-ADB6-26CF7FFC6C17}">
      <dsp:nvSpPr>
        <dsp:cNvPr id="0" name=""/>
        <dsp:cNvSpPr/>
      </dsp:nvSpPr>
      <dsp:spPr>
        <a:xfrm>
          <a:off x="6991950" y="338166"/>
          <a:ext cx="2302031" cy="6227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HVAC</a:t>
          </a:r>
          <a:endParaRPr lang="en-CA" sz="1700" kern="1200" dirty="0"/>
        </a:p>
      </dsp:txBody>
      <dsp:txXfrm>
        <a:off x="6991950" y="338166"/>
        <a:ext cx="2302031" cy="622799"/>
      </dsp:txXfrm>
    </dsp:sp>
    <dsp:sp modelId="{078245D0-FDE9-4CB6-9F2B-6060C5226EAA}">
      <dsp:nvSpPr>
        <dsp:cNvPr id="0" name=""/>
        <dsp:cNvSpPr/>
      </dsp:nvSpPr>
      <dsp:spPr>
        <a:xfrm>
          <a:off x="6997008" y="960966"/>
          <a:ext cx="2291915" cy="3941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smtClean="0">
              <a:solidFill>
                <a:schemeClr val="tx1"/>
              </a:solidFill>
              <a:latin typeface="3M Circular TT Book" panose="020B0604020101020102" pitchFamily="34" charset="0"/>
              <a:cs typeface="3M Circular TT Book" panose="020B0604020101020102" pitchFamily="34" charset="0"/>
            </a:rPr>
            <a:t>Conditioning of air is very expensive - $3 per CFM per year</a:t>
          </a:r>
          <a:endParaRPr lang="en-CA" sz="1700" kern="1200"/>
        </a:p>
        <a:p>
          <a:pPr marL="171450" lvl="1" indent="-171450" algn="l" defTabSz="755650">
            <a:lnSpc>
              <a:spcPct val="90000"/>
            </a:lnSpc>
            <a:spcBef>
              <a:spcPct val="0"/>
            </a:spcBef>
            <a:spcAft>
              <a:spcPct val="15000"/>
            </a:spcAft>
            <a:buChar char="••"/>
          </a:pPr>
          <a:r>
            <a:rPr lang="en-US" sz="1700" kern="1200" dirty="0" smtClean="0">
              <a:solidFill>
                <a:schemeClr val="tx1"/>
              </a:solidFill>
              <a:latin typeface="3M Circular TT Book" panose="020B0604020101020102" pitchFamily="34" charset="0"/>
              <a:cs typeface="3M Circular TT Book" panose="020B0604020101020102" pitchFamily="34" charset="0"/>
            </a:rPr>
            <a:t>Air balance studies to reduce exhaust and makeup air</a:t>
          </a:r>
        </a:p>
        <a:p>
          <a:pPr marL="171450" lvl="1" indent="-171450" algn="l" defTabSz="755650">
            <a:lnSpc>
              <a:spcPct val="90000"/>
            </a:lnSpc>
            <a:spcBef>
              <a:spcPct val="0"/>
            </a:spcBef>
            <a:spcAft>
              <a:spcPct val="15000"/>
            </a:spcAft>
            <a:buChar char="••"/>
          </a:pPr>
          <a:r>
            <a:rPr lang="en-US" sz="1700" kern="1200" smtClean="0">
              <a:solidFill>
                <a:schemeClr val="tx1"/>
              </a:solidFill>
              <a:latin typeface="3M Circular TT Book" panose="020B0604020101020102" pitchFamily="34" charset="0"/>
              <a:cs typeface="3M Circular TT Book" panose="020B0604020101020102" pitchFamily="34" charset="0"/>
            </a:rPr>
            <a:t>Re-commissioning of existing equipment</a:t>
          </a:r>
          <a:endParaRPr lang="en-US" sz="1700" kern="1200" dirty="0" smtClean="0">
            <a:solidFill>
              <a:schemeClr val="tx1"/>
            </a:solidFill>
            <a:latin typeface="3M Circular TT Book" panose="020B0604020101020102" pitchFamily="34" charset="0"/>
            <a:cs typeface="3M Circular TT Book" panose="020B0604020101020102" pitchFamily="34" charset="0"/>
          </a:endParaRPr>
        </a:p>
        <a:p>
          <a:pPr marL="171450" lvl="1" indent="-171450" algn="l" defTabSz="755650">
            <a:lnSpc>
              <a:spcPct val="90000"/>
            </a:lnSpc>
            <a:spcBef>
              <a:spcPct val="0"/>
            </a:spcBef>
            <a:spcAft>
              <a:spcPct val="15000"/>
            </a:spcAft>
            <a:buChar char="••"/>
          </a:pPr>
          <a:r>
            <a:rPr lang="en-US" sz="1700" kern="1200" smtClean="0">
              <a:solidFill>
                <a:schemeClr val="tx1"/>
              </a:solidFill>
              <a:latin typeface="3M Circular TT Book" panose="020B0604020101020102" pitchFamily="34" charset="0"/>
              <a:cs typeface="3M Circular TT Book" panose="020B0604020101020102" pitchFamily="34" charset="0"/>
            </a:rPr>
            <a:t>Evaporative Cooling</a:t>
          </a:r>
          <a:endParaRPr lang="en-US" sz="1700" kern="1200" dirty="0" smtClean="0">
            <a:solidFill>
              <a:schemeClr val="tx1"/>
            </a:solidFill>
            <a:latin typeface="3M Circular TT Book" panose="020B0604020101020102" pitchFamily="34" charset="0"/>
            <a:cs typeface="3M Circular TT Book" panose="020B0604020101020102" pitchFamily="34" charset="0"/>
          </a:endParaRPr>
        </a:p>
      </dsp:txBody>
      <dsp:txXfrm>
        <a:off x="6997008" y="960966"/>
        <a:ext cx="2291915" cy="3941734"/>
      </dsp:txXfrm>
    </dsp:sp>
    <dsp:sp modelId="{C0B3865D-FE60-4BCE-A01C-27FACE52F75D}">
      <dsp:nvSpPr>
        <dsp:cNvPr id="0" name=""/>
        <dsp:cNvSpPr/>
      </dsp:nvSpPr>
      <dsp:spPr>
        <a:xfrm>
          <a:off x="9580098" y="338166"/>
          <a:ext cx="2043689" cy="6227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3M Circular TT Book" panose="020B0604020101020102" pitchFamily="34" charset="0"/>
              <a:cs typeface="3M Circular TT Book" panose="020B0604020101020102" pitchFamily="34" charset="0"/>
            </a:rPr>
            <a:t>Process Integration</a:t>
          </a:r>
          <a:endParaRPr lang="en-US" sz="1700" kern="1200" dirty="0" smtClean="0">
            <a:solidFill>
              <a:schemeClr val="bg1"/>
            </a:solidFill>
            <a:latin typeface="3M Circular TT Book" panose="020B0604020101020102" pitchFamily="34" charset="0"/>
            <a:cs typeface="3M Circular TT Book" panose="020B0604020101020102" pitchFamily="34" charset="0"/>
          </a:endParaRPr>
        </a:p>
      </dsp:txBody>
      <dsp:txXfrm>
        <a:off x="9580098" y="338166"/>
        <a:ext cx="2043689" cy="622799"/>
      </dsp:txXfrm>
    </dsp:sp>
    <dsp:sp modelId="{03114703-0948-4D3A-A02C-7E60EE22AF60}">
      <dsp:nvSpPr>
        <dsp:cNvPr id="0" name=""/>
        <dsp:cNvSpPr/>
      </dsp:nvSpPr>
      <dsp:spPr>
        <a:xfrm>
          <a:off x="9580098" y="960966"/>
          <a:ext cx="2043689" cy="3941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kern="1200" dirty="0" smtClean="0"/>
            <a:t>Process integration analyzes energy use a whole, rather than considering each  energy system independently</a:t>
          </a:r>
          <a:endParaRPr lang="en-CA" sz="1700" kern="1200" dirty="0"/>
        </a:p>
        <a:p>
          <a:pPr marL="171450" lvl="1" indent="-171450" algn="l" defTabSz="755650">
            <a:lnSpc>
              <a:spcPct val="90000"/>
            </a:lnSpc>
            <a:spcBef>
              <a:spcPct val="0"/>
            </a:spcBef>
            <a:spcAft>
              <a:spcPct val="15000"/>
            </a:spcAft>
            <a:buChar char="••"/>
          </a:pPr>
          <a:r>
            <a:rPr lang="en-US" sz="1700" kern="1200" dirty="0" smtClean="0"/>
            <a:t>Heat recovery</a:t>
          </a:r>
          <a:endParaRPr lang="en-CA" sz="1700" kern="1200" dirty="0"/>
        </a:p>
        <a:p>
          <a:pPr marL="171450" lvl="1" indent="-171450" algn="l" defTabSz="755650">
            <a:lnSpc>
              <a:spcPct val="90000"/>
            </a:lnSpc>
            <a:spcBef>
              <a:spcPct val="0"/>
            </a:spcBef>
            <a:spcAft>
              <a:spcPct val="15000"/>
            </a:spcAft>
            <a:buChar char="••"/>
          </a:pPr>
          <a:r>
            <a:rPr lang="en-US" sz="1700" kern="1200" dirty="0" smtClean="0"/>
            <a:t>Chilled Water</a:t>
          </a:r>
          <a:endParaRPr lang="en-CA" sz="1700" kern="1200" dirty="0"/>
        </a:p>
        <a:p>
          <a:pPr marL="171450" lvl="1" indent="-171450" algn="l" defTabSz="755650">
            <a:lnSpc>
              <a:spcPct val="90000"/>
            </a:lnSpc>
            <a:spcBef>
              <a:spcPct val="0"/>
            </a:spcBef>
            <a:spcAft>
              <a:spcPct val="15000"/>
            </a:spcAft>
            <a:buChar char="••"/>
          </a:pPr>
          <a:r>
            <a:rPr lang="en-US" sz="1700" kern="1200" dirty="0" smtClean="0"/>
            <a:t>HVAC</a:t>
          </a:r>
          <a:endParaRPr lang="en-CA" sz="1700" kern="1200" dirty="0"/>
        </a:p>
        <a:p>
          <a:pPr marL="171450" lvl="1" indent="-171450" algn="l" defTabSz="755650">
            <a:lnSpc>
              <a:spcPct val="90000"/>
            </a:lnSpc>
            <a:spcBef>
              <a:spcPct val="0"/>
            </a:spcBef>
            <a:spcAft>
              <a:spcPct val="15000"/>
            </a:spcAft>
            <a:buChar char="••"/>
          </a:pPr>
          <a:r>
            <a:rPr lang="en-US" sz="1700" kern="1200" dirty="0" smtClean="0"/>
            <a:t>Heaters</a:t>
          </a:r>
          <a:endParaRPr lang="en-CA" sz="1700" kern="1200" dirty="0"/>
        </a:p>
        <a:p>
          <a:pPr marL="171450" lvl="1" indent="-171450" algn="l" defTabSz="755650">
            <a:lnSpc>
              <a:spcPct val="90000"/>
            </a:lnSpc>
            <a:spcBef>
              <a:spcPct val="0"/>
            </a:spcBef>
            <a:spcAft>
              <a:spcPct val="15000"/>
            </a:spcAft>
            <a:buChar char="••"/>
          </a:pPr>
          <a:r>
            <a:rPr lang="en-US" sz="1700" kern="1200" dirty="0" smtClean="0"/>
            <a:t>Motors</a:t>
          </a:r>
          <a:endParaRPr lang="en-CA" sz="1700" kern="1200" dirty="0"/>
        </a:p>
      </dsp:txBody>
      <dsp:txXfrm>
        <a:off x="9580098" y="960966"/>
        <a:ext cx="2043689" cy="3941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43E2305-466C-4623-BA03-7D1ABB7C9E8B}" type="datetimeFigureOut">
              <a:rPr lang="en-GB" smtClean="0"/>
              <a:t>05/11/2016</a:t>
            </a:fld>
            <a:endParaRPr lang="en-GB"/>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BAB2DDB-3F36-4FB8-8004-74C0E9CD6F54}" type="slidenum">
              <a:rPr lang="en-GB" smtClean="0"/>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894DEE1-CFED-4862-80A6-C1C29819A1DC}" type="datetimeFigureOut">
              <a:rPr lang="en-GB" smtClean="0"/>
              <a:t>05/11/2016</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4745B09-AD31-409C-B2BB-E7C534396A29}" type="slidenum">
              <a:rPr lang="en-GB" smtClean="0"/>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1439" y="4596044"/>
            <a:ext cx="6522557" cy="4272794"/>
          </a:xfrm>
        </p:spPr>
        <p:txBody>
          <a:bodyPr/>
          <a:lstStyle/>
          <a:p>
            <a:r>
              <a:rPr lang="en-US" dirty="0" smtClean="0"/>
              <a:t>At 3M, we have one Vision. </a:t>
            </a:r>
          </a:p>
          <a:p>
            <a:endParaRPr lang="en-US" dirty="0" smtClean="0"/>
          </a:p>
          <a:p>
            <a:r>
              <a:rPr lang="en-US" dirty="0" smtClean="0"/>
              <a:t>It </a:t>
            </a:r>
            <a:r>
              <a:rPr lang="en-US" dirty="0"/>
              <a:t>is ambitious. Aspirational. Challenging.  </a:t>
            </a:r>
            <a:r>
              <a:rPr lang="en-US" b="1" dirty="0"/>
              <a:t>And</a:t>
            </a:r>
            <a:r>
              <a:rPr lang="en-US" i="1" dirty="0"/>
              <a:t> </a:t>
            </a:r>
            <a:r>
              <a:rPr lang="en-US" dirty="0"/>
              <a:t>attainable.</a:t>
            </a:r>
          </a:p>
          <a:p>
            <a:r>
              <a:rPr lang="en-US" dirty="0"/>
              <a:t>Not just because of </a:t>
            </a:r>
            <a:r>
              <a:rPr lang="en-US" b="1" dirty="0"/>
              <a:t>what</a:t>
            </a:r>
            <a:r>
              <a:rPr lang="en-US" dirty="0"/>
              <a:t> we do, but because of </a:t>
            </a:r>
            <a:r>
              <a:rPr lang="en-US" b="1" dirty="0"/>
              <a:t>how</a:t>
            </a:r>
            <a:r>
              <a:rPr lang="en-US" dirty="0"/>
              <a:t> we do it.</a:t>
            </a:r>
          </a:p>
          <a:p>
            <a:r>
              <a:rPr lang="en-US" dirty="0"/>
              <a:t>We are a company rooted in scientific exploration and discovery … and the belief that </a:t>
            </a:r>
            <a:r>
              <a:rPr lang="en-US" b="1" dirty="0"/>
              <a:t>every</a:t>
            </a:r>
            <a:r>
              <a:rPr lang="en-US" dirty="0"/>
              <a:t> problem has a solution.</a:t>
            </a:r>
          </a:p>
          <a:p>
            <a:r>
              <a:rPr lang="en-US" dirty="0" smtClean="0"/>
              <a:t>And it sums up in our ambition to improve every life.  </a:t>
            </a:r>
            <a:endParaRPr lang="en-US" dirty="0"/>
          </a:p>
          <a:p>
            <a:pPr defTabSz="939606">
              <a:defRPr/>
            </a:pPr>
            <a:endParaRPr lang="en-US" baseline="0" dirty="0" smtClean="0"/>
          </a:p>
        </p:txBody>
      </p:sp>
      <p:sp>
        <p:nvSpPr>
          <p:cNvPr id="4" name="Slide Number Placeholder 3"/>
          <p:cNvSpPr>
            <a:spLocks noGrp="1"/>
          </p:cNvSpPr>
          <p:nvPr>
            <p:ph type="sldNum" sz="quarter" idx="10"/>
          </p:nvPr>
        </p:nvSpPr>
        <p:spPr/>
        <p:txBody>
          <a:bodyPr/>
          <a:lstStyle/>
          <a:p>
            <a:fld id="{6D17FD0C-5575-0A47-BA80-48A09A88182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1708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3M.com/sustainability #</a:t>
            </a:r>
            <a:r>
              <a:rPr lang="en-US" b="1" dirty="0" err="1"/>
              <a:t>improvinglives</a:t>
            </a:r>
            <a:endParaRPr lang="en-US" dirty="0" smtClean="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42892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smtClean="0">
              <a:latin typeface="Times New Roman" panose="02020603050405020304" pitchFamily="18" charset="0"/>
              <a:cs typeface="Arial" panose="020B0604020202020204" pitchFamily="34" charset="0"/>
            </a:endParaRPr>
          </a:p>
        </p:txBody>
      </p:sp>
      <p:sp>
        <p:nvSpPr>
          <p:cNvPr id="92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57761">
              <a:defRPr>
                <a:solidFill>
                  <a:schemeClr val="tx1"/>
                </a:solidFill>
                <a:latin typeface="Arial" panose="020B0604020202020204" pitchFamily="34" charset="0"/>
                <a:cs typeface="Arial" panose="020B0604020202020204" pitchFamily="34" charset="0"/>
              </a:defRPr>
            </a:lvl1pPr>
            <a:lvl2pPr marL="1123940" indent="-432284" defTabSz="1457761">
              <a:defRPr>
                <a:solidFill>
                  <a:schemeClr val="tx1"/>
                </a:solidFill>
                <a:latin typeface="Arial" panose="020B0604020202020204" pitchFamily="34" charset="0"/>
                <a:cs typeface="Arial" panose="020B0604020202020204" pitchFamily="34" charset="0"/>
              </a:defRPr>
            </a:lvl2pPr>
            <a:lvl3pPr marL="1729139" indent="-345827" defTabSz="1457761">
              <a:defRPr>
                <a:solidFill>
                  <a:schemeClr val="tx1"/>
                </a:solidFill>
                <a:latin typeface="Arial" panose="020B0604020202020204" pitchFamily="34" charset="0"/>
                <a:cs typeface="Arial" panose="020B0604020202020204" pitchFamily="34" charset="0"/>
              </a:defRPr>
            </a:lvl3pPr>
            <a:lvl4pPr marL="2420795" indent="-345827" defTabSz="1457761">
              <a:defRPr>
                <a:solidFill>
                  <a:schemeClr val="tx1"/>
                </a:solidFill>
                <a:latin typeface="Arial" panose="020B0604020202020204" pitchFamily="34" charset="0"/>
                <a:cs typeface="Arial" panose="020B0604020202020204" pitchFamily="34" charset="0"/>
              </a:defRPr>
            </a:lvl4pPr>
            <a:lvl5pPr marL="3112451" indent="-345827" defTabSz="1457761">
              <a:defRPr>
                <a:solidFill>
                  <a:schemeClr val="tx1"/>
                </a:solidFill>
                <a:latin typeface="Arial" panose="020B0604020202020204" pitchFamily="34" charset="0"/>
                <a:cs typeface="Arial" panose="020B0604020202020204" pitchFamily="34" charset="0"/>
              </a:defRPr>
            </a:lvl5pPr>
            <a:lvl6pPr marL="3804105"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495761"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187417"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879072"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D847A5-ED88-4845-9A3A-13055758430A}" type="slidenum">
              <a:rPr lang="en-US" altLang="pt-BR" smtClean="0">
                <a:solidFill>
                  <a:srgbClr val="000000"/>
                </a:solidFill>
                <a:latin typeface="Times New Roman" panose="02020603050405020304" pitchFamily="18" charset="0"/>
              </a:rPr>
              <a:pPr/>
              <a:t>4</a:t>
            </a:fld>
            <a:endParaRPr lang="en-US" altLang="pt-BR"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8451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t>In 1902 five individuals founded 3M … originally as an ambitious mining venture. </a:t>
            </a:r>
          </a:p>
          <a:p>
            <a:r>
              <a:rPr lang="pt-BR" sz="1800" dirty="0"/>
              <a:t> </a:t>
            </a:r>
            <a:endParaRPr lang="en-US" sz="1800" dirty="0"/>
          </a:p>
          <a:p>
            <a:r>
              <a:rPr lang="en-US" sz="1800" dirty="0"/>
              <a:t>Today 3M is:</a:t>
            </a:r>
            <a:br>
              <a:rPr lang="en-US" sz="1800" dirty="0"/>
            </a:br>
            <a:r>
              <a:rPr lang="en-US" sz="1800" dirty="0"/>
              <a:t>The adhesive holding your plane together …</a:t>
            </a:r>
            <a:br>
              <a:rPr lang="en-US" sz="1800" dirty="0"/>
            </a:br>
            <a:r>
              <a:rPr lang="en-US" sz="1800" dirty="0"/>
              <a:t>The respirator helping you breathe easier … </a:t>
            </a:r>
            <a:br>
              <a:rPr lang="en-US" sz="1800" dirty="0"/>
            </a:br>
            <a:r>
              <a:rPr lang="en-US" sz="1800" dirty="0"/>
              <a:t>The sterile bandage used by your surgeon …</a:t>
            </a:r>
            <a:br>
              <a:rPr lang="en-US" sz="1800" dirty="0"/>
            </a:br>
            <a:r>
              <a:rPr lang="en-US" sz="1800" dirty="0"/>
              <a:t>The reflective traffic sign guiding you home at night …</a:t>
            </a:r>
            <a:br>
              <a:rPr lang="en-US" sz="1800" dirty="0"/>
            </a:br>
            <a:r>
              <a:rPr lang="en-US" sz="1800" dirty="0"/>
              <a:t>And yes, the Post-it</a:t>
            </a:r>
            <a:r>
              <a:rPr lang="en-US" sz="1800" baseline="30000" dirty="0"/>
              <a:t>®</a:t>
            </a:r>
            <a:r>
              <a:rPr lang="en-US" sz="1800" dirty="0"/>
              <a:t> Note keeping you organized.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57761">
              <a:defRPr>
                <a:solidFill>
                  <a:schemeClr val="tx1"/>
                </a:solidFill>
                <a:latin typeface="Arial" panose="020B0604020202020204" pitchFamily="34" charset="0"/>
                <a:cs typeface="Arial" panose="020B0604020202020204" pitchFamily="34" charset="0"/>
              </a:defRPr>
            </a:lvl1pPr>
            <a:lvl2pPr marL="1123940" indent="-432284" defTabSz="1457761">
              <a:defRPr>
                <a:solidFill>
                  <a:schemeClr val="tx1"/>
                </a:solidFill>
                <a:latin typeface="Arial" panose="020B0604020202020204" pitchFamily="34" charset="0"/>
                <a:cs typeface="Arial" panose="020B0604020202020204" pitchFamily="34" charset="0"/>
              </a:defRPr>
            </a:lvl2pPr>
            <a:lvl3pPr marL="1729139" indent="-345827" defTabSz="1457761">
              <a:defRPr>
                <a:solidFill>
                  <a:schemeClr val="tx1"/>
                </a:solidFill>
                <a:latin typeface="Arial" panose="020B0604020202020204" pitchFamily="34" charset="0"/>
                <a:cs typeface="Arial" panose="020B0604020202020204" pitchFamily="34" charset="0"/>
              </a:defRPr>
            </a:lvl3pPr>
            <a:lvl4pPr marL="2420795" indent="-345827" defTabSz="1457761">
              <a:defRPr>
                <a:solidFill>
                  <a:schemeClr val="tx1"/>
                </a:solidFill>
                <a:latin typeface="Arial" panose="020B0604020202020204" pitchFamily="34" charset="0"/>
                <a:cs typeface="Arial" panose="020B0604020202020204" pitchFamily="34" charset="0"/>
              </a:defRPr>
            </a:lvl4pPr>
            <a:lvl5pPr marL="3112451" indent="-345827" defTabSz="1457761">
              <a:defRPr>
                <a:solidFill>
                  <a:schemeClr val="tx1"/>
                </a:solidFill>
                <a:latin typeface="Arial" panose="020B0604020202020204" pitchFamily="34" charset="0"/>
                <a:cs typeface="Arial" panose="020B0604020202020204" pitchFamily="34" charset="0"/>
              </a:defRPr>
            </a:lvl5pPr>
            <a:lvl6pPr marL="3804105"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495761"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187417"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879072" indent="-345827" defTabSz="145776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4B70AE-AA3F-4349-9ACA-2E9C22B0754A}" type="slidenum">
              <a:rPr lang="en-US" altLang="pt-BR" smtClean="0">
                <a:latin typeface="Times New Roman" panose="02020603050405020304" pitchFamily="18" charset="0"/>
              </a:rPr>
              <a:pPr/>
              <a:t>5</a:t>
            </a:fld>
            <a:endParaRPr lang="en-US" altLang="pt-BR" smtClean="0">
              <a:latin typeface="Times New Roman" panose="02020603050405020304" pitchFamily="18" charset="0"/>
            </a:endParaRPr>
          </a:p>
        </p:txBody>
      </p:sp>
    </p:spTree>
    <p:extLst>
      <p:ext uri="{BB962C8B-B14F-4D97-AF65-F5344CB8AC3E}">
        <p14:creationId xmlns:p14="http://schemas.microsoft.com/office/powerpoint/2010/main" val="405889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proud of our performance against our Social Responsibility and Economic Success goals as well, and in our 2025 Sustainability Goals, we are significantly expanding our commitments in these important areas.</a:t>
            </a:r>
          </a:p>
          <a:p>
            <a:endParaRPr lang="en-US" dirty="0" smtClean="0"/>
          </a:p>
          <a:p>
            <a:r>
              <a:rPr lang="en-US" b="1" dirty="0" smtClean="0"/>
              <a:t>Raw</a:t>
            </a:r>
            <a:r>
              <a:rPr lang="en-US" b="1" baseline="0" dirty="0" smtClean="0"/>
              <a:t> Materials: </a:t>
            </a:r>
            <a:r>
              <a:rPr lang="en-US" b="1" dirty="0" smtClean="0"/>
              <a:t> </a:t>
            </a:r>
            <a:r>
              <a:rPr lang="en-US" dirty="0" smtClean="0"/>
              <a:t>Invest to develop more sustainable materials and products to help our customers reach their environmental goals. • Reduce manufacturing waste by an additional 10%, indexed to sales. • Drive supply chain Sustainability through targeted raw • Achieve “zero landfill” status at more than 30% of manufacturing sites. material traceability and supplier performance assurance</a:t>
            </a:r>
          </a:p>
          <a:p>
            <a:endParaRPr lang="en-US" dirty="0" smtClean="0"/>
          </a:p>
          <a:p>
            <a:r>
              <a:rPr lang="en-US" b="1" dirty="0" smtClean="0"/>
              <a:t>Energy &amp; Climate</a:t>
            </a:r>
            <a:r>
              <a:rPr lang="en-US" b="0" dirty="0" smtClean="0"/>
              <a:t>: </a:t>
            </a:r>
            <a:r>
              <a:rPr lang="en-CA" b="0" dirty="0" smtClean="0"/>
              <a:t>Improve energy efficiency indexed to net sales by 30% •</a:t>
            </a:r>
            <a:r>
              <a:rPr lang="en-CA" b="0" baseline="0" dirty="0" smtClean="0"/>
              <a:t> </a:t>
            </a:r>
            <a:r>
              <a:rPr lang="en-CA" b="0" dirty="0" smtClean="0"/>
              <a:t>Increase renewable energy to 25% of total electricity use</a:t>
            </a:r>
            <a:r>
              <a:rPr lang="en-CA" b="0" baseline="0" dirty="0" smtClean="0"/>
              <a:t> </a:t>
            </a:r>
            <a:r>
              <a:rPr lang="en-CA" b="0" dirty="0" smtClean="0"/>
              <a:t>•</a:t>
            </a:r>
            <a:r>
              <a:rPr lang="en-CA" b="0" baseline="0" dirty="0" smtClean="0"/>
              <a:t> </a:t>
            </a:r>
            <a:r>
              <a:rPr lang="en-CA" b="0" dirty="0" smtClean="0"/>
              <a:t>Ensure GHG emissions at least 50% below our 2002 baseline, while growing our business • Help our customers reduce their GHGs by 250 million tons of CO2 equivalent emissions through use of 3M products</a:t>
            </a:r>
            <a:endParaRPr lang="en-US" b="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Water: </a:t>
            </a:r>
            <a:r>
              <a:rPr lang="en-US" dirty="0" smtClean="0"/>
              <a:t>Reduce global water use by an additional 10%, indexed to sales. • Engage 100% of water-stressed/scarce communities where 3M manufactures on community-wide approaches to water management. </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smtClean="0"/>
              <a:t>Health &amp; Safety:</a:t>
            </a:r>
            <a:r>
              <a:rPr lang="en-US" smtClean="0"/>
              <a:t>  Provide training to 5 million people globally on worker and patient safety</a:t>
            </a:r>
          </a:p>
          <a:p>
            <a:endParaRPr lang="en-US" b="1" dirty="0" smtClean="0"/>
          </a:p>
          <a:p>
            <a:r>
              <a:rPr lang="en-US" b="1" dirty="0" smtClean="0"/>
              <a:t>Education &amp; Development</a:t>
            </a:r>
            <a:r>
              <a:rPr lang="en-US" dirty="0" smtClean="0"/>
              <a:t>: Invest cash and products for education, community and environmental programs. • 100% participation in employee development programs to advance individual and organizational capabilities. • Double the pipeline of diverse talent in management to </a:t>
            </a:r>
            <a:r>
              <a:rPr lang="en-US" b="0" dirty="0" smtClean="0"/>
              <a:t>build a diverse workforce.</a:t>
            </a:r>
          </a:p>
          <a:p>
            <a:endParaRPr lang="en-US" b="1" dirty="0" smtClean="0"/>
          </a:p>
        </p:txBody>
      </p:sp>
      <p:sp>
        <p:nvSpPr>
          <p:cNvPr id="4" name="Slide Number Placeholder 3"/>
          <p:cNvSpPr>
            <a:spLocks noGrp="1"/>
          </p:cNvSpPr>
          <p:nvPr>
            <p:ph type="sldNum" sz="quarter" idx="10"/>
          </p:nvPr>
        </p:nvSpPr>
        <p:spPr/>
        <p:txBody>
          <a:bodyPr/>
          <a:lstStyle/>
          <a:p>
            <a:fld id="{94745B09-AD31-409C-B2BB-E7C534396A29}" type="slidenum">
              <a:rPr lang="en-GB" smtClean="0"/>
              <a:t>7</a:t>
            </a:fld>
            <a:endParaRPr lang="en-GB"/>
          </a:p>
        </p:txBody>
      </p:sp>
    </p:spTree>
    <p:extLst>
      <p:ext uri="{BB962C8B-B14F-4D97-AF65-F5344CB8AC3E}">
        <p14:creationId xmlns:p14="http://schemas.microsoft.com/office/powerpoint/2010/main" val="96149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Setting goals to drive Sustainability progress is nothing new at 3M. We have been setting global environmental goals since 1990. A strong part of our company history, these goals have helped dramatically reduce our own environmental footprint and established us as a leader in environmental stewardship. Our 2015 Sustainability Goals program continued our drive to reduce our own environmental impacts, but also expanded our targets to include social responsibility efforts and economic success factors. </a:t>
            </a:r>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8</a:t>
            </a:fld>
            <a:endParaRPr lang="en-GB"/>
          </a:p>
        </p:txBody>
      </p:sp>
    </p:spTree>
    <p:extLst>
      <p:ext uri="{BB962C8B-B14F-4D97-AF65-F5344CB8AC3E}">
        <p14:creationId xmlns:p14="http://schemas.microsoft.com/office/powerpoint/2010/main" val="274159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745B09-AD31-409C-B2BB-E7C534396A29}" type="slidenum">
              <a:rPr lang="en-GB" smtClean="0"/>
              <a:t>9</a:t>
            </a:fld>
            <a:endParaRPr lang="en-GB"/>
          </a:p>
        </p:txBody>
      </p:sp>
    </p:spTree>
    <p:extLst>
      <p:ext uri="{BB962C8B-B14F-4D97-AF65-F5344CB8AC3E}">
        <p14:creationId xmlns:p14="http://schemas.microsoft.com/office/powerpoint/2010/main" val="203417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600"/>
              </a:spcBef>
              <a:buNone/>
            </a:pPr>
            <a:r>
              <a:rPr lang="en-CA" sz="1200" dirty="0" smtClean="0">
                <a:solidFill>
                  <a:schemeClr val="tx1"/>
                </a:solidFill>
              </a:rPr>
              <a:t>US DOE and industry partnership program for energy performance</a:t>
            </a:r>
          </a:p>
          <a:p>
            <a:pPr marL="0" indent="0">
              <a:lnSpc>
                <a:spcPct val="120000"/>
              </a:lnSpc>
              <a:spcBef>
                <a:spcPts val="600"/>
              </a:spcBef>
              <a:buNone/>
            </a:pPr>
            <a:r>
              <a:rPr lang="en-CA" sz="1200" dirty="0" smtClean="0">
                <a:solidFill>
                  <a:schemeClr val="tx1"/>
                </a:solidFill>
              </a:rPr>
              <a:t>Fully incorporates ISO 50001 but adds more requirements per ANSI/MSE-50021 standard</a:t>
            </a:r>
            <a:endParaRPr lang="en-US" sz="1200" dirty="0" smtClean="0">
              <a:solidFill>
                <a:schemeClr val="tx1"/>
              </a:solidFill>
            </a:endParaRPr>
          </a:p>
          <a:p>
            <a:pPr marL="0" indent="0">
              <a:lnSpc>
                <a:spcPct val="120000"/>
              </a:lnSpc>
              <a:spcBef>
                <a:spcPts val="600"/>
              </a:spcBef>
              <a:buNone/>
            </a:pPr>
            <a:r>
              <a:rPr lang="en-CA" sz="1200" dirty="0" smtClean="0">
                <a:solidFill>
                  <a:schemeClr val="tx1"/>
                </a:solidFill>
              </a:rPr>
              <a:t>Prescribes specific silver-gold-platinum energy reduction</a:t>
            </a:r>
          </a:p>
          <a:p>
            <a:pPr marL="0" indent="0">
              <a:lnSpc>
                <a:spcPct val="120000"/>
              </a:lnSpc>
              <a:spcBef>
                <a:spcPts val="600"/>
              </a:spcBef>
              <a:buNone/>
            </a:pPr>
            <a:r>
              <a:rPr lang="en-CA" sz="1200" dirty="0" smtClean="0">
                <a:solidFill>
                  <a:schemeClr val="tx1"/>
                </a:solidFill>
              </a:rPr>
              <a:t>Assesses performance with International M&amp;V Protocol</a:t>
            </a:r>
          </a:p>
          <a:p>
            <a:pPr marL="0" indent="0">
              <a:lnSpc>
                <a:spcPct val="120000"/>
              </a:lnSpc>
              <a:spcBef>
                <a:spcPts val="600"/>
              </a:spcBef>
              <a:buNone/>
            </a:pPr>
            <a:r>
              <a:rPr lang="en-CA" sz="1200" dirty="0" smtClean="0">
                <a:solidFill>
                  <a:schemeClr val="tx1"/>
                </a:solidFill>
              </a:rPr>
              <a:t>Global SEP supported by 13 countries, including Canada, USA and EU </a:t>
            </a:r>
            <a:endParaRPr lang="en-US" sz="1200" dirty="0" smtClean="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94745B09-AD31-409C-B2BB-E7C534396A29}" type="slidenum">
              <a:rPr lang="en-GB" smtClean="0"/>
              <a:t>12</a:t>
            </a:fld>
            <a:endParaRPr lang="en-GB"/>
          </a:p>
        </p:txBody>
      </p:sp>
    </p:spTree>
    <p:extLst>
      <p:ext uri="{BB962C8B-B14F-4D97-AF65-F5344CB8AC3E}">
        <p14:creationId xmlns:p14="http://schemas.microsoft.com/office/powerpoint/2010/main" val="327627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200" kern="1200" dirty="0" smtClean="0">
                <a:solidFill>
                  <a:schemeClr val="tx1"/>
                </a:solidFill>
                <a:latin typeface="+mn-lt"/>
                <a:ea typeface="+mn-ea"/>
                <a:cs typeface="3M Circular TT Book" panose="020B0604020101020102" pitchFamily="34" charset="0"/>
              </a:rPr>
              <a:t>Brockville Tape Plant</a:t>
            </a:r>
          </a:p>
          <a:p>
            <a:pPr marL="0" indent="0">
              <a:spcBef>
                <a:spcPts val="600"/>
              </a:spcBef>
              <a:buNone/>
            </a:pPr>
            <a:r>
              <a:rPr lang="en-US" sz="1200" kern="1200" dirty="0" smtClean="0">
                <a:solidFill>
                  <a:schemeClr val="tx1"/>
                </a:solidFill>
                <a:latin typeface="+mn-lt"/>
                <a:ea typeface="+mn-ea"/>
                <a:cs typeface="3M Circular TT Book" panose="020B0604020101020102" pitchFamily="34" charset="0"/>
              </a:rPr>
              <a:t>CHP Results</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2 MW natural gas internal combustion (CHP)</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Behind the meter - generate 80% of power, while still connected to the grid</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Project received 40% funding from Ontario Power Authority (OPA)</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IRR 28%, Payback 3.4 </a:t>
            </a:r>
            <a:r>
              <a:rPr lang="en-CA" sz="1200" dirty="0" err="1" smtClean="0">
                <a:solidFill>
                  <a:schemeClr val="tx1"/>
                </a:solidFill>
                <a:cs typeface="3M Circular TT Book" panose="020B0604020101020102" pitchFamily="34" charset="0"/>
              </a:rPr>
              <a:t>yrs</a:t>
            </a:r>
            <a:endParaRPr lang="en-CA" sz="1200" dirty="0" smtClean="0">
              <a:solidFill>
                <a:schemeClr val="tx1"/>
              </a:solidFill>
              <a:cs typeface="3M Circular TT Book" panose="020B0604020101020102" pitchFamily="34" charset="0"/>
            </a:endParaRPr>
          </a:p>
          <a:p>
            <a:pPr marL="0" indent="0">
              <a:spcBef>
                <a:spcPts val="600"/>
              </a:spcBef>
              <a:buNone/>
            </a:pPr>
            <a:r>
              <a:rPr lang="en-CA" sz="1200" dirty="0" smtClean="0">
                <a:solidFill>
                  <a:schemeClr val="tx1"/>
                </a:solidFill>
                <a:cs typeface="3M Circular TT Book" panose="020B0604020101020102" pitchFamily="34" charset="0"/>
              </a:rPr>
              <a:t>Benefits:</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Reduces annual energy spend by 30% </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Reduces plant COGS </a:t>
            </a:r>
            <a:br>
              <a:rPr lang="en-CA" sz="1200" dirty="0" smtClean="0">
                <a:solidFill>
                  <a:schemeClr val="tx1"/>
                </a:solidFill>
                <a:cs typeface="3M Circular TT Book" panose="020B0604020101020102" pitchFamily="34" charset="0"/>
              </a:rPr>
            </a:br>
            <a:r>
              <a:rPr lang="en-CA" sz="1200" dirty="0" smtClean="0">
                <a:solidFill>
                  <a:schemeClr val="tx1"/>
                </a:solidFill>
                <a:cs typeface="3M Circular TT Book" panose="020B0604020101020102" pitchFamily="34" charset="0"/>
              </a:rPr>
              <a:t>by 0.8%</a:t>
            </a:r>
          </a:p>
          <a:p>
            <a:pPr>
              <a:spcBef>
                <a:spcPts val="600"/>
              </a:spcBef>
              <a:buFont typeface="Arial" panose="020B0604020202020204" pitchFamily="34" charset="0"/>
              <a:buChar char="•"/>
            </a:pPr>
            <a:r>
              <a:rPr lang="en-CA" sz="1200" dirty="0" smtClean="0">
                <a:solidFill>
                  <a:schemeClr val="tx1"/>
                </a:solidFill>
                <a:cs typeface="3M Circular TT Book" panose="020B0604020101020102" pitchFamily="34" charset="0"/>
              </a:rPr>
              <a:t>Reduces purchase of electricity by </a:t>
            </a:r>
            <a:br>
              <a:rPr lang="en-CA" sz="1200" dirty="0" smtClean="0">
                <a:solidFill>
                  <a:schemeClr val="tx1"/>
                </a:solidFill>
                <a:cs typeface="3M Circular TT Book" panose="020B0604020101020102" pitchFamily="34" charset="0"/>
              </a:rPr>
            </a:br>
            <a:r>
              <a:rPr lang="en-CA" sz="1200" dirty="0" smtClean="0">
                <a:solidFill>
                  <a:schemeClr val="tx1"/>
                </a:solidFill>
                <a:cs typeface="3M Circular TT Book" panose="020B0604020101020102" pitchFamily="34" charset="0"/>
              </a:rPr>
              <a:t>15,000 MWh per year</a:t>
            </a:r>
          </a:p>
          <a:p>
            <a:pPr>
              <a:spcBef>
                <a:spcPts val="600"/>
              </a:spcBef>
              <a:buFont typeface="Arial" panose="020B0604020202020204" pitchFamily="34" charset="0"/>
              <a:buChar char="•"/>
            </a:pPr>
            <a:endParaRPr lang="en-US" sz="1200" dirty="0" smtClean="0">
              <a:solidFill>
                <a:schemeClr val="tx1"/>
              </a:solidFill>
              <a:cs typeface="3M Circular TT Book" panose="020B0604020101020102" pitchFamily="34" charset="0"/>
            </a:endParaRPr>
          </a:p>
          <a:p>
            <a:pPr>
              <a:spcBef>
                <a:spcPts val="600"/>
              </a:spcBef>
            </a:pPr>
            <a:r>
              <a:rPr lang="en-US" sz="2400" b="1" dirty="0" smtClean="0">
                <a:solidFill>
                  <a:schemeClr val="tx1"/>
                </a:solidFill>
                <a:latin typeface="Arial Narrow" panose="020B0606020202030204" pitchFamily="34" charset="0"/>
              </a:rPr>
              <a:t>Relighting project </a:t>
            </a:r>
          </a:p>
          <a:p>
            <a:pPr>
              <a:spcBef>
                <a:spcPts val="600"/>
              </a:spcBef>
            </a:pPr>
            <a:r>
              <a:rPr lang="en-US" sz="2000" dirty="0" smtClean="0">
                <a:solidFill>
                  <a:schemeClr val="tx1"/>
                </a:solidFill>
                <a:latin typeface="Arial Narrow" panose="020B0606020202030204" pitchFamily="34" charset="0"/>
              </a:rPr>
              <a:t>First stage in 2008 Fluorescent measure – </a:t>
            </a:r>
          </a:p>
          <a:p>
            <a:pPr>
              <a:spcBef>
                <a:spcPts val="600"/>
              </a:spcBef>
            </a:pPr>
            <a:r>
              <a:rPr lang="en-US" sz="2000" dirty="0" smtClean="0">
                <a:solidFill>
                  <a:schemeClr val="tx1"/>
                </a:solidFill>
                <a:latin typeface="Arial Narrow" panose="020B0606020202030204" pitchFamily="34" charset="0"/>
              </a:rPr>
              <a:t>Metal Halide, High Pressure Sodium and T12 fluorescent relighted to T8 fluorescent fixtures production areas and offices</a:t>
            </a:r>
          </a:p>
          <a:p>
            <a:pPr lvl="2">
              <a:spcBef>
                <a:spcPts val="0"/>
              </a:spcBef>
            </a:pPr>
            <a:r>
              <a:rPr lang="en-US" sz="1800" dirty="0" smtClean="0">
                <a:solidFill>
                  <a:schemeClr val="tx1"/>
                </a:solidFill>
                <a:latin typeface="Arial Narrow" panose="020B0606020202030204" pitchFamily="34" charset="0"/>
              </a:rPr>
              <a:t>Energy saved  = 770 MWh (or 60%) </a:t>
            </a:r>
          </a:p>
          <a:p>
            <a:pPr lvl="2">
              <a:spcBef>
                <a:spcPts val="0"/>
              </a:spcBef>
            </a:pPr>
            <a:r>
              <a:rPr lang="en-US" sz="1800" dirty="0" smtClean="0">
                <a:solidFill>
                  <a:schemeClr val="tx1"/>
                </a:solidFill>
                <a:latin typeface="Arial Narrow" panose="020B0606020202030204" pitchFamily="34" charset="0"/>
              </a:rPr>
              <a:t>Cost reduction = $100k</a:t>
            </a:r>
          </a:p>
          <a:p>
            <a:pPr lvl="2">
              <a:spcBef>
                <a:spcPts val="0"/>
              </a:spcBef>
            </a:pPr>
            <a:r>
              <a:rPr lang="en-US" sz="1800" dirty="0" smtClean="0">
                <a:solidFill>
                  <a:schemeClr val="tx1"/>
                </a:solidFill>
                <a:latin typeface="Arial Narrow" panose="020B0606020202030204" pitchFamily="34" charset="0"/>
              </a:rPr>
              <a:t>Payback 1.8 years with incentives</a:t>
            </a:r>
          </a:p>
          <a:p>
            <a:pPr lvl="0">
              <a:spcBef>
                <a:spcPts val="0"/>
              </a:spcBef>
            </a:pPr>
            <a:r>
              <a:rPr lang="en-US" sz="2000" dirty="0" smtClean="0">
                <a:solidFill>
                  <a:schemeClr val="tx1"/>
                </a:solidFill>
                <a:latin typeface="Arial Narrow" panose="020B0606020202030204" pitchFamily="34" charset="0"/>
              </a:rPr>
              <a:t>Second stage, Oct 2014, LED measure – Relighting T8 fluorescent to LED</a:t>
            </a:r>
          </a:p>
          <a:p>
            <a:pPr lvl="2">
              <a:spcBef>
                <a:spcPts val="0"/>
              </a:spcBef>
            </a:pPr>
            <a:r>
              <a:rPr lang="en-US" sz="1800" dirty="0" smtClean="0">
                <a:solidFill>
                  <a:schemeClr val="tx1"/>
                </a:solidFill>
                <a:latin typeface="Arial Narrow" panose="020B0606020202030204" pitchFamily="34" charset="0"/>
              </a:rPr>
              <a:t>Energy saved  = 300 MWh (or 50%) </a:t>
            </a:r>
          </a:p>
          <a:p>
            <a:pPr lvl="2">
              <a:spcBef>
                <a:spcPts val="0"/>
              </a:spcBef>
            </a:pPr>
            <a:r>
              <a:rPr lang="en-US" sz="1800" dirty="0" smtClean="0">
                <a:solidFill>
                  <a:schemeClr val="tx1"/>
                </a:solidFill>
                <a:latin typeface="Arial Narrow" panose="020B0606020202030204" pitchFamily="34" charset="0"/>
              </a:rPr>
              <a:t>Cost reduction = $40k</a:t>
            </a:r>
          </a:p>
          <a:p>
            <a:pPr lvl="2">
              <a:spcBef>
                <a:spcPts val="0"/>
              </a:spcBef>
              <a:spcAft>
                <a:spcPts val="600"/>
              </a:spcAft>
            </a:pPr>
            <a:r>
              <a:rPr lang="en-US" sz="1800" dirty="0" smtClean="0">
                <a:solidFill>
                  <a:schemeClr val="tx1"/>
                </a:solidFill>
                <a:latin typeface="Arial Narrow" panose="020B0606020202030204" pitchFamily="34" charset="0"/>
              </a:rPr>
              <a:t>Payback 1.9 years with incentives</a:t>
            </a:r>
          </a:p>
          <a:p>
            <a:pPr lvl="0">
              <a:spcBef>
                <a:spcPts val="0"/>
              </a:spcBef>
            </a:pPr>
            <a:r>
              <a:rPr lang="en-US" sz="2000" dirty="0" smtClean="0">
                <a:solidFill>
                  <a:schemeClr val="tx1"/>
                </a:solidFill>
                <a:latin typeface="Arial Narrow" panose="020B0606020202030204" pitchFamily="34" charset="0"/>
              </a:rPr>
              <a:t>Overall savings from stage one and two</a:t>
            </a:r>
          </a:p>
          <a:p>
            <a:pPr lvl="2">
              <a:spcBef>
                <a:spcPts val="0"/>
              </a:spcBef>
            </a:pPr>
            <a:r>
              <a:rPr lang="en-US" sz="1800" dirty="0" smtClean="0">
                <a:solidFill>
                  <a:schemeClr val="tx1"/>
                </a:solidFill>
                <a:latin typeface="Arial Narrow" panose="020B0606020202030204" pitchFamily="34" charset="0"/>
              </a:rPr>
              <a:t>Energy saved  = 1.1 </a:t>
            </a:r>
            <a:r>
              <a:rPr lang="en-US" sz="1800" dirty="0" err="1" smtClean="0">
                <a:solidFill>
                  <a:schemeClr val="tx1"/>
                </a:solidFill>
                <a:latin typeface="Arial Narrow" panose="020B0606020202030204" pitchFamily="34" charset="0"/>
              </a:rPr>
              <a:t>GWh</a:t>
            </a:r>
            <a:r>
              <a:rPr lang="en-US" sz="1800" dirty="0" smtClean="0">
                <a:solidFill>
                  <a:schemeClr val="tx1"/>
                </a:solidFill>
                <a:latin typeface="Arial Narrow" panose="020B0606020202030204" pitchFamily="34" charset="0"/>
              </a:rPr>
              <a:t> (or 83%) </a:t>
            </a:r>
          </a:p>
          <a:p>
            <a:pPr lvl="2">
              <a:spcBef>
                <a:spcPts val="0"/>
              </a:spcBef>
            </a:pPr>
            <a:r>
              <a:rPr lang="en-US" sz="1800" dirty="0" smtClean="0">
                <a:solidFill>
                  <a:schemeClr val="tx1"/>
                </a:solidFill>
                <a:latin typeface="Arial Narrow" panose="020B0606020202030204" pitchFamily="34" charset="0"/>
              </a:rPr>
              <a:t>Cost reduction = $140k</a:t>
            </a:r>
            <a:endParaRPr lang="en-US" sz="2800" dirty="0" smtClean="0">
              <a:solidFill>
                <a:schemeClr val="tx1"/>
              </a:solidFill>
              <a:latin typeface="Arial Narrow" panose="020B0606020202030204" pitchFamily="34" charset="0"/>
            </a:endParaRPr>
          </a:p>
          <a:p>
            <a:pPr>
              <a:spcBef>
                <a:spcPts val="600"/>
              </a:spcBef>
              <a:buFont typeface="Arial" panose="020B0604020202020204" pitchFamily="34" charset="0"/>
              <a:buChar char="•"/>
            </a:pPr>
            <a:endParaRPr lang="en-US" sz="1050" dirty="0" smtClean="0"/>
          </a:p>
          <a:p>
            <a:endParaRPr lang="en-CA" dirty="0"/>
          </a:p>
        </p:txBody>
      </p:sp>
      <p:sp>
        <p:nvSpPr>
          <p:cNvPr id="4" name="Slide Number Placeholder 3"/>
          <p:cNvSpPr>
            <a:spLocks noGrp="1"/>
          </p:cNvSpPr>
          <p:nvPr>
            <p:ph type="sldNum" sz="quarter" idx="10"/>
          </p:nvPr>
        </p:nvSpPr>
        <p:spPr/>
        <p:txBody>
          <a:bodyPr/>
          <a:lstStyle/>
          <a:p>
            <a:fld id="{94745B09-AD31-409C-B2BB-E7C534396A29}" type="slidenum">
              <a:rPr lang="en-GB" smtClean="0"/>
              <a:t>16</a:t>
            </a:fld>
            <a:endParaRPr lang="en-GB"/>
          </a:p>
        </p:txBody>
      </p:sp>
    </p:spTree>
    <p:extLst>
      <p:ext uri="{BB962C8B-B14F-4D97-AF65-F5344CB8AC3E}">
        <p14:creationId xmlns:p14="http://schemas.microsoft.com/office/powerpoint/2010/main" val="286542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745B09-AD31-409C-B2BB-E7C534396A29}" type="slidenum">
              <a:rPr lang="en-GB" smtClean="0"/>
              <a:t>17</a:t>
            </a:fld>
            <a:endParaRPr lang="en-GB"/>
          </a:p>
        </p:txBody>
      </p:sp>
    </p:spTree>
    <p:extLst>
      <p:ext uri="{BB962C8B-B14F-4D97-AF65-F5344CB8AC3E}">
        <p14:creationId xmlns:p14="http://schemas.microsoft.com/office/powerpoint/2010/main" val="292989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smtClean="0"/>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smtClean="0"/>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smtClean="0"/>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smtClean="0"/>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smtClean="0"/>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smtClean="0"/>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smtClean="0"/>
              <a:t>Click icon to add picture</a:t>
            </a:r>
            <a:endParaRPr lang="en-GB"/>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smtClean="0"/>
              <a:t>s</a:t>
            </a:r>
            <a:endParaRPr lang="en-US" sz="2000" dirty="0"/>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8569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smtClean="0"/>
                <a:t>s</a:t>
              </a:r>
              <a:endParaRPr lang="en-US" sz="2000" dirty="0"/>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4524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0070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smtClean="0"/>
              <a:t>Click to edit Master text styles</a:t>
            </a:r>
            <a:endParaRPr lang="en-US"/>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1 line/subhead">
    <p:bg>
      <p:bgPr>
        <a:solidFill>
          <a:schemeClr val="bg1"/>
        </a:solidFill>
        <a:effectLst/>
      </p:bgPr>
    </p:bg>
    <p:spTree>
      <p:nvGrpSpPr>
        <p:cNvPr id="1" name=""/>
        <p:cNvGrpSpPr/>
        <p:nvPr/>
      </p:nvGrpSpPr>
      <p:grpSpPr>
        <a:xfrm>
          <a:off x="0" y="0"/>
          <a:ext cx="0" cy="0"/>
          <a:chOff x="0" y="0"/>
          <a:chExt cx="0" cy="0"/>
        </a:xfrm>
      </p:grpSpPr>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45" name="Picture 4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8808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Tree>
    <p:extLst>
      <p:ext uri="{BB962C8B-B14F-4D97-AF65-F5344CB8AC3E}">
        <p14:creationId xmlns:p14="http://schemas.microsoft.com/office/powerpoint/2010/main" val="24620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232614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Tree>
    <p:extLst>
      <p:ext uri="{BB962C8B-B14F-4D97-AF65-F5344CB8AC3E}">
        <p14:creationId xmlns:p14="http://schemas.microsoft.com/office/powerpoint/2010/main" val="9110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7004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Tree>
    <p:extLst>
      <p:ext uri="{BB962C8B-B14F-4D97-AF65-F5344CB8AC3E}">
        <p14:creationId xmlns:p14="http://schemas.microsoft.com/office/powerpoint/2010/main" val="8827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pic>
        <p:nvPicPr>
          <p:cNvPr id="34" name="Picture 3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38204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34" name="Picture 3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7040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Tree>
    <p:extLst>
      <p:ext uri="{BB962C8B-B14F-4D97-AF65-F5344CB8AC3E}">
        <p14:creationId xmlns:p14="http://schemas.microsoft.com/office/powerpoint/2010/main" val="1535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14534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smtClean="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415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1599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49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2 REVERSED line">
    <p:spTree>
      <p:nvGrpSpPr>
        <p:cNvPr id="1" name=""/>
        <p:cNvGrpSpPr/>
        <p:nvPr/>
      </p:nvGrpSpPr>
      <p:grpSpPr>
        <a:xfrm>
          <a:off x="0" y="0"/>
          <a:ext cx="0" cy="0"/>
          <a:chOff x="0" y="0"/>
          <a:chExt cx="0" cy="0"/>
        </a:xfrm>
      </p:grpSpPr>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654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1565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1993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2577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0165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Tree>
    <p:extLst>
      <p:ext uri="{BB962C8B-B14F-4D97-AF65-F5344CB8AC3E}">
        <p14:creationId xmlns:p14="http://schemas.microsoft.com/office/powerpoint/2010/main" val="38311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5 REVERSED line">
    <p:spTree>
      <p:nvGrpSpPr>
        <p:cNvPr id="1" name=""/>
        <p:cNvGrpSpPr/>
        <p:nvPr/>
      </p:nvGrpSpPr>
      <p:grpSpPr>
        <a:xfrm>
          <a:off x="0" y="0"/>
          <a:ext cx="0" cy="0"/>
          <a:chOff x="0" y="0"/>
          <a:chExt cx="0" cy="0"/>
        </a:xfrm>
      </p:grpSpPr>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5199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dirty="0" smtClean="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smtClean="0"/>
              <a:t>Click to edit Master text styles</a:t>
            </a:r>
            <a:endParaRPr lang="en-US"/>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728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11/5/2016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773295"/>
      </p:ext>
    </p:extLst>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11/5/2016</a:t>
            </a:fld>
            <a:endParaRPr lang="en-US" dirty="0"/>
          </a:p>
        </p:txBody>
      </p:sp>
    </p:spTree>
    <p:extLst>
      <p:ext uri="{BB962C8B-B14F-4D97-AF65-F5344CB8AC3E}">
        <p14:creationId xmlns:p14="http://schemas.microsoft.com/office/powerpoint/2010/main" val="799219882"/>
      </p:ext>
    </p:extLst>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11/5/2016</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119078"/>
      </p:ext>
    </p:extLst>
  </p:cSld>
  <p:clrMapOvr>
    <a:masterClrMapping/>
  </p:clrMapOvr>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ver_5 REVERSED line">
    <p:spTree>
      <p:nvGrpSpPr>
        <p:cNvPr id="1" name=""/>
        <p:cNvGrpSpPr/>
        <p:nvPr/>
      </p:nvGrpSpPr>
      <p:grpSpPr>
        <a:xfrm>
          <a:off x="0" y="0"/>
          <a:ext cx="0" cy="0"/>
          <a:chOff x="0" y="0"/>
          <a:chExt cx="0" cy="0"/>
        </a:xfrm>
      </p:grpSpPr>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1797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ver_5 line">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9284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ver_2 line/subhea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54215" cy="6857999"/>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2"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rgbClr val="000000"/>
                </a:solidFill>
                <a:latin typeface="3M Circular TT Book" panose="020B0604020101020102" pitchFamily="34" charset="0"/>
                <a:cs typeface="3M Circular TT Book" panose="020B0604020101020102" pitchFamily="34" charset="0"/>
              </a:defRPr>
            </a:lvl1pPr>
            <a:lvl5pPr>
              <a:defRPr/>
            </a:lvl5pPr>
          </a:lstStyle>
          <a:p>
            <a:r>
              <a:rPr lang="en-US" dirty="0" smtClean="0"/>
              <a:t>Date</a:t>
            </a:r>
          </a:p>
          <a:p>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68434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ver_1 line/subhead">
    <p:spTree>
      <p:nvGrpSpPr>
        <p:cNvPr id="1" name=""/>
        <p:cNvGrpSpPr/>
        <p:nvPr/>
      </p:nvGrpSpPr>
      <p:grpSpPr>
        <a:xfrm>
          <a:off x="0" y="0"/>
          <a:ext cx="0" cy="0"/>
          <a:chOff x="0" y="0"/>
          <a:chExt cx="0" cy="0"/>
        </a:xfrm>
      </p:grpSpPr>
      <p:sp>
        <p:nvSpPr>
          <p:cNvPr id="3" name="Rectangle 2"/>
          <p:cNvSpPr/>
          <p:nvPr userDrawn="1"/>
        </p:nvSpPr>
        <p:spPr>
          <a:xfrm>
            <a:off x="0"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4706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smtClean="0"/>
              <a:t>Click to edit Master text styles</a:t>
            </a:r>
            <a:endParaRPr lang="en-US"/>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smtClean="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smtClean="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smtClean="0"/>
              <a:t>Click to edit Master text styles</a:t>
            </a:r>
            <a:endParaRPr lang="en-US"/>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smtClean="0"/>
              <a:t>Click to edit Master </a:t>
            </a:r>
            <a:r>
              <a:rPr lang="en-US" smtClean="0"/>
              <a:t>text styles</a:t>
            </a:r>
            <a:endParaRPr lang="en-US" dirty="0" smtClean="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5 November 2016</a:t>
                </a:fld>
                <a:endPar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664" r:id="rId1"/>
    <p:sldLayoutId id="2147483750" r:id="rId2"/>
    <p:sldLayoutId id="2147483666" r:id="rId3"/>
    <p:sldLayoutId id="2147483749" r:id="rId4"/>
    <p:sldLayoutId id="2147483727" r:id="rId5"/>
    <p:sldLayoutId id="2147483751" r:id="rId6"/>
    <p:sldLayoutId id="2147483671" r:id="rId7"/>
    <p:sldLayoutId id="2147483752" r:id="rId8"/>
    <p:sldLayoutId id="2147483728" r:id="rId9"/>
    <p:sldLayoutId id="2147483673" r:id="rId10"/>
    <p:sldLayoutId id="2147483672" r:id="rId11"/>
    <p:sldLayoutId id="2147483674" r:id="rId12"/>
    <p:sldLayoutId id="2147483676" r:id="rId13"/>
    <p:sldLayoutId id="2147483729" r:id="rId14"/>
    <p:sldLayoutId id="2147483675" r:id="rId15"/>
    <p:sldLayoutId id="2147483667" r:id="rId16"/>
    <p:sldLayoutId id="2147483663" r:id="rId17"/>
    <p:sldLayoutId id="2147483753" r:id="rId18"/>
    <p:sldLayoutId id="2147483709" r:id="rId19"/>
    <p:sldLayoutId id="2147483741" r:id="rId20"/>
    <p:sldLayoutId id="2147483740" r:id="rId21"/>
    <p:sldLayoutId id="2147483757" r:id="rId22"/>
    <p:sldLayoutId id="2147483754" r:id="rId23"/>
    <p:sldLayoutId id="2147483742" r:id="rId24"/>
    <p:sldLayoutId id="2147483759" r:id="rId25"/>
    <p:sldLayoutId id="2147483743"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48" r:id="rId40"/>
    <p:sldLayoutId id="2147483831" r:id="rId41"/>
    <p:sldLayoutId id="2147483832" r:id="rId42"/>
    <p:sldLayoutId id="2147483833" r:id="rId43"/>
    <p:sldLayoutId id="2147483818" r:id="rId44"/>
    <p:sldLayoutId id="2147483819" r:id="rId45"/>
    <p:sldLayoutId id="2147483828" r:id="rId46"/>
    <p:sldLayoutId id="2147483922"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4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1.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tiff"/><Relationship Id="rId9" Type="http://schemas.openxmlformats.org/officeDocument/2006/relationships/image" Target="../media/image13.jpe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1520" y="1472911"/>
            <a:ext cx="11468909" cy="1994392"/>
          </a:xfrm>
        </p:spPr>
        <p:txBody>
          <a:bodyPr/>
          <a:lstStyle/>
          <a:p>
            <a:r>
              <a:rPr lang="en-US" dirty="0" smtClean="0"/>
              <a:t>Energy Management at 3M Canada</a:t>
            </a:r>
            <a:endParaRPr lang="en-CA" dirty="0"/>
          </a:p>
        </p:txBody>
      </p:sp>
      <p:sp>
        <p:nvSpPr>
          <p:cNvPr id="3" name="TextBox 2"/>
          <p:cNvSpPr txBox="1"/>
          <p:nvPr/>
        </p:nvSpPr>
        <p:spPr>
          <a:xfrm>
            <a:off x="594360" y="3771900"/>
            <a:ext cx="4812030" cy="830997"/>
          </a:xfrm>
          <a:prstGeom prst="rect">
            <a:avLst/>
          </a:prstGeom>
          <a:noFill/>
        </p:spPr>
        <p:txBody>
          <a:bodyPr wrap="square" rtlCol="0">
            <a:spAutoFit/>
          </a:bodyPr>
          <a:lstStyle/>
          <a:p>
            <a:r>
              <a:rPr lang="en-US" sz="2400" dirty="0" smtClean="0">
                <a:solidFill>
                  <a:schemeClr val="bg1"/>
                </a:solidFill>
                <a:latin typeface="3M Circular TT Book" panose="020B0604020101020102" pitchFamily="34" charset="0"/>
                <a:cs typeface="3M Circular TT Book" panose="020B0604020101020102" pitchFamily="34" charset="0"/>
              </a:rPr>
              <a:t>Andrew Hejnar, </a:t>
            </a:r>
            <a:r>
              <a:rPr lang="en-US" sz="2400" dirty="0" err="1" smtClean="0">
                <a:solidFill>
                  <a:schemeClr val="bg1"/>
                </a:solidFill>
                <a:latin typeface="3M Circular TT Book" panose="020B0604020101020102" pitchFamily="34" charset="0"/>
                <a:cs typeface="3M Circular TT Book" panose="020B0604020101020102" pitchFamily="34" charset="0"/>
              </a:rPr>
              <a:t>P.Eng</a:t>
            </a:r>
            <a:r>
              <a:rPr lang="en-US" sz="2400" dirty="0" smtClean="0">
                <a:solidFill>
                  <a:schemeClr val="bg1"/>
                </a:solidFill>
                <a:latin typeface="3M Circular TT Book" panose="020B0604020101020102" pitchFamily="34" charset="0"/>
                <a:cs typeface="3M Circular TT Book" panose="020B0604020101020102" pitchFamily="34" charset="0"/>
              </a:rPr>
              <a:t/>
            </a:r>
            <a:br>
              <a:rPr lang="en-US" sz="2400" dirty="0" smtClean="0">
                <a:solidFill>
                  <a:schemeClr val="bg1"/>
                </a:solidFill>
                <a:latin typeface="3M Circular TT Book" panose="020B0604020101020102" pitchFamily="34" charset="0"/>
                <a:cs typeface="3M Circular TT Book" panose="020B0604020101020102" pitchFamily="34" charset="0"/>
              </a:rPr>
            </a:br>
            <a:r>
              <a:rPr lang="en-US" sz="2400" dirty="0" err="1" smtClean="0">
                <a:solidFill>
                  <a:schemeClr val="bg1"/>
                </a:solidFill>
                <a:latin typeface="3M Circular TT Book" panose="020B0604020101020102" pitchFamily="34" charset="0"/>
                <a:cs typeface="3M Circular TT Book" panose="020B0604020101020102" pitchFamily="34" charset="0"/>
              </a:rPr>
              <a:t>Engergy</a:t>
            </a:r>
            <a:r>
              <a:rPr lang="en-US" sz="2400" dirty="0" smtClean="0">
                <a:solidFill>
                  <a:schemeClr val="bg1"/>
                </a:solidFill>
                <a:latin typeface="3M Circular TT Book" panose="020B0604020101020102" pitchFamily="34" charset="0"/>
                <a:cs typeface="3M Circular TT Book" panose="020B0604020101020102" pitchFamily="34" charset="0"/>
              </a:rPr>
              <a:t> Manager, 3M Canada</a:t>
            </a:r>
            <a:endParaRPr lang="en-CA" sz="2400" dirty="0">
              <a:solidFill>
                <a:schemeClr val="bg1"/>
              </a:solidFill>
              <a:latin typeface="3M Circular TT Book" panose="020B0604020101020102" pitchFamily="34" charset="0"/>
              <a:cs typeface="3M Circular TT Book" panose="020B0604020101020102" pitchFamily="34" charset="0"/>
            </a:endParaRPr>
          </a:p>
        </p:txBody>
      </p:sp>
    </p:spTree>
    <p:extLst>
      <p:ext uri="{BB962C8B-B14F-4D97-AF65-F5344CB8AC3E}">
        <p14:creationId xmlns:p14="http://schemas.microsoft.com/office/powerpoint/2010/main" val="219189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5"/>
          <p:cNvSpPr txBox="1">
            <a:spLocks/>
          </p:cNvSpPr>
          <p:nvPr/>
        </p:nvSpPr>
        <p:spPr>
          <a:xfrm>
            <a:off x="795834" y="1288357"/>
            <a:ext cx="10629021" cy="542684"/>
          </a:xfrm>
          <a:prstGeom prst="rect">
            <a:avLst/>
          </a:prstGeom>
          <a:solidFill>
            <a:schemeClr val="bg1"/>
          </a:solidFill>
        </p:spPr>
        <p:txBody>
          <a:bodyPr vert="horz" wrap="square" lIns="0" tIns="0" rIns="0" bIns="0" rtlCol="0" anchor="t" anchorCtr="0">
            <a:noAutofit/>
          </a:bodyPr>
          <a:lstStyle>
            <a:lvl1pPr>
              <a:lnSpc>
                <a:spcPct val="90000"/>
              </a:lnSpc>
              <a:spcBef>
                <a:spcPct val="0"/>
              </a:spcBef>
              <a:buNone/>
              <a:defRPr sz="4000">
                <a:latin typeface="+mj-lt"/>
                <a:ea typeface="+mj-ea"/>
                <a:cs typeface="+mj-cs"/>
              </a:defRPr>
            </a:lvl1pPr>
          </a:lstStyle>
          <a:p>
            <a:endParaRPr lang="en-US" sz="3600" dirty="0">
              <a:latin typeface="3M Circular TT Book" panose="020B0604020101020102" pitchFamily="34" charset="0"/>
              <a:cs typeface="3M Circular TT Book" panose="020B0604020101020102" pitchFamily="34" charset="0"/>
            </a:endParaRPr>
          </a:p>
        </p:txBody>
      </p:sp>
      <p:grpSp>
        <p:nvGrpSpPr>
          <p:cNvPr id="2" name="Group 1"/>
          <p:cNvGrpSpPr/>
          <p:nvPr/>
        </p:nvGrpSpPr>
        <p:grpSpPr>
          <a:xfrm>
            <a:off x="1920982" y="2499895"/>
            <a:ext cx="8285384" cy="2813443"/>
            <a:chOff x="1974574" y="2499895"/>
            <a:chExt cx="8285384" cy="2813443"/>
          </a:xfrm>
        </p:grpSpPr>
        <p:pic>
          <p:nvPicPr>
            <p:cNvPr id="4" name="Picture 3" descr="worker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111676" y="3202988"/>
              <a:ext cx="2148282" cy="2110350"/>
            </a:xfrm>
            <a:prstGeom prst="ellipse">
              <a:avLst/>
            </a:prstGeom>
            <a:ln w="28575"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projec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3392" y="3225834"/>
              <a:ext cx="2161093" cy="2087504"/>
            </a:xfrm>
            <a:prstGeom prst="ellipse">
              <a:avLst/>
            </a:prstGeom>
            <a:ln w="28575"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measuremen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4574" y="3299621"/>
              <a:ext cx="2033685" cy="2013717"/>
            </a:xfrm>
            <a:prstGeom prst="ellipse">
              <a:avLst/>
            </a:prstGeom>
            <a:ln w="28575"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8319618" y="2653783"/>
              <a:ext cx="1732398" cy="400110"/>
            </a:xfrm>
            <a:prstGeom prst="rect">
              <a:avLst/>
            </a:prstGeom>
            <a:noFill/>
          </p:spPr>
          <p:txBody>
            <a:bodyPr wrap="square" rtlCol="0" anchor="ctr">
              <a:spAutoFit/>
            </a:bodyPr>
            <a:lstStyle/>
            <a:p>
              <a:pPr algn="ctr"/>
              <a:r>
                <a:rPr lang="en-US" sz="2000" dirty="0" smtClean="0">
                  <a:solidFill>
                    <a:schemeClr val="accent1"/>
                  </a:solidFill>
                  <a:cs typeface="3M Circular TT Book" panose="020B0604020101020102" pitchFamily="34" charset="0"/>
                </a:rPr>
                <a:t>PEOPLE</a:t>
              </a:r>
              <a:endParaRPr lang="en-US" sz="2000" dirty="0">
                <a:solidFill>
                  <a:schemeClr val="accent1"/>
                </a:solidFill>
                <a:cs typeface="3M Circular TT Book" panose="020B0604020101020102" pitchFamily="34" charset="0"/>
              </a:endParaRPr>
            </a:p>
          </p:txBody>
        </p:sp>
        <p:sp>
          <p:nvSpPr>
            <p:cNvPr id="8" name="TextBox 7"/>
            <p:cNvSpPr txBox="1"/>
            <p:nvPr/>
          </p:nvSpPr>
          <p:spPr>
            <a:xfrm>
              <a:off x="1974574" y="2519020"/>
              <a:ext cx="2033685" cy="707886"/>
            </a:xfrm>
            <a:prstGeom prst="rect">
              <a:avLst/>
            </a:prstGeom>
            <a:noFill/>
          </p:spPr>
          <p:txBody>
            <a:bodyPr wrap="square" rtlCol="0">
              <a:spAutoFit/>
            </a:bodyPr>
            <a:lstStyle/>
            <a:p>
              <a:pPr algn="ctr"/>
              <a:r>
                <a:rPr lang="en-US" sz="2000" dirty="0" smtClean="0">
                  <a:solidFill>
                    <a:schemeClr val="accent1"/>
                  </a:solidFill>
                  <a:cs typeface="3M Circular TT Book" panose="020B0604020101020102" pitchFamily="34" charset="0"/>
                </a:rPr>
                <a:t>METERING &amp; TARGETING</a:t>
              </a:r>
              <a:endParaRPr lang="en-US" sz="2000" dirty="0">
                <a:solidFill>
                  <a:schemeClr val="accent1"/>
                </a:solidFill>
                <a:cs typeface="3M Circular TT Book" panose="020B0604020101020102" pitchFamily="34" charset="0"/>
              </a:endParaRPr>
            </a:p>
          </p:txBody>
        </p:sp>
        <p:sp>
          <p:nvSpPr>
            <p:cNvPr id="9" name="TextBox 8"/>
            <p:cNvSpPr txBox="1"/>
            <p:nvPr/>
          </p:nvSpPr>
          <p:spPr>
            <a:xfrm>
              <a:off x="4506861" y="2499895"/>
              <a:ext cx="3314154" cy="707886"/>
            </a:xfrm>
            <a:prstGeom prst="rect">
              <a:avLst/>
            </a:prstGeom>
            <a:noFill/>
          </p:spPr>
          <p:txBody>
            <a:bodyPr wrap="square" rtlCol="0" anchor="ctr">
              <a:spAutoFit/>
            </a:bodyPr>
            <a:lstStyle/>
            <a:p>
              <a:pPr algn="ctr"/>
              <a:r>
                <a:rPr lang="en-US" sz="2000" dirty="0" smtClean="0">
                  <a:solidFill>
                    <a:schemeClr val="accent1"/>
                  </a:solidFill>
                  <a:cs typeface="3M Circular TT Book" panose="020B0604020101020102" pitchFamily="34" charset="0"/>
                </a:rPr>
                <a:t>TECHNOLOGY</a:t>
              </a:r>
              <a:br>
                <a:rPr lang="en-US" sz="2000" dirty="0" smtClean="0">
                  <a:solidFill>
                    <a:schemeClr val="accent1"/>
                  </a:solidFill>
                  <a:cs typeface="3M Circular TT Book" panose="020B0604020101020102" pitchFamily="34" charset="0"/>
                </a:rPr>
              </a:br>
              <a:r>
                <a:rPr lang="en-US" sz="2000" dirty="0" smtClean="0">
                  <a:solidFill>
                    <a:schemeClr val="accent1"/>
                  </a:solidFill>
                  <a:cs typeface="3M Circular TT Book" panose="020B0604020101020102" pitchFamily="34" charset="0"/>
                </a:rPr>
                <a:t>PROJECTS</a:t>
              </a:r>
              <a:endParaRPr lang="en-US" sz="2000" dirty="0">
                <a:solidFill>
                  <a:schemeClr val="accent1"/>
                </a:solidFill>
                <a:cs typeface="3M Circular TT Book" panose="020B0604020101020102" pitchFamily="34" charset="0"/>
              </a:endParaRPr>
            </a:p>
          </p:txBody>
        </p:sp>
      </p:grpSp>
      <p:sp>
        <p:nvSpPr>
          <p:cNvPr id="3" name="Title 2"/>
          <p:cNvSpPr>
            <a:spLocks noGrp="1"/>
          </p:cNvSpPr>
          <p:nvPr>
            <p:ph type="title"/>
          </p:nvPr>
        </p:nvSpPr>
        <p:spPr/>
        <p:txBody>
          <a:bodyPr/>
          <a:lstStyle/>
          <a:p>
            <a:r>
              <a:rPr lang="en-CA" dirty="0"/>
              <a:t>3 Pillars of Successful Energy Management (</a:t>
            </a:r>
            <a:r>
              <a:rPr lang="en-CA" dirty="0" err="1"/>
              <a:t>EnMS</a:t>
            </a:r>
            <a:r>
              <a:rPr lang="en-CA" dirty="0" smtClean="0"/>
              <a:t>)</a:t>
            </a:r>
            <a:endParaRPr lang="en-CA" dirty="0"/>
          </a:p>
        </p:txBody>
      </p:sp>
      <p:sp>
        <p:nvSpPr>
          <p:cNvPr id="12" name="Text Placeholder 11"/>
          <p:cNvSpPr>
            <a:spLocks noGrp="1"/>
          </p:cNvSpPr>
          <p:nvPr>
            <p:ph type="body" sz="quarter" idx="10"/>
          </p:nvPr>
        </p:nvSpPr>
        <p:spPr/>
        <p:txBody>
          <a:bodyPr/>
          <a:lstStyle/>
          <a:p>
            <a:r>
              <a:rPr lang="en-US" dirty="0" smtClean="0"/>
              <a:t>Vehicle to achieve this is SEP with ISO 50001</a:t>
            </a:r>
            <a:endParaRPr lang="en-CA" dirty="0"/>
          </a:p>
        </p:txBody>
      </p:sp>
    </p:spTree>
    <p:extLst>
      <p:ext uri="{BB962C8B-B14F-4D97-AF65-F5344CB8AC3E}">
        <p14:creationId xmlns:p14="http://schemas.microsoft.com/office/powerpoint/2010/main" val="159254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qcsi.com.vn/uploads/services/2014_02/iso_5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02787"/>
            <a:ext cx="4333875" cy="1657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33875" y="1702787"/>
            <a:ext cx="7755467" cy="2462213"/>
          </a:xfrm>
          <a:prstGeom prst="rect">
            <a:avLst/>
          </a:prstGeom>
          <a:noFill/>
        </p:spPr>
        <p:txBody>
          <a:bodyPr wrap="square" lIns="0" tIns="0" rIns="0" bIns="0" rtlCol="0">
            <a:spAutoFit/>
          </a:bodyPr>
          <a:lstStyle/>
          <a:p>
            <a:pPr lvl="0">
              <a:spcBef>
                <a:spcPts val="600"/>
              </a:spcBef>
              <a:buClr>
                <a:srgbClr val="1F497D">
                  <a:lumMod val="50000"/>
                </a:srgbClr>
              </a:buClr>
              <a:defRPr/>
            </a:pPr>
            <a:r>
              <a:rPr lang="en-US" sz="2000" dirty="0">
                <a:solidFill>
                  <a:sysClr val="windowText" lastClr="000000"/>
                </a:solidFill>
              </a:rPr>
              <a:t>Voluntary international standard framework to manage energy</a:t>
            </a:r>
          </a:p>
          <a:p>
            <a:pPr lvl="0">
              <a:spcBef>
                <a:spcPts val="600"/>
              </a:spcBef>
              <a:buClr>
                <a:srgbClr val="1F497D">
                  <a:lumMod val="50000"/>
                </a:srgbClr>
              </a:buClr>
              <a:defRPr/>
            </a:pPr>
            <a:r>
              <a:rPr lang="en-CA" sz="2000" dirty="0">
                <a:solidFill>
                  <a:sysClr val="windowText" lastClr="000000"/>
                </a:solidFill>
              </a:rPr>
              <a:t>Based on “Plan–Do–Check–Act”  continuous improvement cycle </a:t>
            </a:r>
            <a:endParaRPr lang="en-US" sz="2000" dirty="0" smtClean="0">
              <a:solidFill>
                <a:sysClr val="windowText" lastClr="000000"/>
              </a:solidFill>
            </a:endParaRPr>
          </a:p>
          <a:p>
            <a:pPr marL="342900" lvl="0" indent="-342900">
              <a:spcBef>
                <a:spcPts val="600"/>
              </a:spcBef>
              <a:buClr>
                <a:srgbClr val="1F497D">
                  <a:lumMod val="50000"/>
                </a:srgbClr>
              </a:buClr>
              <a:buFont typeface="Arial" panose="020B0604020202020204" pitchFamily="34" charset="0"/>
              <a:buChar char="•"/>
              <a:defRPr/>
            </a:pPr>
            <a:r>
              <a:rPr lang="en-US" sz="2000" dirty="0" smtClean="0">
                <a:solidFill>
                  <a:sysClr val="windowText" lastClr="000000"/>
                </a:solidFill>
              </a:rPr>
              <a:t>Leads </a:t>
            </a:r>
            <a:r>
              <a:rPr lang="en-US" sz="2000" dirty="0">
                <a:solidFill>
                  <a:sysClr val="windowText" lastClr="000000"/>
                </a:solidFill>
              </a:rPr>
              <a:t>to improved energy performance                                         </a:t>
            </a:r>
            <a:endParaRPr lang="en-US" sz="2000" dirty="0" smtClean="0">
              <a:solidFill>
                <a:sysClr val="windowText" lastClr="000000"/>
              </a:solidFill>
            </a:endParaRPr>
          </a:p>
          <a:p>
            <a:pPr marL="342900" lvl="0" indent="-342900">
              <a:spcBef>
                <a:spcPts val="600"/>
              </a:spcBef>
              <a:buClr>
                <a:srgbClr val="1F497D">
                  <a:lumMod val="50000"/>
                </a:srgbClr>
              </a:buClr>
              <a:buFont typeface="Arial" panose="020B0604020202020204" pitchFamily="34" charset="0"/>
              <a:buChar char="•"/>
              <a:defRPr/>
            </a:pPr>
            <a:r>
              <a:rPr lang="en-US" sz="2000" dirty="0" smtClean="0">
                <a:solidFill>
                  <a:sysClr val="windowText" lastClr="000000"/>
                </a:solidFill>
              </a:rPr>
              <a:t>Integrates </a:t>
            </a:r>
            <a:r>
              <a:rPr lang="en-US" sz="2000" dirty="0">
                <a:solidFill>
                  <a:sysClr val="windowText" lastClr="000000"/>
                </a:solidFill>
              </a:rPr>
              <a:t>energy efficiency into management </a:t>
            </a:r>
            <a:r>
              <a:rPr lang="en-US" sz="2000" dirty="0" smtClean="0">
                <a:solidFill>
                  <a:sysClr val="windowText" lastClr="000000"/>
                </a:solidFill>
              </a:rPr>
              <a:t>processes</a:t>
            </a:r>
          </a:p>
          <a:p>
            <a:pPr marL="342900" lvl="0" indent="-342900">
              <a:spcBef>
                <a:spcPts val="600"/>
              </a:spcBef>
              <a:buClr>
                <a:srgbClr val="1F497D">
                  <a:lumMod val="50000"/>
                </a:srgbClr>
              </a:buClr>
              <a:buFont typeface="Arial" panose="020B0604020202020204" pitchFamily="34" charset="0"/>
              <a:buChar char="•"/>
              <a:defRPr/>
            </a:pPr>
            <a:r>
              <a:rPr lang="en-CA" sz="2000" dirty="0" smtClean="0">
                <a:solidFill>
                  <a:sysClr val="windowText" lastClr="000000"/>
                </a:solidFill>
              </a:rPr>
              <a:t>Many </a:t>
            </a:r>
            <a:r>
              <a:rPr lang="en-CA" sz="2000" dirty="0">
                <a:solidFill>
                  <a:sysClr val="windowText" lastClr="000000"/>
                </a:solidFill>
              </a:rPr>
              <a:t>core elements in common with ISO9001 (quality) and ISO14001 (environmental) ISO standards</a:t>
            </a:r>
            <a:endParaRPr lang="en-US" sz="2000" b="1" dirty="0">
              <a:solidFill>
                <a:sysClr val="windowText" lastClr="000000"/>
              </a:solidFill>
            </a:endParaRPr>
          </a:p>
          <a:p>
            <a:endParaRPr lang="en-CA" sz="2000" dirty="0" err="1" smtClean="0"/>
          </a:p>
        </p:txBody>
      </p:sp>
    </p:spTree>
    <p:extLst>
      <p:ext uri="{BB962C8B-B14F-4D97-AF65-F5344CB8AC3E}">
        <p14:creationId xmlns:p14="http://schemas.microsoft.com/office/powerpoint/2010/main" val="328425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798"/>
          <a:stretch/>
        </p:blipFill>
        <p:spPr>
          <a:xfrm>
            <a:off x="677333" y="1542349"/>
            <a:ext cx="4940468" cy="2244649"/>
          </a:xfrm>
          <a:prstGeom prst="rect">
            <a:avLst/>
          </a:prstGeom>
        </p:spPr>
      </p:pic>
      <p:sp>
        <p:nvSpPr>
          <p:cNvPr id="3" name="Title 2"/>
          <p:cNvSpPr>
            <a:spLocks noGrp="1"/>
          </p:cNvSpPr>
          <p:nvPr>
            <p:ph type="title"/>
          </p:nvPr>
        </p:nvSpPr>
        <p:spPr/>
        <p:txBody>
          <a:bodyPr/>
          <a:lstStyle/>
          <a:p>
            <a:r>
              <a:rPr lang="en-US" dirty="0"/>
              <a:t>SEP – Superior Energy </a:t>
            </a:r>
            <a:r>
              <a:rPr lang="en-US" dirty="0" smtClean="0"/>
              <a:t>Performance</a:t>
            </a:r>
            <a:endParaRPr lang="en-CA" dirty="0"/>
          </a:p>
        </p:txBody>
      </p:sp>
      <p:pic>
        <p:nvPicPr>
          <p:cNvPr id="1028" name="Picture 4" descr="https://s-media-cache-ak0.pinimg.com/originals/54/59/6b/54596b0aaf72a1b521315b86936a8c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333" y="3936035"/>
            <a:ext cx="5064300" cy="23074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315201" y="1435434"/>
            <a:ext cx="3816950" cy="4806028"/>
            <a:chOff x="7924800" y="1113707"/>
            <a:chExt cx="3816950" cy="4806028"/>
          </a:xfrm>
        </p:grpSpPr>
        <p:pic>
          <p:nvPicPr>
            <p:cNvPr id="14" name="Picture 4"/>
            <p:cNvPicPr>
              <a:picLocks noChangeAspect="1" noChangeArrowheads="1"/>
            </p:cNvPicPr>
            <p:nvPr/>
          </p:nvPicPr>
          <p:blipFill>
            <a:blip r:embed="rId5" cstate="print"/>
            <a:srcRect/>
            <a:stretch>
              <a:fillRect/>
            </a:stretch>
          </p:blipFill>
          <p:spPr bwMode="auto">
            <a:xfrm>
              <a:off x="7924800" y="2742482"/>
              <a:ext cx="3569330" cy="598053"/>
            </a:xfrm>
            <a:prstGeom prst="rect">
              <a:avLst/>
            </a:prstGeom>
            <a:ln>
              <a:noFill/>
            </a:ln>
            <a:effectLst/>
          </p:spPr>
        </p:pic>
        <p:pic>
          <p:nvPicPr>
            <p:cNvPr id="15" name="Picture 5"/>
            <p:cNvPicPr>
              <a:picLocks noChangeAspect="1" noChangeArrowheads="1"/>
            </p:cNvPicPr>
            <p:nvPr/>
          </p:nvPicPr>
          <p:blipFill>
            <a:blip r:embed="rId6" cstate="print"/>
            <a:srcRect/>
            <a:stretch>
              <a:fillRect/>
            </a:stretch>
          </p:blipFill>
          <p:spPr bwMode="auto">
            <a:xfrm>
              <a:off x="7924800" y="1113707"/>
              <a:ext cx="3582836" cy="688762"/>
            </a:xfrm>
            <a:prstGeom prst="rect">
              <a:avLst/>
            </a:prstGeom>
            <a:ln>
              <a:noFill/>
            </a:ln>
            <a:effectLst>
              <a:outerShdw blurRad="292100" dist="139700" dir="2700000" algn="tl" rotWithShape="0">
                <a:srgbClr val="333333">
                  <a:alpha val="65000"/>
                </a:srgbClr>
              </a:outerShdw>
            </a:effectLst>
          </p:spPr>
        </p:pic>
        <p:pic>
          <p:nvPicPr>
            <p:cNvPr id="17"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24800" y="2067823"/>
              <a:ext cx="3582836" cy="519418"/>
            </a:xfrm>
            <a:prstGeom prst="rect">
              <a:avLst/>
            </a:prstGeom>
            <a:ln>
              <a:noFill/>
            </a:ln>
            <a:effectLst/>
          </p:spPr>
        </p:pic>
        <p:pic>
          <p:nvPicPr>
            <p:cNvPr id="1026" name="Picture 2" descr="http://www.enerquality.ca/wp-content/uploads/2015/02/NRCanada.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24800" y="3634978"/>
              <a:ext cx="3816950" cy="1051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isfce.com/Logos/ANAB_log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860674" y="4851474"/>
              <a:ext cx="1697582" cy="10682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20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First Pillar of </a:t>
            </a:r>
            <a:r>
              <a:rPr lang="en-US" dirty="0" err="1"/>
              <a:t>EnMS</a:t>
            </a:r>
            <a:r>
              <a:rPr lang="en-US" dirty="0"/>
              <a:t> - Metering and Targeting</a:t>
            </a:r>
            <a:endParaRPr lang="en-CA" dirty="0"/>
          </a:p>
        </p:txBody>
      </p:sp>
      <p:sp>
        <p:nvSpPr>
          <p:cNvPr id="3" name="Text Placeholder 2"/>
          <p:cNvSpPr>
            <a:spLocks noGrp="1"/>
          </p:cNvSpPr>
          <p:nvPr>
            <p:ph type="body" sz="quarter" idx="10"/>
          </p:nvPr>
        </p:nvSpPr>
        <p:spPr/>
        <p:txBody>
          <a:bodyPr/>
          <a:lstStyle/>
          <a:p>
            <a:r>
              <a:rPr lang="en-US" dirty="0">
                <a:latin typeface="3M Circular TT Book" panose="020B0604020101020102" pitchFamily="34" charset="0"/>
                <a:cs typeface="3M Circular TT Book" panose="020B0604020101020102" pitchFamily="34" charset="0"/>
              </a:rPr>
              <a:t>What you can’t measure, you can’t control - Make energy </a:t>
            </a:r>
            <a:r>
              <a:rPr lang="en-US" dirty="0" smtClean="0">
                <a:latin typeface="3M Circular TT Book" panose="020B0604020101020102" pitchFamily="34" charset="0"/>
                <a:cs typeface="3M Circular TT Book" panose="020B0604020101020102" pitchFamily="34" charset="0"/>
              </a:rPr>
              <a:t>visible</a:t>
            </a:r>
            <a:endParaRPr lang="en-US" dirty="0">
              <a:latin typeface="3M Circular TT Book" panose="020B0604020101020102" pitchFamily="34" charset="0"/>
              <a:cs typeface="3M Circular TT Book" panose="020B0604020101020102" pitchFamily="34" charset="0"/>
            </a:endParaRPr>
          </a:p>
        </p:txBody>
      </p:sp>
      <p:graphicFrame>
        <p:nvGraphicFramePr>
          <p:cNvPr id="11" name="Diagram 10"/>
          <p:cNvGraphicFramePr/>
          <p:nvPr>
            <p:extLst>
              <p:ext uri="{D42A27DB-BD31-4B8C-83A1-F6EECF244321}">
                <p14:modId xmlns:p14="http://schemas.microsoft.com/office/powerpoint/2010/main" val="2006112087"/>
              </p:ext>
            </p:extLst>
          </p:nvPr>
        </p:nvGraphicFramePr>
        <p:xfrm>
          <a:off x="2028030" y="12070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10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 Pillar </a:t>
            </a:r>
            <a:r>
              <a:rPr lang="en-US" dirty="0"/>
              <a:t>of </a:t>
            </a:r>
            <a:r>
              <a:rPr lang="en-US" dirty="0" err="1"/>
              <a:t>EnMS</a:t>
            </a:r>
            <a:r>
              <a:rPr lang="en-US" dirty="0"/>
              <a:t> - </a:t>
            </a:r>
            <a:r>
              <a:rPr lang="en-US" dirty="0" smtClean="0"/>
              <a:t>Technology</a:t>
            </a:r>
            <a:endParaRPr lang="en-CA" dirty="0"/>
          </a:p>
        </p:txBody>
      </p:sp>
      <p:graphicFrame>
        <p:nvGraphicFramePr>
          <p:cNvPr id="13" name="Diagram 12"/>
          <p:cNvGraphicFramePr/>
          <p:nvPr>
            <p:extLst>
              <p:ext uri="{D42A27DB-BD31-4B8C-83A1-F6EECF244321}">
                <p14:modId xmlns:p14="http://schemas.microsoft.com/office/powerpoint/2010/main" val="1470031741"/>
              </p:ext>
            </p:extLst>
          </p:nvPr>
        </p:nvGraphicFramePr>
        <p:xfrm>
          <a:off x="379412" y="1056747"/>
          <a:ext cx="11626321" cy="5240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00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0257" y="728871"/>
            <a:ext cx="3949299" cy="32843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000" dirty="0" smtClean="0">
                <a:solidFill>
                  <a:schemeClr val="tx1"/>
                </a:solidFill>
                <a:latin typeface="+mj-lt"/>
                <a:cs typeface="3M Circular TT Book" panose="020B0604020101020102" pitchFamily="34" charset="0"/>
              </a:rPr>
              <a:t>Where does CHP makes sense?</a:t>
            </a:r>
          </a:p>
          <a:p>
            <a:pPr>
              <a:spcBef>
                <a:spcPts val="600"/>
              </a:spcBef>
              <a:buFont typeface="Arial" panose="020B0604020202020204" pitchFamily="34" charset="0"/>
              <a:buChar char="•"/>
            </a:pPr>
            <a:r>
              <a:rPr lang="en-US" sz="2000" dirty="0" smtClean="0">
                <a:solidFill>
                  <a:schemeClr val="tx1"/>
                </a:solidFill>
                <a:cs typeface="3M Circular TT Book" panose="020B0604020101020102" pitchFamily="34" charset="0"/>
              </a:rPr>
              <a:t>Stable and low natural </a:t>
            </a:r>
            <a:br>
              <a:rPr lang="en-US" sz="2000" dirty="0" smtClean="0">
                <a:solidFill>
                  <a:schemeClr val="tx1"/>
                </a:solidFill>
                <a:cs typeface="3M Circular TT Book" panose="020B0604020101020102" pitchFamily="34" charset="0"/>
              </a:rPr>
            </a:br>
            <a:r>
              <a:rPr lang="en-US" sz="2000" dirty="0" smtClean="0">
                <a:solidFill>
                  <a:schemeClr val="tx1"/>
                </a:solidFill>
                <a:cs typeface="3M Circular TT Book" panose="020B0604020101020102" pitchFamily="34" charset="0"/>
              </a:rPr>
              <a:t>gas prices</a:t>
            </a:r>
          </a:p>
          <a:p>
            <a:pPr>
              <a:spcBef>
                <a:spcPts val="600"/>
              </a:spcBef>
              <a:buFont typeface="Arial" panose="020B0604020202020204" pitchFamily="34" charset="0"/>
              <a:buChar char="•"/>
            </a:pPr>
            <a:r>
              <a:rPr lang="en-US" sz="2000" dirty="0" smtClean="0">
                <a:solidFill>
                  <a:schemeClr val="tx1"/>
                </a:solidFill>
                <a:cs typeface="3M Circular TT Book" panose="020B0604020101020102" pitchFamily="34" charset="0"/>
              </a:rPr>
              <a:t>High electricity cost</a:t>
            </a:r>
          </a:p>
          <a:p>
            <a:pPr>
              <a:spcBef>
                <a:spcPts val="600"/>
              </a:spcBef>
              <a:buFont typeface="Arial" panose="020B0604020202020204" pitchFamily="34" charset="0"/>
              <a:buChar char="•"/>
            </a:pPr>
            <a:r>
              <a:rPr lang="en-US" sz="2000" dirty="0" smtClean="0">
                <a:solidFill>
                  <a:schemeClr val="tx1"/>
                </a:solidFill>
                <a:cs typeface="3M Circular TT Book" panose="020B0604020101020102" pitchFamily="34" charset="0"/>
              </a:rPr>
              <a:t>Steady electrical base load</a:t>
            </a:r>
          </a:p>
          <a:p>
            <a:pPr>
              <a:spcBef>
                <a:spcPts val="600"/>
              </a:spcBef>
              <a:buFont typeface="Arial" panose="020B0604020202020204" pitchFamily="34" charset="0"/>
              <a:buChar char="•"/>
            </a:pPr>
            <a:r>
              <a:rPr lang="en-US" sz="2000" dirty="0" smtClean="0">
                <a:solidFill>
                  <a:schemeClr val="tx1"/>
                </a:solidFill>
                <a:cs typeface="3M Circular TT Book" panose="020B0604020101020102" pitchFamily="34" charset="0"/>
              </a:rPr>
              <a:t>Steady heat sink for </a:t>
            </a:r>
            <a:br>
              <a:rPr lang="en-US" sz="2000" dirty="0" smtClean="0">
                <a:solidFill>
                  <a:schemeClr val="tx1"/>
                </a:solidFill>
                <a:cs typeface="3M Circular TT Book" panose="020B0604020101020102" pitchFamily="34" charset="0"/>
              </a:rPr>
            </a:br>
            <a:r>
              <a:rPr lang="en-US" sz="2000" dirty="0" smtClean="0">
                <a:solidFill>
                  <a:schemeClr val="tx1"/>
                </a:solidFill>
                <a:cs typeface="3M Circular TT Book" panose="020B0604020101020102" pitchFamily="34" charset="0"/>
              </a:rPr>
              <a:t>heat recovery</a:t>
            </a:r>
          </a:p>
          <a:p>
            <a:pPr>
              <a:spcBef>
                <a:spcPts val="600"/>
              </a:spcBef>
              <a:buFont typeface="Arial" panose="020B0604020202020204" pitchFamily="34" charset="0"/>
              <a:buChar char="•"/>
            </a:pPr>
            <a:r>
              <a:rPr lang="en-US" sz="2000" dirty="0" smtClean="0">
                <a:solidFill>
                  <a:schemeClr val="tx1"/>
                </a:solidFill>
                <a:cs typeface="3M Circular TT Book" panose="020B0604020101020102" pitchFamily="34" charset="0"/>
              </a:rPr>
              <a:t>Government / local </a:t>
            </a:r>
            <a:br>
              <a:rPr lang="en-US" sz="2000" dirty="0" smtClean="0">
                <a:solidFill>
                  <a:schemeClr val="tx1"/>
                </a:solidFill>
                <a:cs typeface="3M Circular TT Book" panose="020B0604020101020102" pitchFamily="34" charset="0"/>
              </a:rPr>
            </a:br>
            <a:r>
              <a:rPr lang="en-US" sz="2000" dirty="0" smtClean="0">
                <a:solidFill>
                  <a:schemeClr val="tx1"/>
                </a:solidFill>
                <a:cs typeface="3M Circular TT Book" panose="020B0604020101020102" pitchFamily="34" charset="0"/>
              </a:rPr>
              <a:t>utilities support</a:t>
            </a:r>
            <a:endParaRPr lang="en-US" sz="2000" dirty="0" smtClean="0"/>
          </a:p>
          <a:p>
            <a:pPr marL="914400" lvl="2" indent="0">
              <a:spcBef>
                <a:spcPts val="600"/>
              </a:spcBef>
              <a:buNone/>
            </a:pPr>
            <a:endParaRPr lang="en-US" sz="1600" dirty="0" smtClean="0"/>
          </a:p>
          <a:p>
            <a:pPr marL="457200" lvl="1" indent="0">
              <a:spcBef>
                <a:spcPts val="600"/>
              </a:spcBef>
              <a:buNone/>
            </a:pPr>
            <a:endParaRPr lang="en-US" sz="1800" dirty="0" smtClean="0"/>
          </a:p>
        </p:txBody>
      </p:sp>
      <p:pic>
        <p:nvPicPr>
          <p:cNvPr id="4" name="Picture 3"/>
          <p:cNvPicPr>
            <a:picLocks noChangeAspect="1"/>
          </p:cNvPicPr>
          <p:nvPr/>
        </p:nvPicPr>
        <p:blipFill>
          <a:blip r:embed="rId2"/>
          <a:stretch>
            <a:fillRect/>
          </a:stretch>
        </p:blipFill>
        <p:spPr>
          <a:xfrm>
            <a:off x="4149556" y="0"/>
            <a:ext cx="9210844" cy="6858000"/>
          </a:xfrm>
          <a:prstGeom prst="rect">
            <a:avLst/>
          </a:prstGeom>
        </p:spPr>
      </p:pic>
    </p:spTree>
    <p:extLst>
      <p:ext uri="{BB962C8B-B14F-4D97-AF65-F5344CB8AC3E}">
        <p14:creationId xmlns:p14="http://schemas.microsoft.com/office/powerpoint/2010/main" val="15581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582" y="0"/>
            <a:ext cx="14265418" cy="6858000"/>
          </a:xfrm>
          <a:prstGeom prst="rect">
            <a:avLst/>
          </a:prstGeom>
        </p:spPr>
      </p:pic>
      <p:sp>
        <p:nvSpPr>
          <p:cNvPr id="7" name="Content Placeholder 2"/>
          <p:cNvSpPr txBox="1">
            <a:spLocks/>
          </p:cNvSpPr>
          <p:nvPr/>
        </p:nvSpPr>
        <p:spPr>
          <a:xfrm>
            <a:off x="200257" y="728870"/>
            <a:ext cx="3949299" cy="61291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spcBef>
                <a:spcPts val="600"/>
              </a:spcBef>
              <a:buNone/>
            </a:pPr>
            <a:endParaRPr lang="en-US" sz="1800" dirty="0" smtClean="0"/>
          </a:p>
        </p:txBody>
      </p:sp>
    </p:spTree>
    <p:extLst>
      <p:ext uri="{BB962C8B-B14F-4D97-AF65-F5344CB8AC3E}">
        <p14:creationId xmlns:p14="http://schemas.microsoft.com/office/powerpoint/2010/main" val="17126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Third Pillar </a:t>
            </a:r>
            <a:r>
              <a:rPr lang="en-US" dirty="0"/>
              <a:t>of </a:t>
            </a:r>
            <a:r>
              <a:rPr lang="en-US" dirty="0" err="1"/>
              <a:t>EnMS</a:t>
            </a:r>
            <a:r>
              <a:rPr lang="en-US" dirty="0"/>
              <a:t> - </a:t>
            </a:r>
            <a:r>
              <a:rPr lang="en-US" dirty="0" smtClean="0"/>
              <a:t>People</a:t>
            </a:r>
            <a:endParaRPr lang="en-CA" dirty="0"/>
          </a:p>
        </p:txBody>
      </p:sp>
      <p:graphicFrame>
        <p:nvGraphicFramePr>
          <p:cNvPr id="11" name="Diagram 10"/>
          <p:cNvGraphicFramePr/>
          <p:nvPr>
            <p:extLst>
              <p:ext uri="{D42A27DB-BD31-4B8C-83A1-F6EECF244321}">
                <p14:modId xmlns:p14="http://schemas.microsoft.com/office/powerpoint/2010/main" val="3220172229"/>
              </p:ext>
            </p:extLst>
          </p:nvPr>
        </p:nvGraphicFramePr>
        <p:xfrm>
          <a:off x="2028030" y="12070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63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90090366"/>
              </p:ext>
            </p:extLst>
          </p:nvPr>
        </p:nvGraphicFramePr>
        <p:xfrm>
          <a:off x="513390" y="1785079"/>
          <a:ext cx="11181805" cy="31163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47515"/>
                <a:gridCol w="10034290"/>
              </a:tblGrid>
              <a:tr h="445192">
                <a:tc>
                  <a:txBody>
                    <a:bodyPr/>
                    <a:lstStyle/>
                    <a:p>
                      <a:pPr algn="ctr" rtl="0" fontAlgn="ctr"/>
                      <a:r>
                        <a:rPr lang="en-CA" sz="1500" u="none" strike="noStrike" dirty="0">
                          <a:effectLst/>
                          <a:latin typeface="Arial Narrow" panose="020B0606020202030204" pitchFamily="34" charset="0"/>
                        </a:rPr>
                        <a:t>Location</a:t>
                      </a:r>
                      <a:endParaRPr lang="en-CA" sz="1500" b="1" i="0" u="none" strike="noStrike" dirty="0">
                        <a:solidFill>
                          <a:srgbClr val="FFFFFF"/>
                        </a:solidFill>
                        <a:effectLst/>
                        <a:latin typeface="Arial Narrow" panose="020B0606020202030204" pitchFamily="34" charset="0"/>
                      </a:endParaRPr>
                    </a:p>
                  </a:txBody>
                  <a:tcPr marL="8079" marR="8079" marT="8079" marB="0" anchor="ctr"/>
                </a:tc>
                <a:tc>
                  <a:txBody>
                    <a:bodyPr/>
                    <a:lstStyle/>
                    <a:p>
                      <a:pPr algn="l" rtl="0" fontAlgn="ctr"/>
                      <a:r>
                        <a:rPr lang="en-CA" sz="1500" u="none" strike="noStrike" dirty="0" smtClean="0">
                          <a:effectLst/>
                          <a:latin typeface="Arial Narrow" panose="020B0606020202030204" pitchFamily="34" charset="0"/>
                        </a:rPr>
                        <a:t> Certification </a:t>
                      </a:r>
                      <a:endParaRPr lang="en-CA" sz="1500" b="1" i="0" u="none" strike="noStrike" dirty="0">
                        <a:solidFill>
                          <a:srgbClr val="FFFFFF"/>
                        </a:solidFill>
                        <a:effectLst/>
                        <a:latin typeface="Arial Narrow" panose="020B0606020202030204" pitchFamily="34" charset="0"/>
                      </a:endParaRPr>
                    </a:p>
                  </a:txBody>
                  <a:tcPr marL="8079" marR="8079" marT="8079" marB="0" anchor="ctr"/>
                </a:tc>
              </a:tr>
              <a:tr h="445192">
                <a:tc>
                  <a:txBody>
                    <a:bodyPr/>
                    <a:lstStyle/>
                    <a:p>
                      <a:pPr algn="ctr" rtl="0" fontAlgn="ctr"/>
                      <a:r>
                        <a:rPr lang="en-US" sz="1800" b="0" i="0" u="none" strike="noStrike" dirty="0" smtClean="0">
                          <a:solidFill>
                            <a:schemeClr val="dk1"/>
                          </a:solidFill>
                          <a:effectLst/>
                          <a:latin typeface="+mn-lt"/>
                        </a:rPr>
                        <a:t>Canada</a:t>
                      </a:r>
                      <a:endParaRPr lang="en-CA" sz="1800" b="0" i="0" u="none" strike="noStrike" dirty="0">
                        <a:solidFill>
                          <a:srgbClr val="000000"/>
                        </a:solidFill>
                        <a:effectLst/>
                        <a:latin typeface="+mn-lt"/>
                      </a:endParaRPr>
                    </a:p>
                  </a:txBody>
                  <a:tcPr marL="8079" marR="8079" marT="8079" marB="0" anchor="ctr"/>
                </a:tc>
                <a:tc>
                  <a:txBody>
                    <a:bodyPr/>
                    <a:lstStyle/>
                    <a:p>
                      <a:pPr algn="l" rtl="0" fontAlgn="ctr"/>
                      <a:r>
                        <a:rPr lang="en-CA" sz="1800" u="none" strike="noStrike" dirty="0">
                          <a:effectLst/>
                          <a:latin typeface="+mn-lt"/>
                        </a:rPr>
                        <a:t>SEP/ISO 50001 </a:t>
                      </a:r>
                      <a:r>
                        <a:rPr lang="en-CA" sz="1800" u="none" strike="noStrike" dirty="0" smtClean="0">
                          <a:effectLst/>
                          <a:latin typeface="+mn-lt"/>
                        </a:rPr>
                        <a:t>– First Canadian Enterprise</a:t>
                      </a:r>
                      <a:r>
                        <a:rPr lang="en-CA" sz="1800" u="none" strike="noStrike" baseline="0" dirty="0" smtClean="0">
                          <a:effectLst/>
                          <a:latin typeface="+mn-lt"/>
                        </a:rPr>
                        <a:t> with s</a:t>
                      </a:r>
                      <a:r>
                        <a:rPr lang="en-CA" sz="1800" u="none" strike="noStrike" dirty="0" smtClean="0">
                          <a:effectLst/>
                          <a:latin typeface="+mn-lt"/>
                        </a:rPr>
                        <a:t>ix</a:t>
                      </a:r>
                      <a:r>
                        <a:rPr lang="en-CA" sz="1800" u="none" strike="noStrike" baseline="0" dirty="0" smtClean="0">
                          <a:effectLst/>
                          <a:latin typeface="+mn-lt"/>
                        </a:rPr>
                        <a:t> facilities </a:t>
                      </a:r>
                      <a:r>
                        <a:rPr lang="en-CA" sz="1800" u="none" strike="noStrike" dirty="0" smtClean="0">
                          <a:effectLst/>
                          <a:latin typeface="+mn-lt"/>
                        </a:rPr>
                        <a:t>certified</a:t>
                      </a:r>
                      <a:r>
                        <a:rPr lang="en-CA" sz="1800" u="none" strike="noStrike" baseline="0" dirty="0" smtClean="0">
                          <a:effectLst/>
                          <a:latin typeface="+mn-lt"/>
                        </a:rPr>
                        <a:t> (one SEP)</a:t>
                      </a:r>
                      <a:endParaRPr lang="en-CA" sz="1800" b="0" i="0" u="none" strike="noStrike" dirty="0">
                        <a:solidFill>
                          <a:srgbClr val="000000"/>
                        </a:solidFill>
                        <a:effectLst/>
                        <a:latin typeface="+mn-lt"/>
                      </a:endParaRPr>
                    </a:p>
                  </a:txBody>
                  <a:tcPr marL="8079" marR="8079" marT="8079" marB="0" anchor="ctr"/>
                </a:tc>
              </a:tr>
              <a:tr h="445192">
                <a:tc>
                  <a:txBody>
                    <a:bodyPr/>
                    <a:lstStyle/>
                    <a:p>
                      <a:pPr algn="ctr" rtl="0" fontAlgn="ctr"/>
                      <a:r>
                        <a:rPr lang="en-CA" sz="1800" u="none" strike="noStrike" dirty="0" smtClean="0">
                          <a:effectLst/>
                          <a:latin typeface="+mn-lt"/>
                        </a:rPr>
                        <a:t>US</a:t>
                      </a:r>
                      <a:endParaRPr lang="en-CA" sz="1800" b="0" i="0" u="none" strike="noStrike" dirty="0">
                        <a:solidFill>
                          <a:srgbClr val="000000"/>
                        </a:solidFill>
                        <a:effectLst/>
                        <a:latin typeface="+mn-lt"/>
                      </a:endParaRPr>
                    </a:p>
                  </a:txBody>
                  <a:tcPr marL="8079" marR="8079" marT="8079" marB="0" anchor="ctr"/>
                </a:tc>
                <a:tc>
                  <a:txBody>
                    <a:bodyPr/>
                    <a:lstStyle/>
                    <a:p>
                      <a:pPr algn="l" rtl="0" fontAlgn="ctr"/>
                      <a:r>
                        <a:rPr lang="en-CA" sz="1800" u="none" strike="noStrike" dirty="0">
                          <a:effectLst/>
                          <a:latin typeface="+mn-lt"/>
                        </a:rPr>
                        <a:t>SEP/ISO 50001 </a:t>
                      </a:r>
                      <a:r>
                        <a:rPr lang="en-CA" sz="1800" u="none" strike="noStrike" dirty="0" smtClean="0">
                          <a:effectLst/>
                          <a:latin typeface="+mn-lt"/>
                        </a:rPr>
                        <a:t>– Enterprise with six facilities certified (all SEP)</a:t>
                      </a:r>
                      <a:endParaRPr lang="en-CA" sz="1800" b="0" i="0" u="none" strike="noStrike" dirty="0">
                        <a:solidFill>
                          <a:srgbClr val="000000"/>
                        </a:solidFill>
                        <a:effectLst/>
                        <a:latin typeface="+mn-lt"/>
                      </a:endParaRPr>
                    </a:p>
                  </a:txBody>
                  <a:tcPr marL="8079" marR="8079" marT="8079" marB="0" anchor="ctr"/>
                </a:tc>
              </a:tr>
              <a:tr h="445192">
                <a:tc>
                  <a:txBody>
                    <a:bodyPr/>
                    <a:lstStyle/>
                    <a:p>
                      <a:pPr algn="ctr" rtl="0" fontAlgn="ctr"/>
                      <a:r>
                        <a:rPr lang="en-CA" sz="1800" u="none" strike="noStrike" dirty="0" smtClean="0">
                          <a:effectLst/>
                          <a:latin typeface="+mn-lt"/>
                        </a:rPr>
                        <a:t>Germany</a:t>
                      </a:r>
                      <a:endParaRPr lang="en-CA" sz="1800" b="0" i="0" u="none" strike="noStrike" dirty="0">
                        <a:solidFill>
                          <a:srgbClr val="000000"/>
                        </a:solidFill>
                        <a:effectLst/>
                        <a:latin typeface="+mn-lt"/>
                      </a:endParaRPr>
                    </a:p>
                  </a:txBody>
                  <a:tcPr marL="8079" marR="8079" marT="8079" marB="0" anchor="ctr"/>
                </a:tc>
                <a:tc>
                  <a:txBody>
                    <a:bodyPr/>
                    <a:lstStyle/>
                    <a:p>
                      <a:pPr algn="l" rtl="0" fontAlgn="ctr"/>
                      <a:r>
                        <a:rPr lang="en-CA" sz="1800" u="none" strike="noStrike" dirty="0">
                          <a:effectLst/>
                          <a:latin typeface="+mn-lt"/>
                        </a:rPr>
                        <a:t>ISO 50001 - six plants </a:t>
                      </a:r>
                      <a:r>
                        <a:rPr lang="en-CA" sz="1800" u="none" strike="noStrike" dirty="0" smtClean="0">
                          <a:effectLst/>
                          <a:latin typeface="+mn-lt"/>
                        </a:rPr>
                        <a:t>certified</a:t>
                      </a:r>
                      <a:endParaRPr lang="en-CA" sz="1800" b="0" i="0" u="none" strike="noStrike" dirty="0">
                        <a:solidFill>
                          <a:srgbClr val="000000"/>
                        </a:solidFill>
                        <a:effectLst/>
                        <a:latin typeface="+mn-lt"/>
                      </a:endParaRPr>
                    </a:p>
                  </a:txBody>
                  <a:tcPr marL="8079" marR="8079" marT="8079" marB="0" anchor="ctr"/>
                </a:tc>
              </a:tr>
              <a:tr h="445192">
                <a:tc>
                  <a:txBody>
                    <a:bodyPr/>
                    <a:lstStyle/>
                    <a:p>
                      <a:pPr algn="ctr" rtl="0" fontAlgn="ctr"/>
                      <a:r>
                        <a:rPr lang="en-CA" sz="1800" u="none" strike="noStrike" dirty="0">
                          <a:effectLst/>
                          <a:latin typeface="+mn-lt"/>
                        </a:rPr>
                        <a:t>Poland</a:t>
                      </a:r>
                      <a:endParaRPr lang="en-CA" sz="1800" b="0" i="0" u="none" strike="noStrike" dirty="0">
                        <a:solidFill>
                          <a:srgbClr val="000000"/>
                        </a:solidFill>
                        <a:effectLst/>
                        <a:latin typeface="+mn-lt"/>
                      </a:endParaRPr>
                    </a:p>
                  </a:txBody>
                  <a:tcPr marL="8079" marR="8079" marT="8079" marB="0" anchor="ctr"/>
                </a:tc>
                <a:tc>
                  <a:txBody>
                    <a:bodyPr/>
                    <a:lstStyle/>
                    <a:p>
                      <a:pPr algn="l" rtl="0" fontAlgn="ctr"/>
                      <a:r>
                        <a:rPr lang="en-CA" sz="1800" u="none" strike="noStrike" dirty="0">
                          <a:effectLst/>
                          <a:latin typeface="+mn-lt"/>
                        </a:rPr>
                        <a:t>ISO 50001 - </a:t>
                      </a:r>
                      <a:r>
                        <a:rPr lang="en-CA" sz="1800" u="none" strike="noStrike" dirty="0" smtClean="0">
                          <a:effectLst/>
                          <a:latin typeface="+mn-lt"/>
                        </a:rPr>
                        <a:t>two </a:t>
                      </a:r>
                      <a:r>
                        <a:rPr lang="en-CA" sz="1800" u="none" strike="noStrike" dirty="0">
                          <a:effectLst/>
                          <a:latin typeface="+mn-lt"/>
                        </a:rPr>
                        <a:t>plant certified</a:t>
                      </a:r>
                      <a:endParaRPr lang="en-CA" sz="1800" b="0" i="0" u="none" strike="noStrike" dirty="0">
                        <a:solidFill>
                          <a:srgbClr val="000000"/>
                        </a:solidFill>
                        <a:effectLst/>
                        <a:latin typeface="+mn-lt"/>
                      </a:endParaRPr>
                    </a:p>
                  </a:txBody>
                  <a:tcPr marL="8079" marR="8079" marT="8079" marB="0" anchor="ctr"/>
                </a:tc>
              </a:tr>
              <a:tr h="445192">
                <a:tc>
                  <a:txBody>
                    <a:bodyPr/>
                    <a:lstStyle/>
                    <a:p>
                      <a:pPr algn="ctr" rtl="0" fontAlgn="ctr"/>
                      <a:r>
                        <a:rPr lang="en-CA" sz="1800" u="none" strike="noStrike" dirty="0">
                          <a:effectLst/>
                          <a:latin typeface="+mn-lt"/>
                        </a:rPr>
                        <a:t>Korea</a:t>
                      </a:r>
                      <a:endParaRPr lang="en-CA" sz="1800" b="0" i="0" u="none" strike="noStrike" dirty="0">
                        <a:solidFill>
                          <a:srgbClr val="000000"/>
                        </a:solidFill>
                        <a:effectLst/>
                        <a:latin typeface="+mn-lt"/>
                      </a:endParaRPr>
                    </a:p>
                  </a:txBody>
                  <a:tcPr marL="8079" marR="8079" marT="8079" marB="0" anchor="ctr"/>
                </a:tc>
                <a:tc>
                  <a:txBody>
                    <a:bodyPr/>
                    <a:lstStyle/>
                    <a:p>
                      <a:pPr algn="l" rtl="0" fontAlgn="ctr"/>
                      <a:r>
                        <a:rPr lang="en-CA" sz="1800" u="none" strike="noStrike" dirty="0">
                          <a:effectLst/>
                          <a:latin typeface="+mn-lt"/>
                        </a:rPr>
                        <a:t>ISO 50001 - one plant certified</a:t>
                      </a:r>
                      <a:endParaRPr lang="en-CA" sz="1800" b="0" i="0" u="none" strike="noStrike" dirty="0">
                        <a:solidFill>
                          <a:srgbClr val="000000"/>
                        </a:solidFill>
                        <a:effectLst/>
                        <a:latin typeface="+mn-lt"/>
                      </a:endParaRPr>
                    </a:p>
                  </a:txBody>
                  <a:tcPr marL="8079" marR="8079" marT="8079" marB="0" anchor="ctr"/>
                </a:tc>
              </a:tr>
              <a:tr h="445192">
                <a:tc>
                  <a:txBody>
                    <a:bodyPr/>
                    <a:lstStyle/>
                    <a:p>
                      <a:pPr algn="ctr" rtl="0" fontAlgn="ctr"/>
                      <a:r>
                        <a:rPr lang="en-CA" sz="1800" u="none" strike="noStrike" dirty="0">
                          <a:effectLst/>
                          <a:latin typeface="+mn-lt"/>
                        </a:rPr>
                        <a:t>France</a:t>
                      </a:r>
                      <a:endParaRPr lang="en-CA" sz="1800" b="0" i="0" u="none" strike="noStrike" dirty="0">
                        <a:solidFill>
                          <a:srgbClr val="000000"/>
                        </a:solidFill>
                        <a:effectLst/>
                        <a:latin typeface="+mn-lt"/>
                      </a:endParaRPr>
                    </a:p>
                  </a:txBody>
                  <a:tcPr marL="8079" marR="8079" marT="8079" marB="0" anchor="ctr"/>
                </a:tc>
                <a:tc>
                  <a:txBody>
                    <a:bodyPr/>
                    <a:lstStyle/>
                    <a:p>
                      <a:pPr algn="l" rtl="0" fontAlgn="ctr"/>
                      <a:r>
                        <a:rPr lang="en-CA" sz="1800" u="none" strike="noStrike" dirty="0">
                          <a:effectLst/>
                          <a:latin typeface="+mn-lt"/>
                        </a:rPr>
                        <a:t>ISO 50001 - one plant certified</a:t>
                      </a:r>
                      <a:endParaRPr lang="en-CA" sz="1800" b="0" i="0" u="none" strike="noStrike" dirty="0">
                        <a:solidFill>
                          <a:srgbClr val="000000"/>
                        </a:solidFill>
                        <a:effectLst/>
                        <a:latin typeface="+mn-lt"/>
                      </a:endParaRPr>
                    </a:p>
                  </a:txBody>
                  <a:tcPr marL="8079" marR="8079" marT="8079" marB="0" anchor="ctr"/>
                </a:tc>
              </a:tr>
            </a:tbl>
          </a:graphicData>
        </a:graphic>
      </p:graphicFrame>
      <p:pic>
        <p:nvPicPr>
          <p:cNvPr id="6" name="Picture 2" descr="http://www.tqcsi.com.vn/uploads/services/2014_02/iso_5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25" y="0"/>
            <a:ext cx="4333875" cy="1657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3390" y="4985970"/>
            <a:ext cx="11181804" cy="132343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2000" u="sng" dirty="0" smtClean="0">
                <a:ln w="0"/>
                <a:effectLst>
                  <a:outerShdw blurRad="38100" dist="25400" dir="5400000" algn="ctr" rotWithShape="0">
                    <a:srgbClr val="6E747A">
                      <a:alpha val="43000"/>
                    </a:srgbClr>
                  </a:outerShdw>
                </a:effectLst>
                <a:latin typeface="3M Circular TT Book" panose="020B0604020101020102" pitchFamily="34" charset="0"/>
                <a:ea typeface="+mj-ea"/>
                <a:cs typeface="3M Circular TT Book" panose="020B0604020101020102" pitchFamily="34" charset="0"/>
              </a:rPr>
              <a:t>3M </a:t>
            </a:r>
            <a:r>
              <a:rPr lang="en-US" sz="2000" u="sng" dirty="0">
                <a:ln w="0"/>
                <a:effectLst>
                  <a:outerShdw blurRad="38100" dist="25400" dir="5400000" algn="ctr" rotWithShape="0">
                    <a:srgbClr val="6E747A">
                      <a:alpha val="43000"/>
                    </a:srgbClr>
                  </a:outerShdw>
                </a:effectLst>
                <a:latin typeface="3M Circular TT Book" panose="020B0604020101020102" pitchFamily="34" charset="0"/>
                <a:ea typeface="+mj-ea"/>
                <a:cs typeface="3M Circular TT Book" panose="020B0604020101020102" pitchFamily="34" charset="0"/>
              </a:rPr>
              <a:t>Canada Brockville PSD Plant</a:t>
            </a:r>
            <a:r>
              <a:rPr lang="en-US" sz="2000" dirty="0">
                <a:latin typeface="3M Circular TT Book" panose="020B0604020101020102" pitchFamily="34" charset="0"/>
                <a:cs typeface="3M Circular TT Book" panose="020B0604020101020102" pitchFamily="34" charset="0"/>
              </a:rPr>
              <a:t/>
            </a:r>
            <a:br>
              <a:rPr lang="en-US" sz="2000" dirty="0">
                <a:latin typeface="3M Circular TT Book" panose="020B0604020101020102" pitchFamily="34" charset="0"/>
                <a:cs typeface="3M Circular TT Book" panose="020B0604020101020102" pitchFamily="34" charset="0"/>
              </a:rPr>
            </a:br>
            <a:r>
              <a:rPr lang="en-US" sz="2000" dirty="0" smtClean="0">
                <a:latin typeface="3M Circular TT Book" panose="020B0604020101020102" pitchFamily="34" charset="0"/>
                <a:cs typeface="3M Circular TT Book" panose="020B0604020101020102" pitchFamily="34" charset="0"/>
              </a:rPr>
              <a:t>Pilot </a:t>
            </a:r>
            <a:r>
              <a:rPr lang="en-US" sz="2000" dirty="0">
                <a:latin typeface="3M Circular TT Book" panose="020B0604020101020102" pitchFamily="34" charset="0"/>
                <a:cs typeface="3M Circular TT Book" panose="020B0604020101020102" pitchFamily="34" charset="0"/>
              </a:rPr>
              <a:t>for The </a:t>
            </a:r>
            <a:r>
              <a:rPr lang="en-CA" sz="2000" dirty="0">
                <a:latin typeface="3M Circular TT Book" panose="020B0604020101020102" pitchFamily="34" charset="0"/>
                <a:cs typeface="3M Circular TT Book" panose="020B0604020101020102" pitchFamily="34" charset="0"/>
              </a:rPr>
              <a:t>Commission for Environmental Cooperation (CEC) as part of Clean Energy Ministerial in  collaboration with Natural Resources Canada (</a:t>
            </a:r>
            <a:r>
              <a:rPr lang="en-CA" sz="2000" dirty="0" err="1">
                <a:latin typeface="3M Circular TT Book" panose="020B0604020101020102" pitchFamily="34" charset="0"/>
                <a:cs typeface="3M Circular TT Book" panose="020B0604020101020102" pitchFamily="34" charset="0"/>
              </a:rPr>
              <a:t>NRCan</a:t>
            </a:r>
            <a:r>
              <a:rPr lang="en-CA" sz="2000" dirty="0">
                <a:latin typeface="3M Circular TT Book" panose="020B0604020101020102" pitchFamily="34" charset="0"/>
                <a:cs typeface="3M Circular TT Book" panose="020B0604020101020102" pitchFamily="34" charset="0"/>
              </a:rPr>
              <a:t>), Mexico’s National Commission for the Efficient Use of Energy (CONUEE) and the US Department of Energy (DOE</a:t>
            </a:r>
            <a:r>
              <a:rPr lang="en-CA" sz="2000" dirty="0" smtClean="0">
                <a:latin typeface="3M Circular TT Book" panose="020B0604020101020102" pitchFamily="34" charset="0"/>
                <a:cs typeface="3M Circular TT Book" panose="020B0604020101020102" pitchFamily="34" charset="0"/>
              </a:rPr>
              <a:t>)</a:t>
            </a:r>
            <a:endParaRPr lang="en-CA" sz="2000" dirty="0">
              <a:latin typeface="3M Circular TT Book" panose="020B0604020101020102" pitchFamily="34" charset="0"/>
              <a:cs typeface="3M Circular TT Book" panose="020B0604020101020102" pitchFamily="34" charset="0"/>
            </a:endParaRPr>
          </a:p>
        </p:txBody>
      </p:sp>
      <p:pic>
        <p:nvPicPr>
          <p:cNvPr id="5122" name="Picture 2" descr="http://energy.gov/sites/prod/files/styles/large/public/sep_logo_borderless.jpg?itok=_dQcL6FF"/>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353049" y="185737"/>
            <a:ext cx="3688119" cy="14716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energy.gov/sites/prod/files/styles/large/public/sep_logo_borderless.jpg?itok=_dQcL6F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96" t="-567"/>
          <a:stretch/>
        </p:blipFill>
        <p:spPr bwMode="auto">
          <a:xfrm>
            <a:off x="4143376" y="185737"/>
            <a:ext cx="1310065"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71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easuremen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97166" y="1068031"/>
            <a:ext cx="10520162" cy="5611064"/>
          </a:xfrm>
          <a:prstGeom prst="rect">
            <a:avLst/>
          </a:prstGeom>
        </p:spPr>
      </p:pic>
      <p:sp>
        <p:nvSpPr>
          <p:cNvPr id="9" name="Rectangle 8"/>
          <p:cNvSpPr/>
          <p:nvPr/>
        </p:nvSpPr>
        <p:spPr>
          <a:xfrm>
            <a:off x="597166" y="893463"/>
            <a:ext cx="10520162" cy="578563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0" name="Group 9"/>
          <p:cNvGrpSpPr/>
          <p:nvPr/>
        </p:nvGrpSpPr>
        <p:grpSpPr>
          <a:xfrm>
            <a:off x="764576" y="3036936"/>
            <a:ext cx="3480420" cy="1182533"/>
            <a:chOff x="4875378" y="1275607"/>
            <a:chExt cx="3729070" cy="652030"/>
          </a:xfrm>
        </p:grpSpPr>
        <p:sp>
          <p:nvSpPr>
            <p:cNvPr id="11" name="TextBox 10"/>
            <p:cNvSpPr txBox="1"/>
            <p:nvPr/>
          </p:nvSpPr>
          <p:spPr>
            <a:xfrm>
              <a:off x="4875473" y="1370841"/>
              <a:ext cx="3717874" cy="556796"/>
            </a:xfrm>
            <a:prstGeom prst="rect">
              <a:avLst/>
            </a:prstGeom>
            <a:solidFill>
              <a:srgbClr val="FFFFFF"/>
            </a:solidFill>
            <a:ln>
              <a:solidFill>
                <a:schemeClr val="accent5">
                  <a:lumMod val="75000"/>
                </a:schemeClr>
              </a:solidFill>
            </a:ln>
          </p:spPr>
          <p:txBody>
            <a:bodyPr wrap="square" rtlCol="0">
              <a:spAutoFit/>
            </a:bodyPr>
            <a:lstStyle/>
            <a:p>
              <a:pPr marL="0" lvl="1" algn="ctr"/>
              <a:endParaRPr lang="en-US" sz="2000" dirty="0" smtClean="0">
                <a:latin typeface="Arial Narrow" pitchFamily="34" charset="0"/>
              </a:endParaRPr>
            </a:p>
            <a:p>
              <a:pPr marL="0" lvl="1" algn="ctr"/>
              <a:endParaRPr lang="en-US" sz="1200" dirty="0" smtClean="0">
                <a:latin typeface="Arial Narrow" pitchFamily="34" charset="0"/>
              </a:endParaRPr>
            </a:p>
            <a:p>
              <a:pPr marL="0" lvl="1" algn="ctr"/>
              <a:r>
                <a:rPr lang="en-US" sz="2000" dirty="0" smtClean="0">
                  <a:latin typeface="Arial Narrow" pitchFamily="34" charset="0"/>
                </a:rPr>
                <a:t>Reduced 10 Million Cubic Meters</a:t>
              </a:r>
              <a:endParaRPr lang="en-US" sz="2000" dirty="0" smtClean="0"/>
            </a:p>
          </p:txBody>
        </p:sp>
        <p:sp>
          <p:nvSpPr>
            <p:cNvPr id="12" name="Rectangle 11"/>
            <p:cNvSpPr/>
            <p:nvPr/>
          </p:nvSpPr>
          <p:spPr>
            <a:xfrm>
              <a:off x="4875378" y="1275607"/>
              <a:ext cx="3729070" cy="348995"/>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Narrow" pitchFamily="34" charset="0"/>
                </a:rPr>
                <a:t>Natural Gas</a:t>
              </a:r>
              <a:endParaRPr lang="en-US" sz="2400" dirty="0">
                <a:latin typeface="Arial Narrow" pitchFamily="34" charset="0"/>
              </a:endParaRPr>
            </a:p>
          </p:txBody>
        </p:sp>
      </p:grpSp>
      <p:grpSp>
        <p:nvGrpSpPr>
          <p:cNvPr id="13" name="Group 12"/>
          <p:cNvGrpSpPr/>
          <p:nvPr/>
        </p:nvGrpSpPr>
        <p:grpSpPr>
          <a:xfrm>
            <a:off x="7383128" y="1546518"/>
            <a:ext cx="3472524" cy="1285999"/>
            <a:chOff x="5597635" y="2527793"/>
            <a:chExt cx="2973790" cy="934657"/>
          </a:xfrm>
        </p:grpSpPr>
        <p:sp>
          <p:nvSpPr>
            <p:cNvPr id="14" name="TextBox 13"/>
            <p:cNvSpPr txBox="1"/>
            <p:nvPr/>
          </p:nvSpPr>
          <p:spPr>
            <a:xfrm>
              <a:off x="5597729" y="2549711"/>
              <a:ext cx="2973696" cy="912739"/>
            </a:xfrm>
            <a:prstGeom prst="rect">
              <a:avLst/>
            </a:prstGeom>
            <a:solidFill>
              <a:srgbClr val="FFFFFF"/>
            </a:solidFill>
            <a:ln>
              <a:solidFill>
                <a:schemeClr val="accent5">
                  <a:lumMod val="75000"/>
                </a:schemeClr>
              </a:solidFill>
            </a:ln>
          </p:spPr>
          <p:txBody>
            <a:bodyPr wrap="square" rtlCol="0" anchor="ctr">
              <a:spAutoFit/>
            </a:bodyPr>
            <a:lstStyle/>
            <a:p>
              <a:pPr marL="0" lvl="1" algn="ctr"/>
              <a:endParaRPr lang="en-US" sz="2000" dirty="0" smtClean="0">
                <a:latin typeface="Arial Narrow" pitchFamily="34" charset="0"/>
              </a:endParaRPr>
            </a:p>
            <a:p>
              <a:pPr marL="0" lvl="1" algn="ctr"/>
              <a:endParaRPr lang="en-US" sz="1200" dirty="0" smtClean="0">
                <a:latin typeface="Arial Narrow" pitchFamily="34" charset="0"/>
              </a:endParaRPr>
            </a:p>
            <a:p>
              <a:pPr marL="0" lvl="1" algn="ctr"/>
              <a:r>
                <a:rPr lang="en-US" sz="2000" dirty="0" smtClean="0">
                  <a:latin typeface="Arial Narrow" pitchFamily="34" charset="0"/>
                </a:rPr>
                <a:t>22% Reduction in BTUs/lb</a:t>
              </a:r>
            </a:p>
            <a:p>
              <a:pPr marL="0" lvl="1" algn="ctr"/>
              <a:endParaRPr lang="en-US" sz="1200" dirty="0"/>
            </a:p>
          </p:txBody>
        </p:sp>
        <p:sp>
          <p:nvSpPr>
            <p:cNvPr id="15" name="Rectangle 14"/>
            <p:cNvSpPr/>
            <p:nvPr/>
          </p:nvSpPr>
          <p:spPr>
            <a:xfrm>
              <a:off x="5597635" y="2527793"/>
              <a:ext cx="2973790" cy="432048"/>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Narrow" pitchFamily="34" charset="0"/>
                </a:rPr>
                <a:t>Energy Intensity</a:t>
              </a:r>
              <a:endParaRPr lang="en-US" sz="2400" dirty="0">
                <a:latin typeface="Arial Narrow" pitchFamily="34" charset="0"/>
              </a:endParaRPr>
            </a:p>
          </p:txBody>
        </p:sp>
      </p:grpSp>
      <p:grpSp>
        <p:nvGrpSpPr>
          <p:cNvPr id="16" name="Group 15"/>
          <p:cNvGrpSpPr/>
          <p:nvPr/>
        </p:nvGrpSpPr>
        <p:grpSpPr>
          <a:xfrm>
            <a:off x="7372761" y="3042747"/>
            <a:ext cx="3482891" cy="1176722"/>
            <a:chOff x="127933" y="3154440"/>
            <a:chExt cx="3729070" cy="1126239"/>
          </a:xfrm>
        </p:grpSpPr>
        <p:sp>
          <p:nvSpPr>
            <p:cNvPr id="17" name="TextBox 16"/>
            <p:cNvSpPr txBox="1"/>
            <p:nvPr/>
          </p:nvSpPr>
          <p:spPr>
            <a:xfrm>
              <a:off x="128030" y="3249675"/>
              <a:ext cx="3717873" cy="1031004"/>
            </a:xfrm>
            <a:prstGeom prst="rect">
              <a:avLst/>
            </a:prstGeom>
            <a:solidFill>
              <a:srgbClr val="FFFFFF"/>
            </a:solidFill>
            <a:ln>
              <a:solidFill>
                <a:schemeClr val="accent5">
                  <a:lumMod val="75000"/>
                </a:schemeClr>
              </a:solidFill>
            </a:ln>
          </p:spPr>
          <p:txBody>
            <a:bodyPr wrap="square" rtlCol="0">
              <a:spAutoFit/>
            </a:bodyPr>
            <a:lstStyle/>
            <a:p>
              <a:pPr marL="0" lvl="1" algn="ctr"/>
              <a:endParaRPr lang="en-US" sz="2000" dirty="0" smtClean="0">
                <a:latin typeface="Arial Narrow" pitchFamily="34" charset="0"/>
              </a:endParaRPr>
            </a:p>
            <a:p>
              <a:pPr marL="0" lvl="1" algn="ctr"/>
              <a:endParaRPr lang="en-US" sz="1200" dirty="0" smtClean="0">
                <a:latin typeface="Arial Narrow" pitchFamily="34" charset="0"/>
              </a:endParaRPr>
            </a:p>
            <a:p>
              <a:pPr marL="0" lvl="1" algn="ctr"/>
              <a:r>
                <a:rPr lang="en-US" sz="2000" dirty="0" smtClean="0">
                  <a:latin typeface="Arial Narrow" pitchFamily="34" charset="0"/>
                </a:rPr>
                <a:t>Reduced by 18 GWH </a:t>
              </a:r>
            </a:p>
            <a:p>
              <a:pPr marL="0" lvl="1" algn="ctr"/>
              <a:endParaRPr lang="en-US" sz="1200" dirty="0"/>
            </a:p>
          </p:txBody>
        </p:sp>
        <p:sp>
          <p:nvSpPr>
            <p:cNvPr id="18" name="Rectangle 17"/>
            <p:cNvSpPr/>
            <p:nvPr/>
          </p:nvSpPr>
          <p:spPr>
            <a:xfrm>
              <a:off x="127933" y="3154440"/>
              <a:ext cx="3729070" cy="513602"/>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Narrow" pitchFamily="34" charset="0"/>
                </a:rPr>
                <a:t>Electricity Consumption</a:t>
              </a:r>
              <a:endParaRPr lang="en-US" sz="2400" dirty="0">
                <a:latin typeface="Arial Narrow" pitchFamily="34" charset="0"/>
              </a:endParaRPr>
            </a:p>
          </p:txBody>
        </p:sp>
      </p:grpSp>
      <p:grpSp>
        <p:nvGrpSpPr>
          <p:cNvPr id="23" name="Group 22"/>
          <p:cNvGrpSpPr/>
          <p:nvPr/>
        </p:nvGrpSpPr>
        <p:grpSpPr>
          <a:xfrm>
            <a:off x="4433796" y="1581223"/>
            <a:ext cx="2664011" cy="2547823"/>
            <a:chOff x="3178869" y="1290783"/>
            <a:chExt cx="2530102" cy="2376264"/>
          </a:xfrm>
        </p:grpSpPr>
        <p:sp>
          <p:nvSpPr>
            <p:cNvPr id="24" name="Regular Pentagon 23"/>
            <p:cNvSpPr/>
            <p:nvPr/>
          </p:nvSpPr>
          <p:spPr>
            <a:xfrm>
              <a:off x="3260699" y="1290783"/>
              <a:ext cx="2448272" cy="2376264"/>
            </a:xfrm>
            <a:prstGeom prst="pentagon">
              <a:avLst/>
            </a:prstGeom>
            <a:solidFill>
              <a:schemeClr val="tx2">
                <a:lumMod val="75000"/>
              </a:schemeClr>
            </a:solidFill>
            <a:effectLst>
              <a:outerShdw blurRad="88900" dist="889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Rectangle 24"/>
            <p:cNvSpPr/>
            <p:nvPr/>
          </p:nvSpPr>
          <p:spPr>
            <a:xfrm>
              <a:off x="3178869" y="1756992"/>
              <a:ext cx="2520280" cy="1656184"/>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140</a:t>
              </a:r>
            </a:p>
            <a:p>
              <a:pPr algn="ctr">
                <a:spcBef>
                  <a:spcPts val="600"/>
                </a:spcBef>
              </a:pPr>
              <a:r>
                <a:rPr lang="en-US" sz="2400" dirty="0" smtClean="0">
                  <a:latin typeface="Arial Narrow" pitchFamily="34" charset="0"/>
                </a:rPr>
                <a:t> Energy Improvement Projects</a:t>
              </a:r>
            </a:p>
            <a:p>
              <a:pPr algn="ctr"/>
              <a:r>
                <a:rPr lang="en-US" sz="1400" dirty="0" smtClean="0">
                  <a:latin typeface="Arial Narrow" pitchFamily="34" charset="0"/>
                </a:rPr>
                <a:t>Since 2008</a:t>
              </a:r>
            </a:p>
            <a:p>
              <a:pPr algn="ctr"/>
              <a:endParaRPr lang="en-US" sz="2400" dirty="0">
                <a:latin typeface="Arial Narrow" pitchFamily="34" charset="0"/>
              </a:endParaRPr>
            </a:p>
          </p:txBody>
        </p:sp>
      </p:grpSp>
      <p:grpSp>
        <p:nvGrpSpPr>
          <p:cNvPr id="27" name="Group 26"/>
          <p:cNvGrpSpPr/>
          <p:nvPr/>
        </p:nvGrpSpPr>
        <p:grpSpPr>
          <a:xfrm>
            <a:off x="764576" y="1546650"/>
            <a:ext cx="3480420" cy="1285999"/>
            <a:chOff x="4875378" y="1275606"/>
            <a:chExt cx="3729070" cy="978532"/>
          </a:xfrm>
        </p:grpSpPr>
        <p:sp>
          <p:nvSpPr>
            <p:cNvPr id="33" name="TextBox 32"/>
            <p:cNvSpPr txBox="1"/>
            <p:nvPr/>
          </p:nvSpPr>
          <p:spPr>
            <a:xfrm>
              <a:off x="4875473" y="1370841"/>
              <a:ext cx="3717874" cy="883297"/>
            </a:xfrm>
            <a:prstGeom prst="rect">
              <a:avLst/>
            </a:prstGeom>
            <a:solidFill>
              <a:srgbClr val="FFFFFF"/>
            </a:solidFill>
            <a:ln>
              <a:solidFill>
                <a:schemeClr val="accent5">
                  <a:lumMod val="75000"/>
                </a:schemeClr>
              </a:solidFill>
            </a:ln>
          </p:spPr>
          <p:txBody>
            <a:bodyPr wrap="square" rtlCol="0">
              <a:spAutoFit/>
            </a:bodyPr>
            <a:lstStyle/>
            <a:p>
              <a:pPr marL="0" lvl="1" algn="ctr"/>
              <a:endParaRPr lang="en-US" sz="2000" dirty="0" smtClean="0">
                <a:latin typeface="Arial Narrow" pitchFamily="34" charset="0"/>
              </a:endParaRPr>
            </a:p>
            <a:p>
              <a:pPr marL="0" lvl="1" algn="ctr"/>
              <a:endParaRPr lang="en-US" sz="1200" dirty="0" smtClean="0">
                <a:latin typeface="Arial Narrow" pitchFamily="34" charset="0"/>
              </a:endParaRPr>
            </a:p>
            <a:p>
              <a:pPr marL="0" lvl="1" algn="ctr"/>
              <a:r>
                <a:rPr lang="en-US" sz="2000" dirty="0" smtClean="0">
                  <a:latin typeface="Arial Narrow" pitchFamily="34" charset="0"/>
                </a:rPr>
                <a:t>Reduced 71.3 Metric Tones</a:t>
              </a:r>
              <a:endParaRPr lang="en-US" sz="2000" dirty="0" smtClean="0"/>
            </a:p>
            <a:p>
              <a:pPr marL="0" lvl="1" algn="ctr"/>
              <a:endParaRPr lang="en-US" sz="1200" dirty="0"/>
            </a:p>
          </p:txBody>
        </p:sp>
        <p:sp>
          <p:nvSpPr>
            <p:cNvPr id="34" name="Rectangle 33"/>
            <p:cNvSpPr/>
            <p:nvPr/>
          </p:nvSpPr>
          <p:spPr>
            <a:xfrm>
              <a:off x="4875378" y="1275606"/>
              <a:ext cx="3729070" cy="432048"/>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Narrow" pitchFamily="34" charset="0"/>
                </a:rPr>
                <a:t>CO2e</a:t>
              </a:r>
              <a:endParaRPr lang="en-US" sz="2400" dirty="0">
                <a:latin typeface="Arial Narrow" pitchFamily="34" charset="0"/>
              </a:endParaRPr>
            </a:p>
          </p:txBody>
        </p:sp>
      </p:grpSp>
      <p:grpSp>
        <p:nvGrpSpPr>
          <p:cNvPr id="35" name="Group 34"/>
          <p:cNvGrpSpPr/>
          <p:nvPr/>
        </p:nvGrpSpPr>
        <p:grpSpPr>
          <a:xfrm>
            <a:off x="764576" y="4406555"/>
            <a:ext cx="4954698" cy="2065401"/>
            <a:chOff x="4867949" y="1275606"/>
            <a:chExt cx="3717874" cy="1283188"/>
          </a:xfrm>
        </p:grpSpPr>
        <p:sp>
          <p:nvSpPr>
            <p:cNvPr id="36" name="TextBox 35"/>
            <p:cNvSpPr txBox="1"/>
            <p:nvPr/>
          </p:nvSpPr>
          <p:spPr>
            <a:xfrm>
              <a:off x="4867949" y="1621842"/>
              <a:ext cx="3717874" cy="936952"/>
            </a:xfrm>
            <a:prstGeom prst="rect">
              <a:avLst/>
            </a:prstGeom>
            <a:solidFill>
              <a:srgbClr val="FFFFFF"/>
            </a:solidFill>
            <a:ln>
              <a:solidFill>
                <a:schemeClr val="accent5">
                  <a:lumMod val="75000"/>
                </a:schemeClr>
              </a:solidFill>
            </a:ln>
          </p:spPr>
          <p:txBody>
            <a:bodyPr wrap="square" rtlCol="0">
              <a:spAutoFit/>
            </a:bodyPr>
            <a:lstStyle/>
            <a:p>
              <a:pPr marL="0" lvl="1" algn="ctr"/>
              <a:endParaRPr lang="en-US" sz="2000" dirty="0" smtClean="0">
                <a:latin typeface="Arial Narrow" pitchFamily="34" charset="0"/>
              </a:endParaRPr>
            </a:p>
            <a:p>
              <a:pPr marL="0" lvl="1"/>
              <a:r>
                <a:rPr lang="en-US" sz="2000" dirty="0" smtClean="0">
                  <a:latin typeface="Arial Narrow" pitchFamily="34" charset="0"/>
                </a:rPr>
                <a:t>2014 </a:t>
              </a:r>
              <a:r>
                <a:rPr lang="en-US" sz="2000" dirty="0">
                  <a:latin typeface="Arial Narrow" pitchFamily="34" charset="0"/>
                </a:rPr>
                <a:t>-</a:t>
              </a:r>
              <a:r>
                <a:rPr lang="en-US" sz="2000" dirty="0" smtClean="0">
                  <a:latin typeface="Arial Narrow" pitchFamily="34" charset="0"/>
                </a:rPr>
                <a:t> in </a:t>
              </a:r>
              <a:r>
                <a:rPr lang="en-US" sz="2000" dirty="0">
                  <a:latin typeface="Arial Narrow" pitchFamily="34" charset="0"/>
                </a:rPr>
                <a:t>Corporate </a:t>
              </a:r>
              <a:r>
                <a:rPr lang="en-US" sz="2000" dirty="0" smtClean="0">
                  <a:latin typeface="Arial Narrow" pitchFamily="34" charset="0"/>
                </a:rPr>
                <a:t>Stewardship</a:t>
              </a:r>
            </a:p>
            <a:p>
              <a:pPr marL="0" lvl="1"/>
              <a:r>
                <a:rPr lang="en-US" sz="2000" dirty="0" smtClean="0">
                  <a:latin typeface="Arial Narrow" pitchFamily="34" charset="0"/>
                </a:rPr>
                <a:t>2016 - in Energy </a:t>
              </a:r>
              <a:r>
                <a:rPr lang="en-US" sz="2000" dirty="0">
                  <a:latin typeface="Arial Narrow" pitchFamily="34" charset="0"/>
                </a:rPr>
                <a:t>Management National </a:t>
              </a:r>
              <a:r>
                <a:rPr lang="en-US" sz="2000" dirty="0" smtClean="0">
                  <a:latin typeface="Arial Narrow" pitchFamily="34" charset="0"/>
                </a:rPr>
                <a:t>Award</a:t>
              </a:r>
            </a:p>
            <a:p>
              <a:pPr marL="0" lvl="1"/>
              <a:r>
                <a:rPr lang="en-US" sz="2000" dirty="0" smtClean="0">
                  <a:latin typeface="Arial Narrow" pitchFamily="34" charset="0"/>
                </a:rPr>
                <a:t>2016 - in </a:t>
              </a:r>
              <a:r>
                <a:rPr lang="en-US" sz="2000" dirty="0">
                  <a:latin typeface="Arial Narrow" pitchFamily="34" charset="0"/>
                </a:rPr>
                <a:t>Employee </a:t>
              </a:r>
              <a:r>
                <a:rPr lang="en-US" sz="2000" dirty="0" smtClean="0">
                  <a:latin typeface="Arial Narrow" pitchFamily="34" charset="0"/>
                </a:rPr>
                <a:t>Awareness </a:t>
              </a:r>
              <a:endParaRPr lang="en-US" sz="2000" dirty="0" smtClean="0"/>
            </a:p>
            <a:p>
              <a:pPr marL="0" lvl="1" algn="ctr"/>
              <a:endParaRPr lang="en-US" sz="1200" dirty="0"/>
            </a:p>
          </p:txBody>
        </p:sp>
        <p:sp>
          <p:nvSpPr>
            <p:cNvPr id="37" name="Rectangle 36"/>
            <p:cNvSpPr/>
            <p:nvPr/>
          </p:nvSpPr>
          <p:spPr>
            <a:xfrm>
              <a:off x="4875378" y="1275606"/>
              <a:ext cx="3710445" cy="432048"/>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Narrow" pitchFamily="34" charset="0"/>
                </a:rPr>
                <a:t>3</a:t>
              </a:r>
              <a:r>
                <a:rPr lang="en-US" sz="2400" dirty="0" smtClean="0">
                  <a:latin typeface="Arial Narrow" pitchFamily="34" charset="0"/>
                </a:rPr>
                <a:t> x </a:t>
              </a:r>
              <a:r>
                <a:rPr lang="en-CA" sz="2400" dirty="0" smtClean="0">
                  <a:latin typeface="Arial Narrow" pitchFamily="34" charset="0"/>
                </a:rPr>
                <a:t>Canadian </a:t>
              </a:r>
              <a:r>
                <a:rPr lang="en-CA" sz="2400" dirty="0">
                  <a:latin typeface="Arial Narrow" pitchFamily="34" charset="0"/>
                </a:rPr>
                <a:t>Industry Program for Energy Conservation (CIPEC)</a:t>
              </a:r>
              <a:r>
                <a:rPr lang="en-US" sz="2400" dirty="0">
                  <a:latin typeface="Arial Narrow" pitchFamily="34" charset="0"/>
                </a:rPr>
                <a:t> Energy </a:t>
              </a:r>
              <a:r>
                <a:rPr lang="en-US" sz="2400" dirty="0" smtClean="0">
                  <a:latin typeface="Arial Narrow" pitchFamily="34" charset="0"/>
                </a:rPr>
                <a:t>Award</a:t>
              </a:r>
              <a:r>
                <a:rPr lang="en-US" sz="2400" dirty="0">
                  <a:latin typeface="Arial Narrow" pitchFamily="34" charset="0"/>
                </a:rPr>
                <a:t>s</a:t>
              </a:r>
            </a:p>
          </p:txBody>
        </p:sp>
      </p:grpSp>
      <p:sp>
        <p:nvSpPr>
          <p:cNvPr id="3" name="TextBox 2"/>
          <p:cNvSpPr txBox="1"/>
          <p:nvPr/>
        </p:nvSpPr>
        <p:spPr>
          <a:xfrm>
            <a:off x="597167" y="899722"/>
            <a:ext cx="10520162" cy="646331"/>
          </a:xfrm>
          <a:prstGeom prst="rect">
            <a:avLst/>
          </a:prstGeom>
          <a:noFill/>
        </p:spPr>
        <p:txBody>
          <a:bodyPr wrap="square" rtlCol="0">
            <a:spAutoFit/>
          </a:bodyPr>
          <a:lstStyle/>
          <a:p>
            <a:r>
              <a:rPr lang="en-US" dirty="0"/>
              <a:t>3M Canada has taken active measures on energy management and GHG reduction over many </a:t>
            </a:r>
            <a:r>
              <a:rPr lang="en-US" dirty="0" smtClean="0"/>
              <a:t>years</a:t>
            </a:r>
            <a:endParaRPr lang="en-CA" dirty="0"/>
          </a:p>
          <a:p>
            <a:endParaRPr lang="en-CA" dirty="0"/>
          </a:p>
        </p:txBody>
      </p:sp>
      <p:grpSp>
        <p:nvGrpSpPr>
          <p:cNvPr id="26" name="Group 25"/>
          <p:cNvGrpSpPr/>
          <p:nvPr/>
        </p:nvGrpSpPr>
        <p:grpSpPr>
          <a:xfrm>
            <a:off x="7372761" y="4406556"/>
            <a:ext cx="3482891" cy="1183362"/>
            <a:chOff x="-1073482" y="142047"/>
            <a:chExt cx="3315812" cy="1234581"/>
          </a:xfrm>
        </p:grpSpPr>
        <p:sp>
          <p:nvSpPr>
            <p:cNvPr id="28" name="TextBox 27"/>
            <p:cNvSpPr txBox="1"/>
            <p:nvPr/>
          </p:nvSpPr>
          <p:spPr>
            <a:xfrm>
              <a:off x="-1073482" y="296629"/>
              <a:ext cx="3305851" cy="1079999"/>
            </a:xfrm>
            <a:prstGeom prst="rect">
              <a:avLst/>
            </a:prstGeom>
            <a:solidFill>
              <a:srgbClr val="FFFFFF"/>
            </a:solidFill>
            <a:ln>
              <a:solidFill>
                <a:schemeClr val="accent5">
                  <a:lumMod val="75000"/>
                </a:schemeClr>
              </a:solidFill>
            </a:ln>
          </p:spPr>
          <p:txBody>
            <a:bodyPr wrap="square" rtlCol="0">
              <a:spAutoFit/>
            </a:bodyPr>
            <a:lstStyle/>
            <a:p>
              <a:pPr marL="0" lvl="1" algn="ctr"/>
              <a:endParaRPr lang="en-US" sz="2000" dirty="0" smtClean="0">
                <a:latin typeface="Arial Narrow" pitchFamily="34" charset="0"/>
              </a:endParaRPr>
            </a:p>
            <a:p>
              <a:pPr marL="0" lvl="1" algn="ctr"/>
              <a:endParaRPr lang="en-US" sz="1200" dirty="0" smtClean="0">
                <a:latin typeface="Arial Narrow" pitchFamily="34" charset="0"/>
              </a:endParaRPr>
            </a:p>
            <a:p>
              <a:pPr marL="0" lvl="1" algn="ctr"/>
              <a:r>
                <a:rPr lang="en-US" sz="2000" dirty="0" smtClean="0">
                  <a:latin typeface="Arial Narrow" pitchFamily="34" charset="0"/>
                </a:rPr>
                <a:t>$11 M</a:t>
              </a:r>
            </a:p>
            <a:p>
              <a:pPr marL="0" lvl="1" algn="ctr"/>
              <a:endParaRPr lang="en-US" sz="1200" dirty="0"/>
            </a:p>
          </p:txBody>
        </p:sp>
        <p:sp>
          <p:nvSpPr>
            <p:cNvPr id="29" name="Rectangle 28"/>
            <p:cNvSpPr/>
            <p:nvPr/>
          </p:nvSpPr>
          <p:spPr>
            <a:xfrm>
              <a:off x="-1073482" y="142047"/>
              <a:ext cx="3315812" cy="528261"/>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Narrow" pitchFamily="34" charset="0"/>
                </a:rPr>
                <a:t>$ Savings</a:t>
              </a:r>
              <a:endParaRPr lang="en-US" sz="2400" dirty="0">
                <a:latin typeface="Arial Narrow" pitchFamily="34" charset="0"/>
              </a:endParaRPr>
            </a:p>
          </p:txBody>
        </p:sp>
      </p:grpSp>
      <p:sp>
        <p:nvSpPr>
          <p:cNvPr id="4" name="Title 3"/>
          <p:cNvSpPr>
            <a:spLocks noGrp="1"/>
          </p:cNvSpPr>
          <p:nvPr>
            <p:ph type="title"/>
          </p:nvPr>
        </p:nvSpPr>
        <p:spPr/>
        <p:txBody>
          <a:bodyPr/>
          <a:lstStyle/>
          <a:p>
            <a:r>
              <a:rPr lang="en-US" dirty="0" smtClean="0"/>
              <a:t>We are part of the solution</a:t>
            </a:r>
            <a:endParaRPr lang="en-CA" dirty="0"/>
          </a:p>
        </p:txBody>
      </p:sp>
    </p:spTree>
    <p:extLst>
      <p:ext uri="{BB962C8B-B14F-4D97-AF65-F5344CB8AC3E}">
        <p14:creationId xmlns:p14="http://schemas.microsoft.com/office/powerpoint/2010/main" val="10363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84048" y="384048"/>
            <a:ext cx="11426952" cy="5861304"/>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800"/>
              </a:spcAft>
            </a:pPr>
            <a:endParaRPr sz="2400">
              <a:solidFill>
                <a:prstClr val="black"/>
              </a:solidFill>
            </a:endParaRPr>
          </a:p>
          <a:p>
            <a:pPr algn="ctr">
              <a:spcAft>
                <a:spcPts val="1800"/>
              </a:spcAft>
            </a:pPr>
            <a:endParaRPr sz="2400">
              <a:solidFill>
                <a:prstClr val="black"/>
              </a:solidFill>
            </a:endParaRPr>
          </a:p>
          <a:p>
            <a:pPr algn="ctr">
              <a:spcAft>
                <a:spcPts val="1800"/>
              </a:spcAft>
            </a:pPr>
            <a:r>
              <a:rPr sz="3200" b="1">
                <a:solidFill>
                  <a:prstClr val="black"/>
                </a:solidFill>
              </a:rPr>
              <a:t>Our Vision</a:t>
            </a:r>
          </a:p>
          <a:p>
            <a:pPr algn="ctr">
              <a:spcAft>
                <a:spcPts val="0"/>
              </a:spcAft>
            </a:pPr>
            <a:r>
              <a:rPr sz="3200">
                <a:solidFill>
                  <a:prstClr val="black"/>
                </a:solidFill>
              </a:rPr>
              <a:t>3M Technology Advancing Every Company</a:t>
            </a:r>
          </a:p>
          <a:p>
            <a:pPr algn="ctr">
              <a:spcAft>
                <a:spcPts val="0"/>
              </a:spcAft>
            </a:pPr>
            <a:r>
              <a:rPr sz="3200">
                <a:solidFill>
                  <a:prstClr val="black"/>
                </a:solidFill>
              </a:rPr>
              <a:t>3M Products Enhancing Every Home</a:t>
            </a:r>
          </a:p>
          <a:p>
            <a:pPr algn="ctr"/>
            <a:r>
              <a:rPr sz="3200">
                <a:solidFill>
                  <a:prstClr val="black"/>
                </a:solidFill>
              </a:rPr>
              <a:t>3M Innovation Improving Every Life</a:t>
            </a:r>
          </a:p>
          <a:p>
            <a:pPr algn="ctr"/>
            <a:endParaRPr sz="3200">
              <a:solidFill>
                <a:prstClr val="black"/>
              </a:solidFill>
            </a:endParaRPr>
          </a:p>
        </p:txBody>
      </p:sp>
    </p:spTree>
    <p:extLst>
      <p:ext uri="{BB962C8B-B14F-4D97-AF65-F5344CB8AC3E}">
        <p14:creationId xmlns:p14="http://schemas.microsoft.com/office/powerpoint/2010/main" val="21193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151467"/>
            <a:ext cx="6214534" cy="4616648"/>
          </a:xfrm>
          <a:prstGeom prst="rect">
            <a:avLst/>
          </a:prstGeom>
          <a:noFill/>
        </p:spPr>
        <p:txBody>
          <a:bodyPr wrap="square" lIns="0" tIns="0" rIns="0" bIns="0" rtlCol="0">
            <a:spAutoFit/>
          </a:bodyPr>
          <a:lstStyle/>
          <a:p>
            <a:pPr>
              <a:spcAft>
                <a:spcPts val="1200"/>
              </a:spcAft>
            </a:pPr>
            <a:r>
              <a:rPr lang="en-US" sz="2000" dirty="0"/>
              <a:t>3M London and two Perth plants completed Energy Star Challenge a year early</a:t>
            </a:r>
          </a:p>
          <a:p>
            <a:pPr marL="914400" lvl="1" indent="-457200">
              <a:spcBef>
                <a:spcPts val="600"/>
              </a:spcBef>
              <a:spcAft>
                <a:spcPts val="600"/>
              </a:spcAft>
              <a:buFont typeface="Arial" panose="020B0604020202020204" pitchFamily="34" charset="0"/>
              <a:buChar char="•"/>
            </a:pPr>
            <a:r>
              <a:rPr lang="en-US" sz="2000" dirty="0"/>
              <a:t>Challenge calls for 10% energy intensity improvement over 3 years from 2012 baseline </a:t>
            </a:r>
          </a:p>
          <a:p>
            <a:pPr marL="914400" lvl="1" indent="-457200">
              <a:spcAft>
                <a:spcPts val="600"/>
              </a:spcAft>
              <a:buFont typeface="Arial" panose="020B0604020202020204" pitchFamily="34" charset="0"/>
              <a:buChar char="•"/>
            </a:pPr>
            <a:r>
              <a:rPr lang="en-US" sz="2000" dirty="0"/>
              <a:t>Both plants are second 3M recipients (over 20 participants)</a:t>
            </a:r>
          </a:p>
          <a:p>
            <a:pPr marL="914400" lvl="1" indent="-457200">
              <a:spcAft>
                <a:spcPts val="600"/>
              </a:spcAft>
              <a:buFont typeface="Arial" panose="020B0604020202020204" pitchFamily="34" charset="0"/>
              <a:buChar char="•"/>
            </a:pPr>
            <a:r>
              <a:rPr lang="en-US" sz="2000" dirty="0"/>
              <a:t>London </a:t>
            </a:r>
            <a:r>
              <a:rPr lang="en-US" sz="2000" dirty="0" smtClean="0"/>
              <a:t>Plant </a:t>
            </a:r>
            <a:r>
              <a:rPr lang="en-US" sz="2000" dirty="0"/>
              <a:t>achieved 30% Energy Performance Improvement </a:t>
            </a:r>
          </a:p>
          <a:p>
            <a:pPr marL="914400" lvl="1" indent="-457200">
              <a:spcAft>
                <a:spcPts val="600"/>
              </a:spcAft>
              <a:buFont typeface="Arial" panose="020B0604020202020204" pitchFamily="34" charset="0"/>
              <a:buChar char="•"/>
            </a:pPr>
            <a:r>
              <a:rPr lang="en-US" sz="2000" dirty="0"/>
              <a:t>Perth Tape Plant achieved 15% Energy Performance Improvement</a:t>
            </a:r>
          </a:p>
          <a:p>
            <a:pPr marL="914400" lvl="1" indent="-457200">
              <a:spcAft>
                <a:spcPts val="600"/>
              </a:spcAft>
              <a:buFont typeface="Arial" panose="020B0604020202020204" pitchFamily="34" charset="0"/>
              <a:buChar char="•"/>
            </a:pPr>
            <a:r>
              <a:rPr lang="en-US" sz="2000" dirty="0"/>
              <a:t>Perth </a:t>
            </a:r>
            <a:r>
              <a:rPr lang="en-US" sz="2000" dirty="0" err="1"/>
              <a:t>ScotchBrite</a:t>
            </a:r>
            <a:r>
              <a:rPr lang="en-US" sz="2000" dirty="0"/>
              <a:t> Plant achieved 11%  Energy Performance Improvement</a:t>
            </a:r>
          </a:p>
          <a:p>
            <a:endParaRPr lang="en-CA" sz="2000" dirty="0" err="1" smtClean="0"/>
          </a:p>
        </p:txBody>
      </p:sp>
    </p:spTree>
    <p:extLst>
      <p:ext uri="{BB962C8B-B14F-4D97-AF65-F5344CB8AC3E}">
        <p14:creationId xmlns:p14="http://schemas.microsoft.com/office/powerpoint/2010/main" val="32361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35518" y="4373663"/>
            <a:ext cx="7065946" cy="914367"/>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ectangle 16"/>
          <p:cNvSpPr/>
          <p:nvPr/>
        </p:nvSpPr>
        <p:spPr>
          <a:xfrm>
            <a:off x="6173419" y="3191857"/>
            <a:ext cx="3235078" cy="914367"/>
          </a:xfrm>
          <a:prstGeom prst="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Rectangle 15"/>
          <p:cNvSpPr/>
          <p:nvPr/>
        </p:nvSpPr>
        <p:spPr>
          <a:xfrm>
            <a:off x="2349167" y="3193005"/>
            <a:ext cx="3235078" cy="914367"/>
          </a:xfrm>
          <a:prstGeom prst="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 name="Rectangle 17"/>
          <p:cNvSpPr/>
          <p:nvPr/>
        </p:nvSpPr>
        <p:spPr>
          <a:xfrm>
            <a:off x="2362812" y="1982777"/>
            <a:ext cx="3235078" cy="914367"/>
          </a:xfrm>
          <a:prstGeom prst="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6173409" y="1987550"/>
            <a:ext cx="3235078" cy="914367"/>
          </a:xfrm>
          <a:prstGeom prst="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362813" y="2124293"/>
            <a:ext cx="3235078" cy="681434"/>
          </a:xfrm>
        </p:spPr>
        <p:txBody>
          <a:bodyPr/>
          <a:lstStyle/>
          <a:p>
            <a:pPr algn="ctr"/>
            <a:r>
              <a:rPr lang="en-US" sz="2000" dirty="0">
                <a:solidFill>
                  <a:schemeClr val="bg1"/>
                </a:solidFill>
                <a:latin typeface="3M Circular TT Book" panose="020B0604020101020102" pitchFamily="34" charset="0"/>
                <a:cs typeface="3M Circular TT Book" panose="020B0604020101020102" pitchFamily="34" charset="0"/>
              </a:rPr>
              <a:t>Increased Awareness of Energy </a:t>
            </a:r>
            <a:r>
              <a:rPr lang="en-US" sz="2000" dirty="0" smtClean="0">
                <a:solidFill>
                  <a:schemeClr val="bg1"/>
                </a:solidFill>
                <a:latin typeface="3M Circular TT Book" panose="020B0604020101020102" pitchFamily="34" charset="0"/>
                <a:cs typeface="3M Circular TT Book" panose="020B0604020101020102" pitchFamily="34" charset="0"/>
              </a:rPr>
              <a:t>Performance</a:t>
            </a:r>
            <a:endParaRPr lang="en-US" sz="2000" dirty="0">
              <a:solidFill>
                <a:schemeClr val="bg1"/>
              </a:solidFill>
              <a:latin typeface="3M Circular TT Book" panose="020B0604020101020102" pitchFamily="34" charset="0"/>
              <a:cs typeface="3M Circular TT Book" panose="020B0604020101020102" pitchFamily="34" charset="0"/>
            </a:endParaRPr>
          </a:p>
        </p:txBody>
      </p:sp>
      <p:sp>
        <p:nvSpPr>
          <p:cNvPr id="5" name="Text Placeholder 4"/>
          <p:cNvSpPr>
            <a:spLocks noGrp="1"/>
          </p:cNvSpPr>
          <p:nvPr>
            <p:ph type="body" sz="quarter" idx="3"/>
          </p:nvPr>
        </p:nvSpPr>
        <p:spPr>
          <a:xfrm>
            <a:off x="6174944" y="2065156"/>
            <a:ext cx="3233543" cy="729511"/>
          </a:xfrm>
        </p:spPr>
        <p:txBody>
          <a:bodyPr/>
          <a:lstStyle/>
          <a:p>
            <a:pPr algn="ctr"/>
            <a:r>
              <a:rPr lang="en-US" sz="2000" dirty="0">
                <a:solidFill>
                  <a:schemeClr val="bg1"/>
                </a:solidFill>
                <a:latin typeface="3M Circular TT Book" panose="020B0604020101020102" pitchFamily="34" charset="0"/>
                <a:cs typeface="3M Circular TT Book" panose="020B0604020101020102" pitchFamily="34" charset="0"/>
              </a:rPr>
              <a:t>Improved Procurement &amp; Engineering </a:t>
            </a:r>
            <a:r>
              <a:rPr lang="en-US" sz="2000" dirty="0" smtClean="0">
                <a:solidFill>
                  <a:schemeClr val="bg1"/>
                </a:solidFill>
                <a:latin typeface="3M Circular TT Book" panose="020B0604020101020102" pitchFamily="34" charset="0"/>
                <a:cs typeface="3M Circular TT Book" panose="020B0604020101020102" pitchFamily="34" charset="0"/>
              </a:rPr>
              <a:t>Practices</a:t>
            </a:r>
            <a:endParaRPr lang="en-US" sz="2000" dirty="0">
              <a:solidFill>
                <a:schemeClr val="bg1"/>
              </a:solidFill>
              <a:latin typeface="3M Circular TT Book" panose="020B0604020101020102" pitchFamily="34" charset="0"/>
              <a:cs typeface="3M Circular TT Book" panose="020B0604020101020102" pitchFamily="34" charset="0"/>
            </a:endParaRPr>
          </a:p>
        </p:txBody>
      </p:sp>
      <p:sp>
        <p:nvSpPr>
          <p:cNvPr id="13" name="Rectangle 12"/>
          <p:cNvSpPr/>
          <p:nvPr/>
        </p:nvSpPr>
        <p:spPr>
          <a:xfrm>
            <a:off x="2335518" y="4664308"/>
            <a:ext cx="7065946" cy="387798"/>
          </a:xfrm>
          <a:prstGeom prst="rect">
            <a:avLst/>
          </a:prstGeom>
        </p:spPr>
        <p:txBody>
          <a:bodyPr wrap="square">
            <a:spAutoFit/>
          </a:bodyPr>
          <a:lstStyle/>
          <a:p>
            <a:pPr algn="ctr">
              <a:lnSpc>
                <a:spcPct val="80000"/>
              </a:lnSpc>
            </a:pPr>
            <a:r>
              <a:rPr lang="en-US" sz="2400" dirty="0">
                <a:solidFill>
                  <a:schemeClr val="bg1"/>
                </a:solidFill>
                <a:latin typeface="3M Circular TT Book" panose="020B0604020101020102" pitchFamily="34" charset="0"/>
                <a:cs typeface="3M Circular TT Book" panose="020B0604020101020102" pitchFamily="34" charset="0"/>
              </a:rPr>
              <a:t>Improved Energy Performance = Lower Cost</a:t>
            </a:r>
          </a:p>
        </p:txBody>
      </p:sp>
      <p:sp>
        <p:nvSpPr>
          <p:cNvPr id="14" name="Text Placeholder 2"/>
          <p:cNvSpPr txBox="1">
            <a:spLocks/>
          </p:cNvSpPr>
          <p:nvPr/>
        </p:nvSpPr>
        <p:spPr>
          <a:xfrm>
            <a:off x="6173419" y="3191857"/>
            <a:ext cx="3235078" cy="797791"/>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lnSpc>
                <a:spcPct val="80000"/>
              </a:lnSpc>
            </a:pPr>
            <a:r>
              <a:rPr lang="en-US" sz="2000" dirty="0">
                <a:solidFill>
                  <a:schemeClr val="bg1"/>
                </a:solidFill>
                <a:latin typeface="3M Circular TT Book" panose="020B0604020101020102" pitchFamily="34" charset="0"/>
                <a:cs typeface="3M Circular TT Book" panose="020B0604020101020102" pitchFamily="34" charset="0"/>
              </a:rPr>
              <a:t>Increased Idea </a:t>
            </a:r>
            <a:r>
              <a:rPr lang="en-US" sz="2000" dirty="0" smtClean="0">
                <a:solidFill>
                  <a:schemeClr val="bg1"/>
                </a:solidFill>
                <a:latin typeface="3M Circular TT Book" panose="020B0604020101020102" pitchFamily="34" charset="0"/>
                <a:cs typeface="3M Circular TT Book" panose="020B0604020101020102" pitchFamily="34" charset="0"/>
              </a:rPr>
              <a:t>Generation Suggestion </a:t>
            </a:r>
            <a:r>
              <a:rPr lang="en-US" sz="2000" dirty="0">
                <a:solidFill>
                  <a:schemeClr val="bg1"/>
                </a:solidFill>
                <a:latin typeface="3M Circular TT Book" panose="020B0604020101020102" pitchFamily="34" charset="0"/>
                <a:cs typeface="3M Circular TT Book" panose="020B0604020101020102" pitchFamily="34" charset="0"/>
              </a:rPr>
              <a:t>System</a:t>
            </a:r>
          </a:p>
        </p:txBody>
      </p:sp>
      <p:sp>
        <p:nvSpPr>
          <p:cNvPr id="15" name="Text Placeholder 2"/>
          <p:cNvSpPr txBox="1">
            <a:spLocks/>
          </p:cNvSpPr>
          <p:nvPr/>
        </p:nvSpPr>
        <p:spPr>
          <a:xfrm>
            <a:off x="2349167" y="3279964"/>
            <a:ext cx="3235078" cy="57736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lnSpc>
                <a:spcPct val="80000"/>
              </a:lnSpc>
            </a:pPr>
            <a:r>
              <a:rPr lang="en-US" sz="2000" dirty="0">
                <a:solidFill>
                  <a:schemeClr val="bg1"/>
                </a:solidFill>
                <a:latin typeface="3M Circular TT Book" panose="020B0604020101020102" pitchFamily="34" charset="0"/>
                <a:cs typeface="3M Circular TT Book" panose="020B0604020101020102" pitchFamily="34" charset="0"/>
              </a:rPr>
              <a:t>Improved O&amp;M Practices</a:t>
            </a:r>
          </a:p>
        </p:txBody>
      </p:sp>
      <p:sp>
        <p:nvSpPr>
          <p:cNvPr id="21" name="Title 1"/>
          <p:cNvSpPr>
            <a:spLocks noGrp="1"/>
          </p:cNvSpPr>
          <p:nvPr>
            <p:ph type="title"/>
          </p:nvPr>
        </p:nvSpPr>
        <p:spPr>
          <a:solidFill>
            <a:schemeClr val="bg1"/>
          </a:solidFill>
          <a:effectLst/>
        </p:spPr>
        <p:txBody>
          <a:bodyPr vert="horz" wrap="square" lIns="0" tIns="0" rIns="0" bIns="0" rtlCol="0" anchor="t" anchorCtr="0">
            <a:noAutofit/>
          </a:bodyPr>
          <a:lstStyle/>
          <a:p>
            <a:pPr defTabSz="914400">
              <a:lnSpc>
                <a:spcPct val="90000"/>
              </a:lnSpc>
            </a:pPr>
            <a:r>
              <a:rPr lang="en-US" dirty="0">
                <a:ln w="0"/>
              </a:rPr>
              <a:t>Energy Management System Benefits</a:t>
            </a:r>
          </a:p>
        </p:txBody>
      </p:sp>
    </p:spTree>
    <p:extLst>
      <p:ext uri="{BB962C8B-B14F-4D97-AF65-F5344CB8AC3E}">
        <p14:creationId xmlns:p14="http://schemas.microsoft.com/office/powerpoint/2010/main" val="38899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Success Factors</a:t>
            </a:r>
            <a:endParaRPr lang="en-CA" dirty="0"/>
          </a:p>
        </p:txBody>
      </p:sp>
      <p:sp>
        <p:nvSpPr>
          <p:cNvPr id="14" name="TextBox 13"/>
          <p:cNvSpPr txBox="1"/>
          <p:nvPr/>
        </p:nvSpPr>
        <p:spPr>
          <a:xfrm>
            <a:off x="379412" y="858796"/>
            <a:ext cx="7158037" cy="2215991"/>
          </a:xfrm>
          <a:prstGeom prst="rect">
            <a:avLst/>
          </a:prstGeom>
          <a:noFill/>
        </p:spPr>
        <p:txBody>
          <a:bodyPr wrap="square" lIns="0" tIns="0" rIns="0" bIns="0" rtlCol="0">
            <a:spAutoFit/>
          </a:bodyPr>
          <a:lstStyle/>
          <a:p>
            <a:pPr>
              <a:lnSpc>
                <a:spcPct val="120000"/>
              </a:lnSpc>
              <a:spcBef>
                <a:spcPts val="0"/>
              </a:spcBef>
            </a:pPr>
            <a:r>
              <a:rPr lang="en-US" sz="2000" dirty="0">
                <a:latin typeface="3M Circular TT Book" panose="020B0604020101020102" pitchFamily="34" charset="0"/>
                <a:cs typeface="3M Circular TT Book" panose="020B0604020101020102" pitchFamily="34" charset="0"/>
              </a:rPr>
              <a:t>Senior Management Commitment</a:t>
            </a:r>
          </a:p>
          <a:p>
            <a:pPr>
              <a:lnSpc>
                <a:spcPct val="120000"/>
              </a:lnSpc>
              <a:spcBef>
                <a:spcPts val="0"/>
              </a:spcBef>
            </a:pPr>
            <a:r>
              <a:rPr lang="en-US" sz="2000" dirty="0">
                <a:latin typeface="3M Circular TT Book" panose="020B0604020101020102" pitchFamily="34" charset="0"/>
                <a:cs typeface="3M Circular TT Book" panose="020B0604020101020102" pitchFamily="34" charset="0"/>
              </a:rPr>
              <a:t>Selection </a:t>
            </a:r>
            <a:r>
              <a:rPr lang="en-US" sz="2000" dirty="0" smtClean="0">
                <a:latin typeface="3M Circular TT Book" panose="020B0604020101020102" pitchFamily="34" charset="0"/>
                <a:cs typeface="3M Circular TT Book" panose="020B0604020101020102" pitchFamily="34" charset="0"/>
              </a:rPr>
              <a:t>of </a:t>
            </a:r>
            <a:r>
              <a:rPr lang="en-US" sz="2000" dirty="0">
                <a:latin typeface="3M Circular TT Book" panose="020B0604020101020102" pitchFamily="34" charset="0"/>
                <a:cs typeface="3M Circular TT Book" panose="020B0604020101020102" pitchFamily="34" charset="0"/>
              </a:rPr>
              <a:t>Team Members</a:t>
            </a:r>
          </a:p>
          <a:p>
            <a:pPr>
              <a:lnSpc>
                <a:spcPct val="120000"/>
              </a:lnSpc>
              <a:spcBef>
                <a:spcPts val="0"/>
              </a:spcBef>
            </a:pPr>
            <a:r>
              <a:rPr lang="en-US" sz="2000" dirty="0">
                <a:latin typeface="3M Circular TT Book" panose="020B0604020101020102" pitchFamily="34" charset="0"/>
                <a:cs typeface="3M Circular TT Book" panose="020B0604020101020102" pitchFamily="34" charset="0"/>
              </a:rPr>
              <a:t>Expert Consultant Support</a:t>
            </a:r>
          </a:p>
          <a:p>
            <a:pPr>
              <a:lnSpc>
                <a:spcPct val="120000"/>
              </a:lnSpc>
              <a:spcBef>
                <a:spcPts val="0"/>
              </a:spcBef>
            </a:pPr>
            <a:r>
              <a:rPr lang="en-US" sz="2000" dirty="0">
                <a:latin typeface="3M Circular TT Book" panose="020B0604020101020102" pitchFamily="34" charset="0"/>
                <a:cs typeface="3M Circular TT Book" panose="020B0604020101020102" pitchFamily="34" charset="0"/>
              </a:rPr>
              <a:t>Government And Local Energy Suppliers Support</a:t>
            </a:r>
          </a:p>
          <a:p>
            <a:pPr>
              <a:lnSpc>
                <a:spcPct val="120000"/>
              </a:lnSpc>
              <a:spcBef>
                <a:spcPts val="0"/>
              </a:spcBef>
            </a:pPr>
            <a:r>
              <a:rPr lang="en-US" sz="2000" dirty="0">
                <a:latin typeface="3M Circular TT Book" panose="020B0604020101020102" pitchFamily="34" charset="0"/>
                <a:cs typeface="3M Circular TT Book" panose="020B0604020101020102" pitchFamily="34" charset="0"/>
              </a:rPr>
              <a:t>Legacy </a:t>
            </a:r>
            <a:r>
              <a:rPr lang="en-US" sz="2000" dirty="0" smtClean="0">
                <a:latin typeface="3M Circular TT Book" panose="020B0604020101020102" pitchFamily="34" charset="0"/>
                <a:cs typeface="3M Circular TT Book" panose="020B0604020101020102" pitchFamily="34" charset="0"/>
              </a:rPr>
              <a:t>of </a:t>
            </a:r>
            <a:r>
              <a:rPr lang="en-US" sz="2000" dirty="0">
                <a:latin typeface="3M Circular TT Book" panose="020B0604020101020102" pitchFamily="34" charset="0"/>
                <a:cs typeface="3M Circular TT Book" panose="020B0604020101020102" pitchFamily="34" charset="0"/>
              </a:rPr>
              <a:t>Corporate Leadership In Sustainability</a:t>
            </a:r>
          </a:p>
          <a:p>
            <a:pPr>
              <a:lnSpc>
                <a:spcPct val="120000"/>
              </a:lnSpc>
              <a:spcBef>
                <a:spcPts val="0"/>
              </a:spcBef>
            </a:pPr>
            <a:r>
              <a:rPr lang="en-US" sz="2000" dirty="0" smtClean="0">
                <a:latin typeface="3M Circular TT Book" panose="020B0604020101020102" pitchFamily="34" charset="0"/>
                <a:cs typeface="3M Circular TT Book" panose="020B0604020101020102" pitchFamily="34" charset="0"/>
              </a:rPr>
              <a:t>A Culture </a:t>
            </a:r>
            <a:r>
              <a:rPr lang="en-US" sz="2000" dirty="0">
                <a:latin typeface="3M Circular TT Book" panose="020B0604020101020102" pitchFamily="34" charset="0"/>
                <a:cs typeface="3M Circular TT Book" panose="020B0604020101020102" pitchFamily="34" charset="0"/>
              </a:rPr>
              <a:t>of </a:t>
            </a:r>
            <a:r>
              <a:rPr lang="en-US" sz="2000" dirty="0" smtClean="0">
                <a:latin typeface="3M Circular TT Book" panose="020B0604020101020102" pitchFamily="34" charset="0"/>
                <a:cs typeface="3M Circular TT Book" panose="020B0604020101020102" pitchFamily="34" charset="0"/>
              </a:rPr>
              <a:t>Sustainability</a:t>
            </a:r>
            <a:endParaRPr lang="en-US" sz="2000" dirty="0">
              <a:latin typeface="3M Circular TT Book" panose="020B0604020101020102" pitchFamily="34" charset="0"/>
              <a:cs typeface="3M Circular TT Book" panose="020B0604020101020102" pitchFamily="34" charset="0"/>
            </a:endParaRPr>
          </a:p>
        </p:txBody>
      </p:sp>
      <p:grpSp>
        <p:nvGrpSpPr>
          <p:cNvPr id="18" name="Group 17"/>
          <p:cNvGrpSpPr/>
          <p:nvPr/>
        </p:nvGrpSpPr>
        <p:grpSpPr>
          <a:xfrm>
            <a:off x="1949338" y="3397362"/>
            <a:ext cx="8285384" cy="2813443"/>
            <a:chOff x="1974574" y="2499895"/>
            <a:chExt cx="8285384" cy="2813443"/>
          </a:xfrm>
        </p:grpSpPr>
        <p:pic>
          <p:nvPicPr>
            <p:cNvPr id="19" name="Picture 18" descr="worker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111676" y="3202988"/>
              <a:ext cx="2148282" cy="2110350"/>
            </a:xfrm>
            <a:prstGeom prst="ellipse">
              <a:avLst/>
            </a:prstGeom>
            <a:ln w="28575"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descr="projec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3392" y="3225834"/>
              <a:ext cx="2161093" cy="2087504"/>
            </a:xfrm>
            <a:prstGeom prst="ellipse">
              <a:avLst/>
            </a:prstGeom>
            <a:ln w="28575"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measuremen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4574" y="3299621"/>
              <a:ext cx="2033685" cy="2013717"/>
            </a:xfrm>
            <a:prstGeom prst="ellipse">
              <a:avLst/>
            </a:prstGeom>
            <a:ln w="28575"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extBox 21"/>
            <p:cNvSpPr txBox="1"/>
            <p:nvPr/>
          </p:nvSpPr>
          <p:spPr>
            <a:xfrm>
              <a:off x="8319618" y="2653783"/>
              <a:ext cx="1732398" cy="400110"/>
            </a:xfrm>
            <a:prstGeom prst="rect">
              <a:avLst/>
            </a:prstGeom>
            <a:noFill/>
          </p:spPr>
          <p:txBody>
            <a:bodyPr wrap="square" rtlCol="0" anchor="ctr">
              <a:spAutoFit/>
            </a:bodyPr>
            <a:lstStyle/>
            <a:p>
              <a:pPr algn="ctr"/>
              <a:r>
                <a:rPr lang="en-US" sz="2000" dirty="0" smtClean="0">
                  <a:solidFill>
                    <a:schemeClr val="accent1"/>
                  </a:solidFill>
                  <a:cs typeface="3M Circular TT Book" panose="020B0604020101020102" pitchFamily="34" charset="0"/>
                </a:rPr>
                <a:t>PEOPLE</a:t>
              </a:r>
              <a:endParaRPr lang="en-US" sz="2000" dirty="0">
                <a:solidFill>
                  <a:schemeClr val="accent1"/>
                </a:solidFill>
                <a:cs typeface="3M Circular TT Book" panose="020B0604020101020102" pitchFamily="34" charset="0"/>
              </a:endParaRPr>
            </a:p>
          </p:txBody>
        </p:sp>
        <p:sp>
          <p:nvSpPr>
            <p:cNvPr id="23" name="TextBox 22"/>
            <p:cNvSpPr txBox="1"/>
            <p:nvPr/>
          </p:nvSpPr>
          <p:spPr>
            <a:xfrm>
              <a:off x="1974574" y="2519020"/>
              <a:ext cx="2033685" cy="707886"/>
            </a:xfrm>
            <a:prstGeom prst="rect">
              <a:avLst/>
            </a:prstGeom>
            <a:noFill/>
          </p:spPr>
          <p:txBody>
            <a:bodyPr wrap="square" rtlCol="0">
              <a:spAutoFit/>
            </a:bodyPr>
            <a:lstStyle/>
            <a:p>
              <a:pPr algn="ctr"/>
              <a:r>
                <a:rPr lang="en-US" sz="2000" dirty="0" smtClean="0">
                  <a:solidFill>
                    <a:schemeClr val="accent1"/>
                  </a:solidFill>
                  <a:cs typeface="3M Circular TT Book" panose="020B0604020101020102" pitchFamily="34" charset="0"/>
                </a:rPr>
                <a:t>METERING &amp; TARGETING</a:t>
              </a:r>
              <a:endParaRPr lang="en-US" sz="2000" dirty="0">
                <a:solidFill>
                  <a:schemeClr val="accent1"/>
                </a:solidFill>
                <a:cs typeface="3M Circular TT Book" panose="020B0604020101020102" pitchFamily="34" charset="0"/>
              </a:endParaRPr>
            </a:p>
          </p:txBody>
        </p:sp>
        <p:sp>
          <p:nvSpPr>
            <p:cNvPr id="24" name="TextBox 23"/>
            <p:cNvSpPr txBox="1"/>
            <p:nvPr/>
          </p:nvSpPr>
          <p:spPr>
            <a:xfrm>
              <a:off x="4506861" y="2499895"/>
              <a:ext cx="3314154" cy="707886"/>
            </a:xfrm>
            <a:prstGeom prst="rect">
              <a:avLst/>
            </a:prstGeom>
            <a:noFill/>
          </p:spPr>
          <p:txBody>
            <a:bodyPr wrap="square" rtlCol="0" anchor="ctr">
              <a:spAutoFit/>
            </a:bodyPr>
            <a:lstStyle/>
            <a:p>
              <a:pPr algn="ctr"/>
              <a:r>
                <a:rPr lang="en-US" sz="2000" dirty="0" smtClean="0">
                  <a:solidFill>
                    <a:schemeClr val="accent1"/>
                  </a:solidFill>
                  <a:cs typeface="3M Circular TT Book" panose="020B0604020101020102" pitchFamily="34" charset="0"/>
                </a:rPr>
                <a:t>TECHNOLOGY</a:t>
              </a:r>
              <a:br>
                <a:rPr lang="en-US" sz="2000" dirty="0" smtClean="0">
                  <a:solidFill>
                    <a:schemeClr val="accent1"/>
                  </a:solidFill>
                  <a:cs typeface="3M Circular TT Book" panose="020B0604020101020102" pitchFamily="34" charset="0"/>
                </a:rPr>
              </a:br>
              <a:r>
                <a:rPr lang="en-US" sz="2000" dirty="0" smtClean="0">
                  <a:solidFill>
                    <a:schemeClr val="accent1"/>
                  </a:solidFill>
                  <a:cs typeface="3M Circular TT Book" panose="020B0604020101020102" pitchFamily="34" charset="0"/>
                </a:rPr>
                <a:t>PROJECTS</a:t>
              </a:r>
              <a:endParaRPr lang="en-US" sz="2000" dirty="0">
                <a:solidFill>
                  <a:schemeClr val="accent1"/>
                </a:solidFill>
                <a:cs typeface="3M Circular TT Book" panose="020B0604020101020102" pitchFamily="34" charset="0"/>
              </a:endParaRPr>
            </a:p>
          </p:txBody>
        </p:sp>
      </p:grpSp>
    </p:spTree>
    <p:extLst>
      <p:ext uri="{BB962C8B-B14F-4D97-AF65-F5344CB8AC3E}">
        <p14:creationId xmlns:p14="http://schemas.microsoft.com/office/powerpoint/2010/main" val="1228567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08" y="0"/>
            <a:ext cx="12208406" cy="6858000"/>
          </a:xfrm>
          <a:prstGeom prst="rect">
            <a:avLst/>
          </a:prstGeom>
        </p:spPr>
      </p:pic>
      <p:sp>
        <p:nvSpPr>
          <p:cNvPr id="10" name="Title 19"/>
          <p:cNvSpPr txBox="1">
            <a:spLocks/>
          </p:cNvSpPr>
          <p:nvPr/>
        </p:nvSpPr>
        <p:spPr>
          <a:xfrm>
            <a:off x="383035" y="3580563"/>
            <a:ext cx="6901592" cy="222885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1200"/>
              </a:spcAft>
            </a:pPr>
            <a:r>
              <a:rPr lang="en-US" sz="7200" dirty="0" smtClean="0">
                <a:solidFill>
                  <a:srgbClr val="FFFFFF"/>
                </a:solidFill>
              </a:rPr>
              <a:t>Thank you</a:t>
            </a:r>
          </a:p>
          <a:p>
            <a:r>
              <a:rPr lang="en-US" dirty="0" smtClean="0">
                <a:solidFill>
                  <a:srgbClr val="FFFFFF"/>
                </a:solidFill>
              </a:rPr>
              <a:t>3M.com/Sustainability</a:t>
            </a:r>
          </a:p>
          <a:p>
            <a:r>
              <a:rPr lang="en-US" dirty="0" smtClean="0">
                <a:solidFill>
                  <a:srgbClr val="FFFFFF"/>
                </a:solidFill>
              </a:rPr>
              <a:t>#</a:t>
            </a:r>
            <a:r>
              <a:rPr lang="en-US" dirty="0" err="1" smtClean="0">
                <a:solidFill>
                  <a:srgbClr val="FFFFFF"/>
                </a:solidFill>
              </a:rPr>
              <a:t>Improvinglives</a:t>
            </a:r>
            <a:endParaRPr lang="en-US" dirty="0">
              <a:solidFill>
                <a:srgbClr val="FFFFFF"/>
              </a:solidFill>
            </a:endParaRPr>
          </a:p>
        </p:txBody>
      </p:sp>
      <p:sp>
        <p:nvSpPr>
          <p:cNvPr id="9" name="Freeform 8"/>
          <p:cNvSpPr/>
          <p:nvPr/>
        </p:nvSpPr>
        <p:spPr>
          <a:xfrm flipH="1">
            <a:off x="0" y="0"/>
            <a:ext cx="12188952" cy="6858000"/>
          </a:xfrm>
          <a:custGeom>
            <a:avLst/>
            <a:gdLst>
              <a:gd name="connsiteX0" fmla="*/ 8106770 w 12201099"/>
              <a:gd name="connsiteY0" fmla="*/ 0 h 6864824"/>
              <a:gd name="connsiteX1" fmla="*/ 0 w 12201099"/>
              <a:gd name="connsiteY1" fmla="*/ 6864824 h 6864824"/>
              <a:gd name="connsiteX2" fmla="*/ 12201099 w 12201099"/>
              <a:gd name="connsiteY2" fmla="*/ 4572000 h 6864824"/>
              <a:gd name="connsiteX3" fmla="*/ 8106770 w 12201099"/>
              <a:gd name="connsiteY3" fmla="*/ 0 h 6864824"/>
              <a:gd name="connsiteX0" fmla="*/ 8160612 w 12201099"/>
              <a:gd name="connsiteY0" fmla="*/ 0 h 6864824"/>
              <a:gd name="connsiteX1" fmla="*/ 0 w 12201099"/>
              <a:gd name="connsiteY1" fmla="*/ 6864824 h 6864824"/>
              <a:gd name="connsiteX2" fmla="*/ 12201099 w 12201099"/>
              <a:gd name="connsiteY2" fmla="*/ 4572000 h 6864824"/>
              <a:gd name="connsiteX3" fmla="*/ 8160612 w 12201099"/>
              <a:gd name="connsiteY3" fmla="*/ 0 h 6864824"/>
              <a:gd name="connsiteX0" fmla="*/ 8160612 w 12201099"/>
              <a:gd name="connsiteY0" fmla="*/ 0 h 6864824"/>
              <a:gd name="connsiteX1" fmla="*/ 0 w 12201099"/>
              <a:gd name="connsiteY1" fmla="*/ 6864824 h 6864824"/>
              <a:gd name="connsiteX2" fmla="*/ 12201099 w 12201099"/>
              <a:gd name="connsiteY2" fmla="*/ 2268962 h 6864824"/>
              <a:gd name="connsiteX3" fmla="*/ 8160612 w 12201099"/>
              <a:gd name="connsiteY3" fmla="*/ 0 h 6864824"/>
              <a:gd name="connsiteX0" fmla="*/ 4100764 w 12201099"/>
              <a:gd name="connsiteY0" fmla="*/ 0 h 6894350"/>
              <a:gd name="connsiteX1" fmla="*/ 0 w 12201099"/>
              <a:gd name="connsiteY1" fmla="*/ 6894350 h 6894350"/>
              <a:gd name="connsiteX2" fmla="*/ 12201099 w 12201099"/>
              <a:gd name="connsiteY2" fmla="*/ 2298488 h 6894350"/>
              <a:gd name="connsiteX3" fmla="*/ 4100764 w 12201099"/>
              <a:gd name="connsiteY3" fmla="*/ 0 h 6894350"/>
              <a:gd name="connsiteX0" fmla="*/ 4100764 w 12181624"/>
              <a:gd name="connsiteY0" fmla="*/ 0 h 6894350"/>
              <a:gd name="connsiteX1" fmla="*/ 0 w 12181624"/>
              <a:gd name="connsiteY1" fmla="*/ 6894350 h 6894350"/>
              <a:gd name="connsiteX2" fmla="*/ 12181624 w 12181624"/>
              <a:gd name="connsiteY2" fmla="*/ 4313008 h 6894350"/>
              <a:gd name="connsiteX3" fmla="*/ 4100764 w 12181624"/>
              <a:gd name="connsiteY3" fmla="*/ 0 h 6894350"/>
              <a:gd name="connsiteX0" fmla="*/ 7937281 w 12181624"/>
              <a:gd name="connsiteY0" fmla="*/ 0 h 6972583"/>
              <a:gd name="connsiteX1" fmla="*/ 0 w 12181624"/>
              <a:gd name="connsiteY1" fmla="*/ 6972583 h 6972583"/>
              <a:gd name="connsiteX2" fmla="*/ 12181624 w 12181624"/>
              <a:gd name="connsiteY2" fmla="*/ 4391241 h 6972583"/>
              <a:gd name="connsiteX3" fmla="*/ 7937281 w 12181624"/>
              <a:gd name="connsiteY3" fmla="*/ 0 h 6972583"/>
              <a:gd name="connsiteX0" fmla="*/ 8112554 w 12181624"/>
              <a:gd name="connsiteY0" fmla="*/ 0 h 6894350"/>
              <a:gd name="connsiteX1" fmla="*/ 0 w 12181624"/>
              <a:gd name="connsiteY1" fmla="*/ 6894350 h 6894350"/>
              <a:gd name="connsiteX2" fmla="*/ 12181624 w 12181624"/>
              <a:gd name="connsiteY2" fmla="*/ 4313008 h 6894350"/>
              <a:gd name="connsiteX3" fmla="*/ 8112554 w 12181624"/>
              <a:gd name="connsiteY3" fmla="*/ 0 h 6894350"/>
              <a:gd name="connsiteX0" fmla="*/ 8112554 w 12220573"/>
              <a:gd name="connsiteY0" fmla="*/ 0 h 6894350"/>
              <a:gd name="connsiteX1" fmla="*/ 0 w 12220573"/>
              <a:gd name="connsiteY1" fmla="*/ 6894350 h 6894350"/>
              <a:gd name="connsiteX2" fmla="*/ 12220573 w 12220573"/>
              <a:gd name="connsiteY2" fmla="*/ 4586826 h 6894350"/>
              <a:gd name="connsiteX3" fmla="*/ 8112554 w 12220573"/>
              <a:gd name="connsiteY3" fmla="*/ 0 h 6894350"/>
            </a:gdLst>
            <a:ahLst/>
            <a:cxnLst>
              <a:cxn ang="0">
                <a:pos x="connsiteX0" y="connsiteY0"/>
              </a:cxn>
              <a:cxn ang="0">
                <a:pos x="connsiteX1" y="connsiteY1"/>
              </a:cxn>
              <a:cxn ang="0">
                <a:pos x="connsiteX2" y="connsiteY2"/>
              </a:cxn>
              <a:cxn ang="0">
                <a:pos x="connsiteX3" y="connsiteY3"/>
              </a:cxn>
            </a:cxnLst>
            <a:rect l="l" t="t" r="r" b="b"/>
            <a:pathLst>
              <a:path w="12220573" h="6894350">
                <a:moveTo>
                  <a:pt x="8112554" y="0"/>
                </a:moveTo>
                <a:lnTo>
                  <a:pt x="0" y="6894350"/>
                </a:lnTo>
                <a:lnTo>
                  <a:pt x="12220573" y="4586826"/>
                </a:lnTo>
                <a:lnTo>
                  <a:pt x="811255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15534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34541" y="2018853"/>
            <a:ext cx="3888146" cy="1301230"/>
          </a:xfrm>
          <a:prstGeom prst="rect">
            <a:avLst/>
          </a:prstGeom>
        </p:spPr>
        <p:txBody>
          <a:bodyPr vert="horz" wrap="square" lIns="0" tIns="0" rIns="0" bIns="0" rtlCol="0" anchor="t" anchorCtr="0">
            <a:normAutofit fontScale="97500"/>
          </a:bodyPr>
          <a:lstStyle>
            <a:lvl1pPr algn="l" defTabSz="457200" rtl="0" eaLnBrk="1" latinLnBrk="0" hangingPunct="1">
              <a:lnSpc>
                <a:spcPct val="80000"/>
              </a:lnSpc>
              <a:spcBef>
                <a:spcPct val="0"/>
              </a:spcBef>
              <a:buNone/>
              <a:defRPr sz="7200" b="0" kern="1200">
                <a:solidFill>
                  <a:schemeClr val="tx1"/>
                </a:solidFill>
                <a:latin typeface="3M Circular TT Bold" panose="020B0804020101010102" pitchFamily="34" charset="0"/>
                <a:ea typeface="+mj-ea"/>
                <a:cs typeface="3M Circular TT Bold" panose="020B0804020101010102"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2400" dirty="0" smtClean="0">
                <a:solidFill>
                  <a:schemeClr val="tx1">
                    <a:lumMod val="50000"/>
                    <a:lumOff val="50000"/>
                  </a:schemeClr>
                </a:solidFill>
                <a:latin typeface="+mn-lt"/>
              </a:rPr>
              <a:t>Energy Management at 3M</a:t>
            </a:r>
            <a:r>
              <a:rPr lang="en-US" sz="4800" dirty="0" smtClean="0">
                <a:solidFill>
                  <a:schemeClr val="tx1">
                    <a:lumMod val="50000"/>
                    <a:lumOff val="50000"/>
                  </a:schemeClr>
                </a:solidFill>
                <a:latin typeface="+mn-lt"/>
              </a:rPr>
              <a:t/>
            </a:r>
            <a:br>
              <a:rPr lang="en-US" sz="4800" dirty="0" smtClean="0">
                <a:solidFill>
                  <a:schemeClr val="tx1">
                    <a:lumMod val="50000"/>
                    <a:lumOff val="50000"/>
                  </a:schemeClr>
                </a:solidFill>
                <a:latin typeface="+mn-lt"/>
              </a:rPr>
            </a:br>
            <a:r>
              <a:rPr lang="en-US" sz="2900" dirty="0" smtClean="0">
                <a:solidFill>
                  <a:schemeClr val="tx1">
                    <a:lumMod val="50000"/>
                    <a:lumOff val="50000"/>
                  </a:schemeClr>
                </a:solidFill>
                <a:latin typeface="+mn-lt"/>
              </a:rPr>
              <a:t>OVERVIEW</a:t>
            </a:r>
            <a:endParaRPr lang="en-US" sz="2900" dirty="0">
              <a:solidFill>
                <a:schemeClr val="tx1">
                  <a:lumMod val="50000"/>
                  <a:lumOff val="50000"/>
                </a:schemeClr>
              </a:solidFill>
              <a:latin typeface="+mn-lt"/>
            </a:endParaRPr>
          </a:p>
        </p:txBody>
      </p:sp>
      <p:sp>
        <p:nvSpPr>
          <p:cNvPr id="3" name="Content Placeholder 4"/>
          <p:cNvSpPr txBox="1">
            <a:spLocks/>
          </p:cNvSpPr>
          <p:nvPr/>
        </p:nvSpPr>
        <p:spPr>
          <a:xfrm>
            <a:off x="4219451" y="1428749"/>
            <a:ext cx="4526984" cy="403479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spcBef>
                <a:spcPts val="1200"/>
              </a:spcBef>
              <a:buFont typeface="Wingdings 3" charset="2"/>
              <a:buNone/>
            </a:pPr>
            <a:r>
              <a:rPr lang="en-US" sz="3000" dirty="0" smtClean="0">
                <a:solidFill>
                  <a:schemeClr val="tx1"/>
                </a:solidFill>
              </a:rPr>
              <a:t>3M Sustainability</a:t>
            </a:r>
          </a:p>
          <a:p>
            <a:pPr>
              <a:lnSpc>
                <a:spcPct val="150000"/>
              </a:lnSpc>
              <a:spcBef>
                <a:spcPts val="1200"/>
              </a:spcBef>
              <a:buFont typeface="Wingdings 3" charset="2"/>
              <a:buNone/>
            </a:pPr>
            <a:r>
              <a:rPr lang="en-US" sz="3000" dirty="0" smtClean="0">
                <a:solidFill>
                  <a:schemeClr val="tx1"/>
                </a:solidFill>
              </a:rPr>
              <a:t>Energy Management Initiatives</a:t>
            </a:r>
          </a:p>
          <a:p>
            <a:pPr lvl="1">
              <a:lnSpc>
                <a:spcPct val="150000"/>
              </a:lnSpc>
              <a:spcBef>
                <a:spcPts val="1200"/>
              </a:spcBef>
              <a:buFont typeface="Wingdings 3" charset="2"/>
              <a:buNone/>
            </a:pPr>
            <a:r>
              <a:rPr lang="en-US" sz="3000" dirty="0" smtClean="0">
                <a:solidFill>
                  <a:schemeClr val="tx1"/>
                </a:solidFill>
              </a:rPr>
              <a:t>Results</a:t>
            </a:r>
          </a:p>
          <a:p>
            <a:pPr lvl="1">
              <a:lnSpc>
                <a:spcPct val="150000"/>
              </a:lnSpc>
              <a:spcBef>
                <a:spcPts val="1200"/>
              </a:spcBef>
              <a:buFont typeface="Wingdings 3" charset="2"/>
              <a:buNone/>
            </a:pPr>
            <a:r>
              <a:rPr lang="en-US" sz="3000" dirty="0" smtClean="0">
                <a:solidFill>
                  <a:schemeClr val="tx1"/>
                </a:solidFill>
              </a:rPr>
              <a:t>Insight</a:t>
            </a:r>
          </a:p>
          <a:p>
            <a:pPr algn="ctr">
              <a:lnSpc>
                <a:spcPct val="150000"/>
              </a:lnSpc>
            </a:pPr>
            <a:endParaRPr lang="en-US" dirty="0" smtClean="0"/>
          </a:p>
        </p:txBody>
      </p:sp>
      <p:cxnSp>
        <p:nvCxnSpPr>
          <p:cNvPr id="4" name="Straight Connector 3"/>
          <p:cNvCxnSpPr/>
          <p:nvPr/>
        </p:nvCxnSpPr>
        <p:spPr>
          <a:xfrm>
            <a:off x="194784" y="4037784"/>
            <a:ext cx="3967659" cy="108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122687" y="1301152"/>
            <a:ext cx="0" cy="5072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screen"/>
          <a:srcRect/>
          <a:stretch>
            <a:fillRect/>
          </a:stretch>
        </p:blipFill>
        <p:spPr bwMode="auto">
          <a:xfrm>
            <a:off x="8624019" y="1301152"/>
            <a:ext cx="2826300" cy="3666243"/>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title"/>
          </p:nvPr>
        </p:nvSpPr>
        <p:spPr/>
        <p:txBody>
          <a:bodyPr/>
          <a:lstStyle/>
          <a:p>
            <a:r>
              <a:rPr lang="en-US" dirty="0" smtClean="0"/>
              <a:t>An Introduction to 3M</a:t>
            </a:r>
            <a:endParaRPr lang="en-CA" dirty="0"/>
          </a:p>
        </p:txBody>
      </p:sp>
    </p:spTree>
    <p:extLst>
      <p:ext uri="{BB962C8B-B14F-4D97-AF65-F5344CB8AC3E}">
        <p14:creationId xmlns:p14="http://schemas.microsoft.com/office/powerpoint/2010/main" val="282945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3700" y="0"/>
            <a:ext cx="8000492" cy="6873469"/>
          </a:xfrm>
          <a:prstGeom prst="rect">
            <a:avLst/>
          </a:prstGeom>
        </p:spPr>
      </p:pic>
      <p:sp>
        <p:nvSpPr>
          <p:cNvPr id="10" name="CaixaDeTexto 4"/>
          <p:cNvSpPr txBox="1">
            <a:spLocks noChangeArrowheads="1"/>
          </p:cNvSpPr>
          <p:nvPr/>
        </p:nvSpPr>
        <p:spPr bwMode="auto">
          <a:xfrm>
            <a:off x="289560" y="312420"/>
            <a:ext cx="4511040" cy="54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ts val="3600"/>
              </a:spcAft>
            </a:pPr>
            <a:r>
              <a:rPr lang="pt-BR" altLang="pt-BR" sz="3200" dirty="0">
                <a:latin typeface="+mj-lt"/>
                <a:ea typeface="ＭＳ Ｐゴシック" panose="020B0600070205080204" pitchFamily="34" charset="-128"/>
              </a:rPr>
              <a:t>Since </a:t>
            </a:r>
            <a:r>
              <a:rPr lang="pt-BR" altLang="pt-BR" sz="3200" dirty="0" smtClean="0">
                <a:latin typeface="+mj-lt"/>
                <a:ea typeface="ＭＳ Ｐゴシック" panose="020B0600070205080204" pitchFamily="34" charset="-128"/>
              </a:rPr>
              <a:t>1902</a:t>
            </a:r>
            <a:endParaRPr lang="pt-BR" altLang="pt-BR" sz="3200" dirty="0">
              <a:latin typeface="+mj-lt"/>
              <a:ea typeface="ＭＳ Ｐゴシック" panose="020B0600070205080204" pitchFamily="34" charset="-128"/>
            </a:endParaRPr>
          </a:p>
          <a:p>
            <a:pPr marL="228600" indent="-228600">
              <a:lnSpc>
                <a:spcPct val="110000"/>
              </a:lnSpc>
              <a:spcAft>
                <a:spcPts val="600"/>
              </a:spcAft>
              <a:buFont typeface="Arial Narrow" panose="020B0606020202030204" pitchFamily="34" charset="0"/>
              <a:buChar char="●"/>
            </a:pPr>
            <a:r>
              <a:rPr lang="pt-BR" altLang="pt-BR" sz="2000" dirty="0" smtClean="0">
                <a:latin typeface="+mj-lt"/>
                <a:ea typeface="ＭＳ Ｐゴシック" panose="020B0600070205080204" pitchFamily="34" charset="-128"/>
              </a:rPr>
              <a:t>Subsidiaries </a:t>
            </a:r>
            <a:r>
              <a:rPr lang="pt-BR" altLang="pt-BR" sz="2000" dirty="0">
                <a:latin typeface="+mj-lt"/>
                <a:ea typeface="ＭＳ Ｐゴシック" panose="020B0600070205080204" pitchFamily="34" charset="-128"/>
              </a:rPr>
              <a:t>in </a:t>
            </a:r>
            <a:r>
              <a:rPr lang="pt-BR" altLang="pt-BR" sz="2000" b="1" dirty="0" smtClean="0">
                <a:latin typeface="+mj-lt"/>
                <a:ea typeface="ＭＳ Ｐゴシック" panose="020B0600070205080204" pitchFamily="34" charset="-128"/>
              </a:rPr>
              <a:t>71 countries</a:t>
            </a:r>
          </a:p>
          <a:p>
            <a:pPr marL="228600" indent="-228600">
              <a:lnSpc>
                <a:spcPct val="110000"/>
              </a:lnSpc>
              <a:spcAft>
                <a:spcPts val="600"/>
              </a:spcAft>
              <a:buFont typeface="Arial Narrow" panose="020B0606020202030204" pitchFamily="34" charset="0"/>
              <a:buChar char="●"/>
            </a:pPr>
            <a:r>
              <a:rPr lang="pt-BR" altLang="pt-BR" sz="2000" dirty="0" smtClean="0">
                <a:latin typeface="+mj-lt"/>
                <a:ea typeface="ＭＳ Ｐゴシック" panose="020B0600070205080204" pitchFamily="34" charset="-128"/>
              </a:rPr>
              <a:t>Sales in nearly </a:t>
            </a:r>
            <a:br>
              <a:rPr lang="pt-BR" altLang="pt-BR" sz="2000" dirty="0" smtClean="0">
                <a:latin typeface="+mj-lt"/>
                <a:ea typeface="ＭＳ Ｐゴシック" panose="020B0600070205080204" pitchFamily="34" charset="-128"/>
              </a:rPr>
            </a:br>
            <a:r>
              <a:rPr lang="pt-BR" altLang="pt-BR" sz="2000" b="1" dirty="0" smtClean="0">
                <a:latin typeface="+mj-lt"/>
                <a:ea typeface="ＭＳ Ｐゴシック" panose="020B0600070205080204" pitchFamily="34" charset="-128"/>
              </a:rPr>
              <a:t>200 countries</a:t>
            </a:r>
            <a:endParaRPr lang="pt-BR" altLang="pt-BR" sz="2000" b="1" dirty="0">
              <a:latin typeface="+mj-lt"/>
              <a:ea typeface="ＭＳ Ｐゴシック" panose="020B0600070205080204" pitchFamily="34" charset="-128"/>
            </a:endParaRPr>
          </a:p>
          <a:p>
            <a:pPr marL="228600" indent="-228600">
              <a:lnSpc>
                <a:spcPct val="110000"/>
              </a:lnSpc>
              <a:spcAft>
                <a:spcPts val="600"/>
              </a:spcAft>
              <a:buFont typeface="Arial Narrow" panose="020B0606020202030204" pitchFamily="34" charset="0"/>
              <a:buChar char="●"/>
            </a:pPr>
            <a:r>
              <a:rPr lang="pt-BR" altLang="pt-BR" sz="2000" b="1" dirty="0" smtClean="0">
                <a:latin typeface="+mj-lt"/>
                <a:ea typeface="ＭＳ Ｐゴシック" panose="020B0600070205080204" pitchFamily="34" charset="-128"/>
              </a:rPr>
              <a:t>~89,000 </a:t>
            </a:r>
            <a:r>
              <a:rPr lang="pt-BR" altLang="pt-BR" sz="2000" dirty="0">
                <a:latin typeface="+mj-lt"/>
                <a:ea typeface="ＭＳ Ｐゴシック" panose="020B0600070205080204" pitchFamily="34" charset="-128"/>
              </a:rPr>
              <a:t>employees </a:t>
            </a:r>
          </a:p>
          <a:p>
            <a:pPr marL="228600" indent="-228600">
              <a:lnSpc>
                <a:spcPct val="110000"/>
              </a:lnSpc>
              <a:spcAft>
                <a:spcPts val="600"/>
              </a:spcAft>
              <a:buFont typeface="Arial Narrow" panose="020B0606020202030204" pitchFamily="34" charset="0"/>
              <a:buChar char="●"/>
            </a:pPr>
            <a:r>
              <a:rPr lang="pt-BR" altLang="pt-BR" sz="2000" dirty="0" smtClean="0">
                <a:latin typeface="+mj-lt"/>
                <a:ea typeface="ＭＳ Ｐゴシック" panose="020B0600070205080204" pitchFamily="34" charset="-128"/>
              </a:rPr>
              <a:t>International sales </a:t>
            </a:r>
            <a:r>
              <a:rPr lang="pt-BR" altLang="pt-BR" sz="2000" b="1" dirty="0" smtClean="0">
                <a:latin typeface="+mj-lt"/>
                <a:ea typeface="ＭＳ Ｐゴシック" panose="020B0600070205080204" pitchFamily="34" charset="-128"/>
              </a:rPr>
              <a:t>$18B </a:t>
            </a:r>
            <a:endParaRPr lang="pt-BR" altLang="pt-BR" sz="2000" dirty="0">
              <a:latin typeface="+mj-lt"/>
              <a:ea typeface="ＭＳ Ｐゴシック" panose="020B0600070205080204" pitchFamily="34" charset="-128"/>
            </a:endParaRPr>
          </a:p>
          <a:p>
            <a:pPr marL="228600" indent="-228600">
              <a:lnSpc>
                <a:spcPct val="110000"/>
              </a:lnSpc>
              <a:spcAft>
                <a:spcPts val="600"/>
              </a:spcAft>
              <a:buFont typeface="Arial Narrow" panose="020B0606020202030204" pitchFamily="34" charset="0"/>
              <a:buChar char="●"/>
            </a:pPr>
            <a:r>
              <a:rPr lang="pt-BR" altLang="pt-BR" sz="2000" b="1" dirty="0" smtClean="0">
                <a:latin typeface="+mj-lt"/>
                <a:ea typeface="ＭＳ Ｐゴシック" panose="020B0600070205080204" pitchFamily="34" charset="-128"/>
              </a:rPr>
              <a:t>200+ </a:t>
            </a:r>
            <a:r>
              <a:rPr lang="pt-BR" altLang="pt-BR" sz="2000" dirty="0" smtClean="0">
                <a:latin typeface="+mj-lt"/>
                <a:ea typeface="ＭＳ Ｐゴシック" panose="020B0600070205080204" pitchFamily="34" charset="-128"/>
              </a:rPr>
              <a:t> factories</a:t>
            </a:r>
            <a:endParaRPr lang="pt-BR" altLang="pt-BR" sz="2000" dirty="0">
              <a:latin typeface="+mj-lt"/>
              <a:ea typeface="ＭＳ Ｐゴシック" panose="020B0600070205080204" pitchFamily="34" charset="-128"/>
            </a:endParaRPr>
          </a:p>
          <a:p>
            <a:pPr marL="228600" indent="-228600">
              <a:lnSpc>
                <a:spcPct val="110000"/>
              </a:lnSpc>
              <a:spcAft>
                <a:spcPts val="600"/>
              </a:spcAft>
              <a:buFont typeface="Arial Narrow" panose="020B0606020202030204" pitchFamily="34" charset="0"/>
              <a:buChar char="●"/>
            </a:pPr>
            <a:r>
              <a:rPr lang="pt-BR" altLang="pt-BR" sz="2000" dirty="0" smtClean="0">
                <a:latin typeface="+mj-lt"/>
                <a:ea typeface="ＭＳ Ｐゴシック" panose="020B0600070205080204" pitchFamily="34" charset="-128"/>
              </a:rPr>
              <a:t>Sales: </a:t>
            </a:r>
            <a:r>
              <a:rPr lang="pt-BR" altLang="pt-BR" sz="2000" b="1" dirty="0" smtClean="0">
                <a:latin typeface="+mj-lt"/>
                <a:ea typeface="ＭＳ Ｐゴシック" panose="020B0600070205080204" pitchFamily="34" charset="-128"/>
              </a:rPr>
              <a:t>$30.3B</a:t>
            </a:r>
          </a:p>
          <a:p>
            <a:pPr marL="228600" indent="-228600">
              <a:lnSpc>
                <a:spcPct val="110000"/>
              </a:lnSpc>
              <a:spcAft>
                <a:spcPts val="600"/>
              </a:spcAft>
              <a:buFont typeface="Arial Narrow" panose="020B0606020202030204" pitchFamily="34" charset="0"/>
              <a:buChar char="●"/>
            </a:pPr>
            <a:r>
              <a:rPr lang="pt-BR" altLang="pt-BR" sz="2000" dirty="0" smtClean="0">
                <a:latin typeface="+mj-lt"/>
                <a:ea typeface="ＭＳ Ｐゴシック" panose="020B0600070205080204" pitchFamily="34" charset="-128"/>
              </a:rPr>
              <a:t>Free Cash Flow: </a:t>
            </a:r>
            <a:r>
              <a:rPr lang="pt-BR" altLang="pt-BR" sz="2000" b="1" dirty="0" smtClean="0">
                <a:latin typeface="+mj-lt"/>
                <a:ea typeface="ＭＳ Ｐゴシック" panose="020B0600070205080204" pitchFamily="34" charset="-128"/>
              </a:rPr>
              <a:t>$5B</a:t>
            </a:r>
          </a:p>
          <a:p>
            <a:pPr marL="228600" indent="-228600">
              <a:lnSpc>
                <a:spcPct val="110000"/>
              </a:lnSpc>
              <a:spcAft>
                <a:spcPts val="600"/>
              </a:spcAft>
              <a:buFont typeface="Arial Narrow" panose="020B0606020202030204" pitchFamily="34" charset="0"/>
              <a:buChar char="●"/>
            </a:pPr>
            <a:r>
              <a:rPr lang="pt-BR" altLang="pt-BR" sz="2000" dirty="0" smtClean="0">
                <a:latin typeface="+mj-lt"/>
                <a:ea typeface="ＭＳ Ｐゴシック" panose="020B0600070205080204" pitchFamily="34" charset="-128"/>
              </a:rPr>
              <a:t>R&amp;D investment: </a:t>
            </a:r>
            <a:r>
              <a:rPr lang="pt-BR" altLang="pt-BR" sz="2000" b="1" dirty="0" smtClean="0">
                <a:latin typeface="+mj-lt"/>
                <a:ea typeface="ＭＳ Ｐゴシック" panose="020B0600070205080204" pitchFamily="34" charset="-128"/>
              </a:rPr>
              <a:t>$1.8B</a:t>
            </a:r>
          </a:p>
          <a:p>
            <a:pPr marL="228600" indent="-228600">
              <a:lnSpc>
                <a:spcPct val="110000"/>
              </a:lnSpc>
              <a:spcAft>
                <a:spcPts val="600"/>
              </a:spcAft>
              <a:buFont typeface="Arial Narrow" panose="020B0606020202030204" pitchFamily="34" charset="0"/>
              <a:buChar char="●"/>
            </a:pPr>
            <a:r>
              <a:rPr lang="pt-BR" altLang="pt-BR" sz="2000" b="1" dirty="0" smtClean="0">
                <a:latin typeface="+mj-lt"/>
                <a:ea typeface="ＭＳ Ｐゴシック" panose="020B0600070205080204" pitchFamily="34" charset="-128"/>
              </a:rPr>
              <a:t>55,000+ </a:t>
            </a:r>
            <a:r>
              <a:rPr lang="pt-BR" altLang="pt-BR" sz="2000" dirty="0" smtClean="0">
                <a:latin typeface="+mj-lt"/>
                <a:ea typeface="ＭＳ Ｐゴシック" panose="020B0600070205080204" pitchFamily="34" charset="-128"/>
              </a:rPr>
              <a:t>products</a:t>
            </a:r>
          </a:p>
          <a:p>
            <a:pPr marL="228600" indent="-228600">
              <a:lnSpc>
                <a:spcPct val="110000"/>
              </a:lnSpc>
              <a:spcAft>
                <a:spcPts val="600"/>
              </a:spcAft>
              <a:buFont typeface="Arial Narrow" panose="020B0606020202030204" pitchFamily="34" charset="0"/>
              <a:buChar char="●"/>
            </a:pPr>
            <a:r>
              <a:rPr lang="pt-BR" altLang="pt-BR" sz="2000" b="1" dirty="0" smtClean="0">
                <a:latin typeface="+mj-lt"/>
                <a:ea typeface="ＭＳ Ｐゴシック" panose="020B0600070205080204" pitchFamily="34" charset="-128"/>
              </a:rPr>
              <a:t>+100,000 </a:t>
            </a:r>
            <a:r>
              <a:rPr lang="pt-BR" altLang="pt-BR" sz="2000" dirty="0" smtClean="0">
                <a:latin typeface="+mj-lt"/>
                <a:ea typeface="ＭＳ Ｐゴシック" panose="020B0600070205080204" pitchFamily="34" charset="-128"/>
              </a:rPr>
              <a:t>patents</a:t>
            </a:r>
            <a:endParaRPr lang="pt-BR" altLang="pt-BR" sz="2000" dirty="0">
              <a:latin typeface="+mj-lt"/>
              <a:ea typeface="ＭＳ Ｐゴシック" panose="020B0600070205080204" pitchFamily="34" charset="-128"/>
            </a:endParaRPr>
          </a:p>
        </p:txBody>
      </p:sp>
      <p:sp>
        <p:nvSpPr>
          <p:cNvPr id="20" name="TextBox 19"/>
          <p:cNvSpPr txBox="1"/>
          <p:nvPr/>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4</a:t>
            </a:fld>
            <a:endParaRPr lang="en-US" sz="800" dirty="0" err="1" smtClean="0">
              <a:solidFill>
                <a:schemeClr val="bg1"/>
              </a:solidFill>
            </a:endParaRPr>
          </a:p>
        </p:txBody>
      </p:sp>
      <p:sp>
        <p:nvSpPr>
          <p:cNvPr id="2" name="TextBox 1"/>
          <p:cNvSpPr txBox="1"/>
          <p:nvPr/>
        </p:nvSpPr>
        <p:spPr>
          <a:xfrm>
            <a:off x="3063605" y="6215201"/>
            <a:ext cx="1043294" cy="169277"/>
          </a:xfrm>
          <a:prstGeom prst="rect">
            <a:avLst/>
          </a:prstGeom>
          <a:noFill/>
        </p:spPr>
        <p:txBody>
          <a:bodyPr wrap="square" lIns="0" tIns="0" rIns="0" bIns="0" rtlCol="0">
            <a:spAutoFit/>
          </a:bodyPr>
          <a:lstStyle/>
          <a:p>
            <a:r>
              <a:rPr lang="en-US" sz="1100" dirty="0" smtClean="0"/>
              <a:t>2015 figures</a:t>
            </a:r>
          </a:p>
        </p:txBody>
      </p:sp>
    </p:spTree>
    <p:extLst>
      <p:ext uri="{BB962C8B-B14F-4D97-AF65-F5344CB8AC3E}">
        <p14:creationId xmlns:p14="http://schemas.microsoft.com/office/powerpoint/2010/main" val="404520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77127" y="2291940"/>
            <a:ext cx="2014874" cy="2304288"/>
          </a:xfrm>
          <a:prstGeom prst="rect">
            <a:avLst/>
          </a:prstGeom>
        </p:spPr>
      </p:pic>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9920" y="4578903"/>
            <a:ext cx="2824480" cy="2279097"/>
          </a:xfrm>
          <a:prstGeom prst="rect">
            <a:avLst/>
          </a:prstGeom>
        </p:spPr>
      </p:pic>
      <p:sp>
        <p:nvSpPr>
          <p:cNvPr id="12" name="Content Placeholder 11"/>
          <p:cNvSpPr>
            <a:spLocks noGrp="1"/>
          </p:cNvSpPr>
          <p:nvPr>
            <p:ph sz="quarter" idx="15"/>
          </p:nvPr>
        </p:nvSpPr>
        <p:spPr>
          <a:xfrm>
            <a:off x="416799" y="1762586"/>
            <a:ext cx="3678740" cy="5034628"/>
          </a:xfrm>
        </p:spPr>
        <p:txBody>
          <a:bodyPr/>
          <a:lstStyle/>
          <a:p>
            <a:pPr marL="231775" indent="-231775">
              <a:spcAft>
                <a:spcPts val="400"/>
              </a:spcAft>
              <a:buFont typeface="3M Circular TT Book" panose="020B0604020101020102" pitchFamily="34" charset="0"/>
              <a:buChar char="•"/>
            </a:pPr>
            <a:r>
              <a:rPr lang="en-US" sz="1600" smtClean="0"/>
              <a:t>Wetordry</a:t>
            </a:r>
            <a:r>
              <a:rPr lang="en-US" sz="1600" baseline="30000" dirty="0"/>
              <a:t>™</a:t>
            </a:r>
            <a:r>
              <a:rPr lang="en-US" sz="1600" dirty="0"/>
              <a:t> </a:t>
            </a:r>
            <a:r>
              <a:rPr lang="en-US" sz="1600" dirty="0" smtClean="0"/>
              <a:t>Sandpaper</a:t>
            </a:r>
          </a:p>
          <a:p>
            <a:pPr marL="231775" indent="-231775">
              <a:spcAft>
                <a:spcPts val="400"/>
              </a:spcAft>
              <a:buFont typeface="3M Circular TT Book" panose="020B0604020101020102" pitchFamily="34" charset="0"/>
              <a:buChar char="•"/>
            </a:pPr>
            <a:r>
              <a:rPr lang="en-US" sz="1600" smtClean="0"/>
              <a:t>Scotch</a:t>
            </a:r>
            <a:r>
              <a:rPr lang="en-US" sz="1600" baseline="30000" dirty="0"/>
              <a:t>®</a:t>
            </a:r>
            <a:r>
              <a:rPr lang="en-US" sz="1600" dirty="0"/>
              <a:t> Masking </a:t>
            </a:r>
            <a:r>
              <a:rPr lang="en-US" sz="1600" dirty="0" smtClean="0"/>
              <a:t>Tape</a:t>
            </a:r>
          </a:p>
          <a:p>
            <a:pPr marL="231775" indent="-231775">
              <a:spcAft>
                <a:spcPts val="400"/>
              </a:spcAft>
              <a:buFont typeface="3M Circular TT Book" panose="020B0604020101020102" pitchFamily="34" charset="0"/>
              <a:buChar char="•"/>
            </a:pPr>
            <a:r>
              <a:rPr lang="en-US" sz="1600" smtClean="0"/>
              <a:t>Scotch</a:t>
            </a:r>
            <a:r>
              <a:rPr lang="en-US" sz="1600" baseline="30000" dirty="0"/>
              <a:t>®</a:t>
            </a:r>
            <a:r>
              <a:rPr lang="en-US" sz="1600" dirty="0"/>
              <a:t> </a:t>
            </a:r>
            <a:r>
              <a:rPr lang="en-US" sz="1600"/>
              <a:t>Cello </a:t>
            </a:r>
            <a:r>
              <a:rPr lang="en-US" sz="1600" smtClean="0"/>
              <a:t>Tape</a:t>
            </a:r>
          </a:p>
          <a:p>
            <a:pPr marL="231775" indent="-231775">
              <a:spcAft>
                <a:spcPts val="400"/>
              </a:spcAft>
              <a:buFont typeface="3M Circular TT Book" panose="020B0604020101020102" pitchFamily="34" charset="0"/>
              <a:buChar char="•"/>
            </a:pPr>
            <a:r>
              <a:rPr lang="en-US" sz="1600" smtClean="0"/>
              <a:t>Scotchlite</a:t>
            </a:r>
            <a:r>
              <a:rPr lang="en-US" sz="1600" baseline="30000" dirty="0"/>
              <a:t>™</a:t>
            </a:r>
            <a:r>
              <a:rPr lang="en-US" sz="1600" dirty="0"/>
              <a:t> Reflective </a:t>
            </a:r>
            <a:r>
              <a:rPr lang="en-US" sz="1600" dirty="0" smtClean="0"/>
              <a:t>Signage</a:t>
            </a:r>
          </a:p>
          <a:p>
            <a:pPr marL="231775" indent="-231775">
              <a:spcAft>
                <a:spcPts val="400"/>
              </a:spcAft>
              <a:buFont typeface="3M Circular TT Book" panose="020B0604020101020102" pitchFamily="34" charset="0"/>
              <a:buChar char="•"/>
            </a:pPr>
            <a:r>
              <a:rPr lang="en-US" sz="1600" smtClean="0"/>
              <a:t>3M</a:t>
            </a:r>
            <a:r>
              <a:rPr lang="en-US" sz="1600" baseline="30000"/>
              <a:t>™</a:t>
            </a:r>
            <a:r>
              <a:rPr lang="en-US" sz="1600" smtClean="0"/>
              <a:t> Flat Fold Disposable Respirator with Valve</a:t>
            </a:r>
            <a:endParaRPr lang="en-US" sz="1600"/>
          </a:p>
          <a:p>
            <a:pPr marL="231775" indent="-231775">
              <a:spcAft>
                <a:spcPts val="400"/>
              </a:spcAft>
              <a:buFont typeface="3M Circular TT Book" panose="020B0604020101020102" pitchFamily="34" charset="0"/>
              <a:buChar char="•"/>
            </a:pPr>
            <a:r>
              <a:rPr lang="en-US" sz="1600" smtClean="0"/>
              <a:t>Scotch-Brite</a:t>
            </a:r>
            <a:r>
              <a:rPr lang="en-US" sz="1600" baseline="30000" smtClean="0"/>
              <a:t>™</a:t>
            </a:r>
            <a:r>
              <a:rPr lang="en-US" sz="1600" smtClean="0"/>
              <a:t> Sponge</a:t>
            </a:r>
          </a:p>
          <a:p>
            <a:pPr marL="231775" indent="-231775">
              <a:spcAft>
                <a:spcPts val="400"/>
              </a:spcAft>
              <a:buFont typeface="3M Circular TT Book" panose="020B0604020101020102" pitchFamily="34" charset="0"/>
              <a:buChar char="•"/>
            </a:pPr>
            <a:r>
              <a:rPr lang="en-US" sz="1600" smtClean="0"/>
              <a:t>Micropore</a:t>
            </a:r>
            <a:r>
              <a:rPr lang="en-US" sz="1600" baseline="30000"/>
              <a:t>™</a:t>
            </a:r>
            <a:r>
              <a:rPr lang="en-US" sz="1600"/>
              <a:t> Medical </a:t>
            </a:r>
            <a:r>
              <a:rPr lang="en-US" sz="1600" smtClean="0"/>
              <a:t>Tape</a:t>
            </a:r>
          </a:p>
          <a:p>
            <a:pPr marL="231775" indent="-231775">
              <a:spcAft>
                <a:spcPts val="400"/>
              </a:spcAft>
              <a:buFont typeface="3M Circular TT Book" panose="020B0604020101020102" pitchFamily="34" charset="0"/>
              <a:buChar char="•"/>
            </a:pPr>
            <a:r>
              <a:rPr lang="en-US" sz="1600" smtClean="0"/>
              <a:t>Command</a:t>
            </a:r>
            <a:r>
              <a:rPr lang="en-US" sz="1600" baseline="30000"/>
              <a:t>™ </a:t>
            </a:r>
            <a:r>
              <a:rPr lang="en-US" sz="1600"/>
              <a:t>Adhesive </a:t>
            </a:r>
            <a:r>
              <a:rPr lang="en-US" sz="1600" smtClean="0"/>
              <a:t>Strips</a:t>
            </a:r>
          </a:p>
          <a:p>
            <a:pPr marL="231775" indent="-231775">
              <a:spcAft>
                <a:spcPts val="400"/>
              </a:spcAft>
              <a:buFont typeface="3M Circular TT Book" panose="020B0604020101020102" pitchFamily="34" charset="0"/>
              <a:buChar char="•"/>
            </a:pPr>
            <a:r>
              <a:rPr lang="en-US" sz="1600" smtClean="0"/>
              <a:t>Post-it</a:t>
            </a:r>
            <a:r>
              <a:rPr lang="en-US" sz="1600" baseline="30000" dirty="0"/>
              <a:t>® </a:t>
            </a:r>
            <a:r>
              <a:rPr lang="en-US" sz="1600" dirty="0"/>
              <a:t>Notes</a:t>
            </a:r>
          </a:p>
          <a:p>
            <a:pPr marL="231775" indent="-231775">
              <a:spcAft>
                <a:spcPts val="400"/>
              </a:spcAft>
              <a:buFont typeface="3M Circular TT Book" panose="020B0604020101020102" pitchFamily="34" charset="0"/>
              <a:buChar char="•"/>
            </a:pPr>
            <a:r>
              <a:rPr lang="pt-BR" sz="1600" smtClean="0"/>
              <a:t>3M</a:t>
            </a:r>
            <a:r>
              <a:rPr lang="en-US" sz="1600" baseline="30000" smtClean="0"/>
              <a:t>™</a:t>
            </a:r>
            <a:r>
              <a:rPr lang="pt-BR" sz="1600" smtClean="0"/>
              <a:t> Aluminum </a:t>
            </a:r>
            <a:r>
              <a:rPr lang="pt-BR" sz="1600"/>
              <a:t>Conductor Composite </a:t>
            </a:r>
            <a:r>
              <a:rPr lang="pt-BR" sz="1600" smtClean="0"/>
              <a:t>Reinforced (ACCR)</a:t>
            </a:r>
          </a:p>
          <a:p>
            <a:pPr marL="231775" indent="-231775">
              <a:spcAft>
                <a:spcPts val="400"/>
              </a:spcAft>
              <a:buFont typeface="3M Circular TT Book" panose="020B0604020101020102" pitchFamily="34" charset="0"/>
              <a:buChar char="•"/>
            </a:pPr>
            <a:r>
              <a:rPr lang="en-US" sz="1600" smtClean="0"/>
              <a:t>Cubitron</a:t>
            </a:r>
            <a:r>
              <a:rPr lang="en-US" sz="1600" baseline="30000" dirty="0"/>
              <a:t>™ </a:t>
            </a:r>
            <a:r>
              <a:rPr lang="en-US" sz="1600" dirty="0"/>
              <a:t>Abrasives</a:t>
            </a:r>
          </a:p>
          <a:p>
            <a:pPr marL="231775" indent="-231775">
              <a:spcAft>
                <a:spcPts val="400"/>
              </a:spcAft>
              <a:buFont typeface="3M Circular TT Book" panose="020B0604020101020102" pitchFamily="34" charset="0"/>
              <a:buChar char="•"/>
            </a:pPr>
            <a:r>
              <a:rPr lang="en-US" sz="1600" smtClean="0"/>
              <a:t>3M</a:t>
            </a:r>
            <a:r>
              <a:rPr lang="en-US" sz="1600" baseline="30000" dirty="0"/>
              <a:t>™</a:t>
            </a:r>
            <a:r>
              <a:rPr lang="en-US" sz="1600" dirty="0"/>
              <a:t> 360 Encompass</a:t>
            </a:r>
            <a:r>
              <a:rPr lang="en-US" sz="1600" baseline="30000"/>
              <a:t>™</a:t>
            </a:r>
            <a:r>
              <a:rPr lang="en-US" sz="1600"/>
              <a:t> </a:t>
            </a:r>
            <a:r>
              <a:rPr lang="en-US" sz="1600" smtClean="0"/>
              <a:t>System</a:t>
            </a:r>
          </a:p>
          <a:p>
            <a:pPr marL="231775" indent="-231775">
              <a:spcAft>
                <a:spcPts val="400"/>
              </a:spcAft>
              <a:buFont typeface="3M Circular TT Book" panose="020B0604020101020102" pitchFamily="34" charset="0"/>
              <a:buChar char="•"/>
            </a:pPr>
            <a:r>
              <a:rPr lang="en-US" sz="1600" smtClean="0"/>
              <a:t>Scotch</a:t>
            </a:r>
            <a:r>
              <a:rPr lang="en-US" sz="1600" baseline="30000"/>
              <a:t>®</a:t>
            </a:r>
            <a:r>
              <a:rPr lang="en-US" sz="1600"/>
              <a:t> Magnetic Tape</a:t>
            </a:r>
          </a:p>
          <a:p>
            <a:pPr marL="169863" indent="-169863">
              <a:spcAft>
                <a:spcPts val="400"/>
              </a:spcAft>
              <a:buFont typeface="3M Circular TT Book" panose="020B0604020101020102" pitchFamily="34" charset="0"/>
              <a:buChar char="•"/>
            </a:pPr>
            <a:endParaRPr lang="en-US" sz="1600" dirty="0"/>
          </a:p>
          <a:p>
            <a:pPr>
              <a:spcAft>
                <a:spcPts val="400"/>
              </a:spcAft>
            </a:pPr>
            <a:endParaRPr lang="en-US" sz="1800" dirty="0" smtClean="0"/>
          </a:p>
        </p:txBody>
      </p:sp>
      <p:sp>
        <p:nvSpPr>
          <p:cNvPr id="2" name="Rectangle 1"/>
          <p:cNvSpPr/>
          <p:nvPr/>
        </p:nvSpPr>
        <p:spPr>
          <a:xfrm>
            <a:off x="330864" y="139845"/>
            <a:ext cx="3736920" cy="1421928"/>
          </a:xfrm>
          <a:prstGeom prst="rect">
            <a:avLst/>
          </a:prstGeom>
        </p:spPr>
        <p:txBody>
          <a:bodyPr wrap="none">
            <a:spAutoFit/>
          </a:bodyPr>
          <a:lstStyle/>
          <a:p>
            <a:pPr>
              <a:lnSpc>
                <a:spcPct val="90000"/>
              </a:lnSpc>
            </a:pPr>
            <a:r>
              <a:rPr lang="pt-BR" altLang="pt-BR" sz="3200" dirty="0">
                <a:latin typeface="+mj-lt"/>
                <a:ea typeface="ＭＳ Ｐゴシック" panose="020B0600070205080204" pitchFamily="34" charset="-128"/>
                <a:cs typeface="Arial" panose="020B0604020202020204" pitchFamily="34" charset="0"/>
              </a:rPr>
              <a:t>Science improving</a:t>
            </a:r>
          </a:p>
          <a:p>
            <a:pPr>
              <a:lnSpc>
                <a:spcPct val="90000"/>
              </a:lnSpc>
            </a:pPr>
            <a:r>
              <a:rPr lang="pt-BR" altLang="pt-BR" sz="3200" dirty="0">
                <a:latin typeface="+mj-lt"/>
                <a:ea typeface="ＭＳ Ｐゴシック" panose="020B0600070205080204" pitchFamily="34" charset="-128"/>
                <a:cs typeface="Arial" panose="020B0604020202020204" pitchFamily="34" charset="0"/>
              </a:rPr>
              <a:t>lives for more than</a:t>
            </a:r>
          </a:p>
          <a:p>
            <a:pPr>
              <a:lnSpc>
                <a:spcPct val="90000"/>
              </a:lnSpc>
            </a:pPr>
            <a:r>
              <a:rPr lang="pt-BR" altLang="pt-BR" sz="3200" dirty="0">
                <a:latin typeface="+mj-lt"/>
                <a:ea typeface="ＭＳ Ｐゴシック" panose="020B0600070205080204" pitchFamily="34" charset="-128"/>
                <a:cs typeface="Arial" panose="020B0604020202020204" pitchFamily="34" charset="0"/>
              </a:rPr>
              <a:t>a century</a:t>
            </a:r>
          </a:p>
        </p:txBody>
      </p:sp>
      <p:grpSp>
        <p:nvGrpSpPr>
          <p:cNvPr id="5" name="Group 4"/>
          <p:cNvGrpSpPr/>
          <p:nvPr/>
        </p:nvGrpSpPr>
        <p:grpSpPr>
          <a:xfrm>
            <a:off x="4187959" y="0"/>
            <a:ext cx="8019370" cy="6860840"/>
            <a:chOff x="4187959" y="0"/>
            <a:chExt cx="8019370" cy="6860840"/>
          </a:xfrm>
        </p:grpSpPr>
        <p:pic>
          <p:nvPicPr>
            <p:cNvPr id="3" name="Picture 2"/>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234119" y="0"/>
              <a:ext cx="1973210" cy="2306472"/>
            </a:xfrm>
            <a:prstGeom prst="rect">
              <a:avLst/>
            </a:prstGeom>
          </p:spPr>
        </p:pic>
        <p:grpSp>
          <p:nvGrpSpPr>
            <p:cNvPr id="24" name="Group 23"/>
            <p:cNvGrpSpPr/>
            <p:nvPr/>
          </p:nvGrpSpPr>
          <p:grpSpPr>
            <a:xfrm>
              <a:off x="4187959" y="0"/>
              <a:ext cx="8004041" cy="6860840"/>
              <a:chOff x="4187959" y="-20771"/>
              <a:chExt cx="8004041" cy="6881620"/>
            </a:xfrm>
          </p:grpSpPr>
          <p:grpSp>
            <p:nvGrpSpPr>
              <p:cNvPr id="25" name="Group 24"/>
              <p:cNvGrpSpPr/>
              <p:nvPr/>
            </p:nvGrpSpPr>
            <p:grpSpPr>
              <a:xfrm>
                <a:off x="8191004" y="-20771"/>
                <a:ext cx="2046903" cy="6878771"/>
                <a:chOff x="8191001" y="-20771"/>
                <a:chExt cx="1996357" cy="6878771"/>
              </a:xfrm>
            </p:grpSpPr>
            <p:pic>
              <p:nvPicPr>
                <p:cNvPr id="38" name="Picture 37"/>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8191001" y="-20771"/>
                  <a:ext cx="1993392" cy="2314792"/>
                </a:xfrm>
                <a:prstGeom prst="rect">
                  <a:avLst/>
                </a:prstGeom>
              </p:spPr>
            </p:pic>
            <p:pic>
              <p:nvPicPr>
                <p:cNvPr id="39" name="Picture 38"/>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8191002" y="2291265"/>
                  <a:ext cx="1992662" cy="2286000"/>
                </a:xfrm>
                <a:prstGeom prst="rect">
                  <a:avLst/>
                </a:prstGeom>
              </p:spPr>
            </p:pic>
            <p:pic>
              <p:nvPicPr>
                <p:cNvPr id="40" name="Picture 39"/>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8224091" y="4577265"/>
                  <a:ext cx="1963267" cy="2280735"/>
                </a:xfrm>
                <a:prstGeom prst="rect">
                  <a:avLst/>
                </a:prstGeom>
              </p:spPr>
            </p:pic>
          </p:grpSp>
          <p:pic>
            <p:nvPicPr>
              <p:cNvPr id="37" name="Picture 36"/>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10234119" y="4574848"/>
                <a:ext cx="1957881" cy="2286001"/>
              </a:xfrm>
              <a:prstGeom prst="rect">
                <a:avLst/>
              </a:prstGeom>
            </p:spPr>
          </p:pic>
          <p:grpSp>
            <p:nvGrpSpPr>
              <p:cNvPr id="27" name="Group 26"/>
              <p:cNvGrpSpPr/>
              <p:nvPr/>
            </p:nvGrpSpPr>
            <p:grpSpPr>
              <a:xfrm>
                <a:off x="4187959" y="-20771"/>
                <a:ext cx="2041556" cy="6878771"/>
                <a:chOff x="4188030" y="-20771"/>
                <a:chExt cx="1994892" cy="6878771"/>
              </a:xfrm>
            </p:grpSpPr>
            <p:pic>
              <p:nvPicPr>
                <p:cNvPr id="32" name="Picture 31"/>
                <p:cNvPicPr>
                  <a:picLocks/>
                </p:cNvPicPr>
                <p:nvPr/>
              </p:nvPicPr>
              <p:blipFill rotWithShape="1">
                <a:blip r:embed="rId10">
                  <a:extLst>
                    <a:ext uri="{28A0092B-C50C-407E-A947-70E740481C1C}">
                      <a14:useLocalDpi xmlns:a14="http://schemas.microsoft.com/office/drawing/2010/main"/>
                    </a:ext>
                  </a:extLst>
                </a:blip>
                <a:srcRect/>
                <a:stretch/>
              </p:blipFill>
              <p:spPr>
                <a:xfrm>
                  <a:off x="4191000" y="2291265"/>
                  <a:ext cx="1991922" cy="2286000"/>
                </a:xfrm>
                <a:prstGeom prst="rect">
                  <a:avLst/>
                </a:prstGeom>
              </p:spPr>
            </p:pic>
            <p:pic>
              <p:nvPicPr>
                <p:cNvPr id="33" name="Picture 32"/>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191000" y="-20771"/>
                  <a:ext cx="1981200" cy="2314792"/>
                </a:xfrm>
                <a:prstGeom prst="rect">
                  <a:avLst/>
                </a:prstGeom>
              </p:spPr>
            </p:pic>
            <p:pic>
              <p:nvPicPr>
                <p:cNvPr id="34" name="Picture 33"/>
                <p:cNvPicPr>
                  <a:picLocks/>
                </p:cNvPicPr>
                <p:nvPr/>
              </p:nvPicPr>
              <p:blipFill rotWithShape="1">
                <a:blip r:embed="rId12" cstate="email">
                  <a:extLst>
                    <a:ext uri="{28A0092B-C50C-407E-A947-70E740481C1C}">
                      <a14:useLocalDpi xmlns:a14="http://schemas.microsoft.com/office/drawing/2010/main"/>
                    </a:ext>
                  </a:extLst>
                </a:blip>
                <a:srcRect r="-1"/>
                <a:stretch/>
              </p:blipFill>
              <p:spPr>
                <a:xfrm>
                  <a:off x="4188030" y="4572000"/>
                  <a:ext cx="1954740" cy="2286000"/>
                </a:xfrm>
                <a:prstGeom prst="rect">
                  <a:avLst/>
                </a:prstGeom>
              </p:spPr>
            </p:pic>
          </p:grpSp>
          <p:grpSp>
            <p:nvGrpSpPr>
              <p:cNvPr id="28" name="Group 27"/>
              <p:cNvGrpSpPr/>
              <p:nvPr/>
            </p:nvGrpSpPr>
            <p:grpSpPr>
              <a:xfrm>
                <a:off x="6186414" y="-20771"/>
                <a:ext cx="2043185" cy="4598036"/>
                <a:chOff x="6186415" y="-20771"/>
                <a:chExt cx="1993392" cy="4598036"/>
              </a:xfrm>
            </p:grpSpPr>
            <p:pic>
              <p:nvPicPr>
                <p:cNvPr id="29" name="Picture 28"/>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186415" y="-20771"/>
                  <a:ext cx="1990371" cy="2314792"/>
                </a:xfrm>
                <a:prstGeom prst="rect">
                  <a:avLst/>
                </a:prstGeom>
              </p:spPr>
            </p:pic>
            <p:pic>
              <p:nvPicPr>
                <p:cNvPr id="31" name="Picture 30"/>
                <p:cNvPicPr>
                  <a:picLocks/>
                </p:cNvPicPr>
                <p:nvPr/>
              </p:nvPicPr>
              <p:blipFill rotWithShape="1">
                <a:blip r:embed="rId14" cstate="email">
                  <a:extLst>
                    <a:ext uri="{28A0092B-C50C-407E-A947-70E740481C1C}">
                      <a14:useLocalDpi xmlns:a14="http://schemas.microsoft.com/office/drawing/2010/main"/>
                    </a:ext>
                  </a:extLst>
                </a:blip>
                <a:srcRect/>
                <a:stretch/>
              </p:blipFill>
              <p:spPr>
                <a:xfrm>
                  <a:off x="6186415" y="2291265"/>
                  <a:ext cx="1993392" cy="2286000"/>
                </a:xfrm>
                <a:prstGeom prst="rect">
                  <a:avLst/>
                </a:prstGeom>
              </p:spPr>
            </p:pic>
          </p:grpSp>
        </p:grpSp>
      </p:grpSp>
    </p:spTree>
    <p:extLst>
      <p:ext uri="{BB962C8B-B14F-4D97-AF65-F5344CB8AC3E}">
        <p14:creationId xmlns:p14="http://schemas.microsoft.com/office/powerpoint/2010/main" val="141051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3M Canada</a:t>
            </a:r>
            <a:endParaRPr lang="en-CA" dirty="0"/>
          </a:p>
        </p:txBody>
      </p:sp>
      <p:sp>
        <p:nvSpPr>
          <p:cNvPr id="3" name="Rectangle 3"/>
          <p:cNvSpPr>
            <a:spLocks noGrp="1" noChangeArrowheads="1"/>
          </p:cNvSpPr>
          <p:nvPr>
            <p:ph sz="quarter" idx="15"/>
          </p:nvPr>
        </p:nvSpPr>
        <p:spPr>
          <a:prstGeom prst="rect">
            <a:avLst/>
          </a:prstGeom>
        </p:spPr>
        <p:txBody>
          <a:bodyPr>
            <a:normAutofit/>
          </a:bodyPr>
          <a:lstStyle/>
          <a:p>
            <a:pPr eaLnBrk="1" hangingPunct="1"/>
            <a:r>
              <a:rPr lang="en-US" sz="2400" dirty="0" smtClean="0"/>
              <a:t>First 3M subsidiary (1951)</a:t>
            </a:r>
          </a:p>
          <a:p>
            <a:pPr eaLnBrk="1" hangingPunct="1"/>
            <a:r>
              <a:rPr lang="en-US" sz="2400" dirty="0" smtClean="0"/>
              <a:t>Employs 1,800 people</a:t>
            </a:r>
          </a:p>
          <a:p>
            <a:pPr eaLnBrk="1" hangingPunct="1"/>
            <a:r>
              <a:rPr lang="en-US" sz="2400" dirty="0" smtClean="0"/>
              <a:t>Seven manufacturing facilities</a:t>
            </a:r>
          </a:p>
          <a:p>
            <a:pPr lvl="1" eaLnBrk="1" hangingPunct="1"/>
            <a:r>
              <a:rPr lang="en-US" sz="2800" i="1" dirty="0" smtClean="0"/>
              <a:t>Abrasives</a:t>
            </a:r>
          </a:p>
          <a:p>
            <a:pPr lvl="1" eaLnBrk="1" hangingPunct="1"/>
            <a:r>
              <a:rPr lang="en-US" sz="2800" i="1" dirty="0" smtClean="0"/>
              <a:t>Tapes</a:t>
            </a:r>
          </a:p>
          <a:p>
            <a:pPr lvl="1" eaLnBrk="1" hangingPunct="1"/>
            <a:r>
              <a:rPr lang="en-US" sz="2800" i="1" dirty="0" smtClean="0"/>
              <a:t>Healthcare</a:t>
            </a:r>
          </a:p>
          <a:p>
            <a:pPr lvl="1" eaLnBrk="1" hangingPunct="1"/>
            <a:r>
              <a:rPr lang="en-CA" sz="2800" i="1" dirty="0" smtClean="0"/>
              <a:t>Scotch-Brite</a:t>
            </a:r>
          </a:p>
          <a:p>
            <a:pPr algn="ctr"/>
            <a:endParaRPr lang="en-US" sz="2400" dirty="0" smtClean="0"/>
          </a:p>
          <a:p>
            <a:pPr algn="ctr"/>
            <a:r>
              <a:rPr lang="en-US" sz="2400" dirty="0" smtClean="0"/>
              <a:t>First subsidiary to have full time energy manager</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0660" y="379412"/>
            <a:ext cx="6523989" cy="4392819"/>
          </a:xfrm>
          <a:prstGeom prst="rect">
            <a:avLst/>
          </a:prstGeom>
        </p:spPr>
      </p:pic>
    </p:spTree>
    <p:extLst>
      <p:ext uri="{BB962C8B-B14F-4D97-AF65-F5344CB8AC3E}">
        <p14:creationId xmlns:p14="http://schemas.microsoft.com/office/powerpoint/2010/main" val="6650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Goals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5757" y="838200"/>
            <a:ext cx="2571750" cy="2571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34405" y="3647145"/>
            <a:ext cx="2571750" cy="2571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06155" y="909063"/>
            <a:ext cx="2571750" cy="2571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77905" y="3647145"/>
            <a:ext cx="2571750" cy="25717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9412" y="909063"/>
            <a:ext cx="2571750" cy="2571750"/>
          </a:xfrm>
          <a:prstGeom prst="rect">
            <a:avLst/>
          </a:prstGeom>
        </p:spPr>
      </p:pic>
      <p:sp>
        <p:nvSpPr>
          <p:cNvPr id="9" name="TextBox 8"/>
          <p:cNvSpPr txBox="1"/>
          <p:nvPr/>
        </p:nvSpPr>
        <p:spPr>
          <a:xfrm>
            <a:off x="2436897" y="6217287"/>
            <a:ext cx="2280610" cy="369332"/>
          </a:xfrm>
          <a:prstGeom prst="rect">
            <a:avLst/>
          </a:prstGeom>
          <a:noFill/>
        </p:spPr>
        <p:txBody>
          <a:bodyPr wrap="square" lIns="0" tIns="0" rIns="0" bIns="0" rtlCol="0">
            <a:spAutoFit/>
          </a:bodyPr>
          <a:lstStyle/>
          <a:p>
            <a:r>
              <a:rPr lang="en-US" sz="2400" dirty="0" smtClean="0">
                <a:latin typeface="+mj-lt"/>
              </a:rPr>
              <a:t>Health &amp; Safety </a:t>
            </a:r>
          </a:p>
        </p:txBody>
      </p:sp>
      <p:sp>
        <p:nvSpPr>
          <p:cNvPr id="10" name="TextBox 9"/>
          <p:cNvSpPr txBox="1"/>
          <p:nvPr/>
        </p:nvSpPr>
        <p:spPr>
          <a:xfrm>
            <a:off x="7142249" y="6223476"/>
            <a:ext cx="4092614" cy="369332"/>
          </a:xfrm>
          <a:prstGeom prst="rect">
            <a:avLst/>
          </a:prstGeom>
          <a:noFill/>
        </p:spPr>
        <p:txBody>
          <a:bodyPr wrap="square" lIns="0" tIns="0" rIns="0" bIns="0" rtlCol="0">
            <a:spAutoFit/>
          </a:bodyPr>
          <a:lstStyle/>
          <a:p>
            <a:r>
              <a:rPr lang="en-US" sz="2400" dirty="0" smtClean="0">
                <a:latin typeface="+mj-lt"/>
              </a:rPr>
              <a:t>Education &amp; Development</a:t>
            </a:r>
          </a:p>
        </p:txBody>
      </p:sp>
      <p:sp>
        <p:nvSpPr>
          <p:cNvPr id="11" name="TextBox 10"/>
          <p:cNvSpPr txBox="1"/>
          <p:nvPr/>
        </p:nvSpPr>
        <p:spPr>
          <a:xfrm>
            <a:off x="803615" y="3574674"/>
            <a:ext cx="2263655" cy="369332"/>
          </a:xfrm>
          <a:prstGeom prst="rect">
            <a:avLst/>
          </a:prstGeom>
          <a:noFill/>
        </p:spPr>
        <p:txBody>
          <a:bodyPr wrap="square" lIns="0" tIns="0" rIns="0" bIns="0" rtlCol="0">
            <a:spAutoFit/>
          </a:bodyPr>
          <a:lstStyle/>
          <a:p>
            <a:r>
              <a:rPr lang="en-US" sz="2400" dirty="0" smtClean="0">
                <a:latin typeface="+mj-lt"/>
              </a:rPr>
              <a:t>Raw Materials </a:t>
            </a:r>
          </a:p>
        </p:txBody>
      </p:sp>
      <p:sp>
        <p:nvSpPr>
          <p:cNvPr id="12" name="TextBox 11"/>
          <p:cNvSpPr txBox="1"/>
          <p:nvPr/>
        </p:nvSpPr>
        <p:spPr>
          <a:xfrm>
            <a:off x="4942995" y="3533342"/>
            <a:ext cx="2674544" cy="369332"/>
          </a:xfrm>
          <a:prstGeom prst="rect">
            <a:avLst/>
          </a:prstGeom>
          <a:noFill/>
        </p:spPr>
        <p:txBody>
          <a:bodyPr wrap="square" lIns="0" tIns="0" rIns="0" bIns="0" rtlCol="0">
            <a:spAutoFit/>
          </a:bodyPr>
          <a:lstStyle/>
          <a:p>
            <a:r>
              <a:rPr lang="en-US" sz="2400" dirty="0" smtClean="0">
                <a:latin typeface="+mj-lt"/>
              </a:rPr>
              <a:t>Energy &amp; Climate</a:t>
            </a:r>
          </a:p>
        </p:txBody>
      </p:sp>
      <p:sp>
        <p:nvSpPr>
          <p:cNvPr id="13" name="TextBox 12"/>
          <p:cNvSpPr txBox="1"/>
          <p:nvPr/>
        </p:nvSpPr>
        <p:spPr>
          <a:xfrm>
            <a:off x="9644798" y="3574674"/>
            <a:ext cx="1590065" cy="369332"/>
          </a:xfrm>
          <a:prstGeom prst="rect">
            <a:avLst/>
          </a:prstGeom>
          <a:noFill/>
        </p:spPr>
        <p:txBody>
          <a:bodyPr wrap="square" lIns="0" tIns="0" rIns="0" bIns="0" rtlCol="0">
            <a:spAutoFit/>
          </a:bodyPr>
          <a:lstStyle/>
          <a:p>
            <a:r>
              <a:rPr lang="en-US" sz="2400" dirty="0" smtClean="0">
                <a:latin typeface="+mj-lt"/>
              </a:rPr>
              <a:t>Water</a:t>
            </a:r>
          </a:p>
        </p:txBody>
      </p:sp>
    </p:spTree>
    <p:extLst>
      <p:ext uri="{BB962C8B-B14F-4D97-AF65-F5344CB8AC3E}">
        <p14:creationId xmlns:p14="http://schemas.microsoft.com/office/powerpoint/2010/main" val="322013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Sustainability </a:t>
            </a:r>
            <a:r>
              <a:rPr lang="en-US" dirty="0" smtClean="0"/>
              <a:t>Progress</a:t>
            </a:r>
            <a:endParaRPr lang="en-US" dirty="0"/>
          </a:p>
        </p:txBody>
      </p:sp>
      <p:sp>
        <p:nvSpPr>
          <p:cNvPr id="3" name="Text Placeholder 2"/>
          <p:cNvSpPr>
            <a:spLocks noGrp="1"/>
          </p:cNvSpPr>
          <p:nvPr>
            <p:ph type="body" sz="quarter" idx="10"/>
          </p:nvPr>
        </p:nvSpPr>
        <p:spPr/>
        <p:txBody>
          <a:bodyPr/>
          <a:lstStyle/>
          <a:p>
            <a:r>
              <a:rPr lang="en-US" i="1" dirty="0" smtClean="0"/>
              <a:t>Delivering on our 2015 Sustainability Goals </a:t>
            </a:r>
            <a:r>
              <a:rPr lang="en-US" i="1" dirty="0"/>
              <a:t/>
            </a:r>
            <a:br>
              <a:rPr lang="en-US" i="1" dirty="0"/>
            </a:br>
            <a:r>
              <a:rPr lang="en-US" i="1" dirty="0"/>
              <a:t>2015 Results </a:t>
            </a:r>
          </a:p>
        </p:txBody>
      </p:sp>
      <p:pic>
        <p:nvPicPr>
          <p:cNvPr id="4" name="Picture 3"/>
          <p:cNvPicPr>
            <a:picLocks noChangeAspect="1"/>
          </p:cNvPicPr>
          <p:nvPr/>
        </p:nvPicPr>
        <p:blipFill>
          <a:blip r:embed="rId3"/>
          <a:stretch>
            <a:fillRect/>
          </a:stretch>
        </p:blipFill>
        <p:spPr>
          <a:xfrm>
            <a:off x="379412" y="1273959"/>
            <a:ext cx="6553200" cy="2419350"/>
          </a:xfrm>
          <a:prstGeom prst="rect">
            <a:avLst/>
          </a:prstGeom>
        </p:spPr>
      </p:pic>
      <p:pic>
        <p:nvPicPr>
          <p:cNvPr id="5" name="Picture 4"/>
          <p:cNvPicPr>
            <a:picLocks noChangeAspect="1"/>
          </p:cNvPicPr>
          <p:nvPr/>
        </p:nvPicPr>
        <p:blipFill>
          <a:blip r:embed="rId4"/>
          <a:stretch>
            <a:fillRect/>
          </a:stretch>
        </p:blipFill>
        <p:spPr>
          <a:xfrm>
            <a:off x="279399" y="4040676"/>
            <a:ext cx="6743700" cy="2314575"/>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23100" y="3098271"/>
            <a:ext cx="2569788" cy="1857375"/>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8361" y="1273959"/>
            <a:ext cx="3388679" cy="1343025"/>
          </a:xfrm>
          <a:prstGeom prst="rect">
            <a:avLst/>
          </a:prstGeom>
        </p:spPr>
      </p:pic>
      <p:pic>
        <p:nvPicPr>
          <p:cNvPr id="8" name="Picture 7"/>
          <p:cNvPicPr>
            <a:picLocks noChangeAspect="1"/>
          </p:cNvPicPr>
          <p:nvPr/>
        </p:nvPicPr>
        <p:blipFill>
          <a:blip r:embed="rId7"/>
          <a:stretch>
            <a:fillRect/>
          </a:stretch>
        </p:blipFill>
        <p:spPr>
          <a:xfrm>
            <a:off x="8928099" y="2164546"/>
            <a:ext cx="3124200" cy="904875"/>
          </a:xfrm>
          <a:prstGeom prst="rect">
            <a:avLst/>
          </a:prstGeom>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592888" y="3098271"/>
            <a:ext cx="2243195" cy="1857375"/>
          </a:xfrm>
          <a:prstGeom prst="rect">
            <a:avLst/>
          </a:prstGeom>
        </p:spPr>
      </p:pic>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528858" y="4938431"/>
            <a:ext cx="2078182" cy="1857375"/>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9399" y="6477834"/>
            <a:ext cx="2546668" cy="293846"/>
          </a:xfrm>
          <a:prstGeom prst="rect">
            <a:avLst/>
          </a:prstGeom>
        </p:spPr>
      </p:pic>
    </p:spTree>
    <p:extLst>
      <p:ext uri="{BB962C8B-B14F-4D97-AF65-F5344CB8AC3E}">
        <p14:creationId xmlns:p14="http://schemas.microsoft.com/office/powerpoint/2010/main" val="42337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6124856" y="3511712"/>
            <a:ext cx="2496551" cy="1466913"/>
          </a:xfrm>
          <a:prstGeom prst="line">
            <a:avLst/>
          </a:prstGeom>
          <a:ln w="57150">
            <a:solidFill>
              <a:schemeClr val="bg1">
                <a:lumMod val="50000"/>
              </a:schemeClr>
            </a:solidFill>
          </a:ln>
          <a:effectLst>
            <a:outerShdw blurRad="50800" dist="38100" dir="5400000" algn="t"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070485" y="4960656"/>
            <a:ext cx="2468634" cy="710742"/>
          </a:xfrm>
          <a:prstGeom prst="line">
            <a:avLst/>
          </a:prstGeom>
          <a:ln w="57150">
            <a:solidFill>
              <a:schemeClr val="bg1">
                <a:lumMod val="50000"/>
              </a:schemeClr>
            </a:solidFill>
          </a:ln>
          <a:effectLst>
            <a:outerShdw blurRad="50800" dist="38100" dir="5400000" algn="t"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3574665" y="5105173"/>
            <a:ext cx="2468634" cy="621899"/>
          </a:xfrm>
          <a:prstGeom prst="line">
            <a:avLst/>
          </a:prstGeom>
          <a:ln w="57150">
            <a:solidFill>
              <a:schemeClr val="bg1">
                <a:lumMod val="50000"/>
              </a:schemeClr>
            </a:solidFill>
          </a:ln>
          <a:effectLst>
            <a:outerShdw blurRad="50800" dist="38100" dir="5400000" algn="t"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076403" y="3524704"/>
            <a:ext cx="695" cy="1104705"/>
          </a:xfrm>
          <a:prstGeom prst="line">
            <a:avLst/>
          </a:prstGeom>
          <a:ln w="57150">
            <a:solidFill>
              <a:schemeClr val="bg1">
                <a:lumMod val="50000"/>
              </a:schemeClr>
            </a:solidFill>
          </a:ln>
          <a:effectLst>
            <a:outerShdw blurRad="50800" dist="38100" dir="5400000" algn="t"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3519563" y="3363575"/>
            <a:ext cx="2496550" cy="1597083"/>
          </a:xfrm>
          <a:prstGeom prst="line">
            <a:avLst/>
          </a:prstGeom>
          <a:ln w="57150">
            <a:solidFill>
              <a:schemeClr val="bg1">
                <a:lumMod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076414" y="4072229"/>
            <a:ext cx="1974908" cy="1865697"/>
            <a:chOff x="3707903" y="1995686"/>
            <a:chExt cx="1728193" cy="1512168"/>
          </a:xfrm>
        </p:grpSpPr>
        <p:sp>
          <p:nvSpPr>
            <p:cNvPr id="10" name="Oval 9"/>
            <p:cNvSpPr/>
            <p:nvPr/>
          </p:nvSpPr>
          <p:spPr>
            <a:xfrm>
              <a:off x="3707904" y="1995686"/>
              <a:ext cx="1728192" cy="1512168"/>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p:cNvSpPr txBox="1"/>
            <p:nvPr/>
          </p:nvSpPr>
          <p:spPr>
            <a:xfrm>
              <a:off x="3707903" y="2729973"/>
              <a:ext cx="1728192" cy="324294"/>
            </a:xfrm>
            <a:prstGeom prst="rect">
              <a:avLst/>
            </a:prstGeom>
            <a:noFill/>
          </p:spPr>
          <p:txBody>
            <a:bodyPr wrap="square" rtlCol="0">
              <a:spAutoFit/>
            </a:bodyPr>
            <a:lstStyle/>
            <a:p>
              <a:pPr algn="ctr"/>
              <a:r>
                <a:rPr lang="en-US" sz="2000" dirty="0" smtClean="0">
                  <a:latin typeface="Arial Narrow" pitchFamily="34" charset="0"/>
                </a:rPr>
                <a:t>SUSTAINABILITY</a:t>
              </a:r>
              <a:endParaRPr lang="en-US" sz="1600" dirty="0">
                <a:latin typeface="Arial Narrow" pitchFamily="34" charset="0"/>
              </a:endParaRPr>
            </a:p>
          </p:txBody>
        </p:sp>
      </p:grpSp>
      <p:grpSp>
        <p:nvGrpSpPr>
          <p:cNvPr id="12" name="Group 11"/>
          <p:cNvGrpSpPr/>
          <p:nvPr/>
        </p:nvGrpSpPr>
        <p:grpSpPr>
          <a:xfrm>
            <a:off x="1483349" y="4472022"/>
            <a:ext cx="2139483" cy="2043382"/>
            <a:chOff x="1043608" y="1563638"/>
            <a:chExt cx="1872208" cy="1656184"/>
          </a:xfrm>
        </p:grpSpPr>
        <p:sp>
          <p:nvSpPr>
            <p:cNvPr id="13" name="Oval 12"/>
            <p:cNvSpPr/>
            <p:nvPr/>
          </p:nvSpPr>
          <p:spPr>
            <a:xfrm>
              <a:off x="1043608" y="1563638"/>
              <a:ext cx="1872208"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57150">
              <a:solidFill>
                <a:schemeClr val="bg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125945" y="1791565"/>
              <a:ext cx="1728192" cy="1200329"/>
            </a:xfrm>
            <a:prstGeom prst="rect">
              <a:avLst/>
            </a:prstGeom>
            <a:noFill/>
          </p:spPr>
          <p:txBody>
            <a:bodyPr wrap="square" rtlCol="0">
              <a:spAutoFit/>
            </a:bodyPr>
            <a:lstStyle/>
            <a:p>
              <a:pPr algn="ctr"/>
              <a:r>
                <a:rPr lang="en-US" sz="2400" dirty="0" smtClean="0">
                  <a:solidFill>
                    <a:schemeClr val="bg1"/>
                  </a:solidFill>
                  <a:latin typeface="Arial Narrow" pitchFamily="34" charset="0"/>
                </a:rPr>
                <a:t>Global Sustainability Commitments </a:t>
              </a:r>
              <a:endParaRPr lang="en-US" dirty="0">
                <a:solidFill>
                  <a:schemeClr val="bg1"/>
                </a:solidFill>
                <a:latin typeface="Arial Narrow" pitchFamily="34" charset="0"/>
              </a:endParaRPr>
            </a:p>
          </p:txBody>
        </p:sp>
      </p:grpSp>
      <p:grpSp>
        <p:nvGrpSpPr>
          <p:cNvPr id="18" name="Group 17"/>
          <p:cNvGrpSpPr/>
          <p:nvPr/>
        </p:nvGrpSpPr>
        <p:grpSpPr>
          <a:xfrm>
            <a:off x="8229631" y="1625102"/>
            <a:ext cx="2139483" cy="2043382"/>
            <a:chOff x="6732240" y="1347614"/>
            <a:chExt cx="1872208" cy="1656184"/>
          </a:xfrm>
        </p:grpSpPr>
        <p:sp>
          <p:nvSpPr>
            <p:cNvPr id="19" name="Oval 18"/>
            <p:cNvSpPr/>
            <p:nvPr/>
          </p:nvSpPr>
          <p:spPr>
            <a:xfrm>
              <a:off x="6732240" y="1347614"/>
              <a:ext cx="1872208"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57150">
              <a:solidFill>
                <a:schemeClr val="bg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6804248" y="1483545"/>
              <a:ext cx="1728192" cy="1200329"/>
            </a:xfrm>
            <a:prstGeom prst="rect">
              <a:avLst/>
            </a:prstGeom>
            <a:noFill/>
          </p:spPr>
          <p:txBody>
            <a:bodyPr wrap="square" rtlCol="0" anchor="ctr">
              <a:spAutoFit/>
            </a:bodyPr>
            <a:lstStyle/>
            <a:p>
              <a:pPr algn="ctr"/>
              <a:r>
                <a:rPr lang="en-US" sz="2400" dirty="0" smtClean="0">
                  <a:solidFill>
                    <a:schemeClr val="bg1"/>
                  </a:solidFill>
                  <a:latin typeface="Arial Narrow" pitchFamily="34" charset="0"/>
                </a:rPr>
                <a:t>Mitigate Increasing Energy Costs</a:t>
              </a:r>
              <a:endParaRPr lang="en-US" dirty="0">
                <a:solidFill>
                  <a:schemeClr val="bg1"/>
                </a:solidFill>
                <a:latin typeface="Arial Narrow" pitchFamily="34" charset="0"/>
              </a:endParaRPr>
            </a:p>
          </p:txBody>
        </p:sp>
      </p:grpSp>
      <p:grpSp>
        <p:nvGrpSpPr>
          <p:cNvPr id="21" name="Group 20"/>
          <p:cNvGrpSpPr/>
          <p:nvPr/>
        </p:nvGrpSpPr>
        <p:grpSpPr>
          <a:xfrm>
            <a:off x="8425519" y="4472022"/>
            <a:ext cx="2139483" cy="2043382"/>
            <a:chOff x="5940152" y="2787774"/>
            <a:chExt cx="1872208" cy="1656184"/>
          </a:xfrm>
        </p:grpSpPr>
        <p:sp>
          <p:nvSpPr>
            <p:cNvPr id="22" name="Oval 21"/>
            <p:cNvSpPr/>
            <p:nvPr/>
          </p:nvSpPr>
          <p:spPr>
            <a:xfrm>
              <a:off x="5940152" y="2787774"/>
              <a:ext cx="1872208"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57150">
              <a:solidFill>
                <a:schemeClr val="bg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012160" y="3027880"/>
              <a:ext cx="1728192" cy="1200329"/>
            </a:xfrm>
            <a:prstGeom prst="rect">
              <a:avLst/>
            </a:prstGeom>
            <a:noFill/>
          </p:spPr>
          <p:txBody>
            <a:bodyPr wrap="square" rtlCol="0">
              <a:spAutoFit/>
            </a:bodyPr>
            <a:lstStyle/>
            <a:p>
              <a:pPr algn="ctr"/>
              <a:r>
                <a:rPr lang="en-US" sz="2400" dirty="0" smtClean="0">
                  <a:solidFill>
                    <a:schemeClr val="bg1"/>
                  </a:solidFill>
                  <a:latin typeface="Arial Narrow" pitchFamily="34" charset="0"/>
                </a:rPr>
                <a:t>Enhance Competitive </a:t>
              </a:r>
            </a:p>
            <a:p>
              <a:pPr algn="ctr"/>
              <a:r>
                <a:rPr lang="en-US" sz="2400" dirty="0" smtClean="0">
                  <a:solidFill>
                    <a:schemeClr val="bg1"/>
                  </a:solidFill>
                  <a:latin typeface="Arial Narrow" pitchFamily="34" charset="0"/>
                </a:rPr>
                <a:t>Position</a:t>
              </a:r>
              <a:endParaRPr lang="en-US" dirty="0">
                <a:solidFill>
                  <a:schemeClr val="bg1"/>
                </a:solidFill>
                <a:latin typeface="Arial Narrow" pitchFamily="34" charset="0"/>
              </a:endParaRPr>
            </a:p>
          </p:txBody>
        </p:sp>
      </p:grpSp>
      <p:grpSp>
        <p:nvGrpSpPr>
          <p:cNvPr id="24" name="Group 23"/>
          <p:cNvGrpSpPr/>
          <p:nvPr/>
        </p:nvGrpSpPr>
        <p:grpSpPr>
          <a:xfrm>
            <a:off x="4946371" y="1533535"/>
            <a:ext cx="2139483" cy="2043382"/>
            <a:chOff x="827584" y="3147814"/>
            <a:chExt cx="1872208" cy="1656184"/>
          </a:xfrm>
        </p:grpSpPr>
        <p:sp>
          <p:nvSpPr>
            <p:cNvPr id="25" name="Oval 24"/>
            <p:cNvSpPr/>
            <p:nvPr/>
          </p:nvSpPr>
          <p:spPr>
            <a:xfrm>
              <a:off x="827584" y="3147814"/>
              <a:ext cx="1872208"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57150">
              <a:solidFill>
                <a:schemeClr val="bg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944678" y="3585831"/>
              <a:ext cx="1728192" cy="1200329"/>
            </a:xfrm>
            <a:prstGeom prst="rect">
              <a:avLst/>
            </a:prstGeom>
            <a:noFill/>
          </p:spPr>
          <p:txBody>
            <a:bodyPr wrap="square" rtlCol="0">
              <a:spAutoFit/>
            </a:bodyPr>
            <a:lstStyle/>
            <a:p>
              <a:pPr algn="ctr"/>
              <a:r>
                <a:rPr lang="en-US" sz="2400" dirty="0" smtClean="0">
                  <a:solidFill>
                    <a:schemeClr val="bg1"/>
                  </a:solidFill>
                  <a:latin typeface="Arial Narrow" pitchFamily="34" charset="0"/>
                </a:rPr>
                <a:t>Reinforce Our Reputation</a:t>
              </a:r>
              <a:endParaRPr lang="en-US" dirty="0">
                <a:solidFill>
                  <a:schemeClr val="bg1"/>
                </a:solidFill>
                <a:latin typeface="Arial Narrow" pitchFamily="34" charset="0"/>
              </a:endParaRPr>
            </a:p>
          </p:txBody>
        </p:sp>
      </p:grpSp>
      <p:grpSp>
        <p:nvGrpSpPr>
          <p:cNvPr id="27" name="Group 26"/>
          <p:cNvGrpSpPr/>
          <p:nvPr/>
        </p:nvGrpSpPr>
        <p:grpSpPr>
          <a:xfrm>
            <a:off x="1663111" y="1586802"/>
            <a:ext cx="2139483" cy="2043382"/>
            <a:chOff x="3635896" y="699542"/>
            <a:chExt cx="1872208" cy="1656184"/>
          </a:xfrm>
        </p:grpSpPr>
        <p:sp>
          <p:nvSpPr>
            <p:cNvPr id="28" name="Oval 27"/>
            <p:cNvSpPr/>
            <p:nvPr/>
          </p:nvSpPr>
          <p:spPr>
            <a:xfrm>
              <a:off x="3635896" y="699542"/>
              <a:ext cx="1872208"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57150">
              <a:solidFill>
                <a:schemeClr val="bg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707904" y="1132287"/>
              <a:ext cx="1728192" cy="830997"/>
            </a:xfrm>
            <a:prstGeom prst="rect">
              <a:avLst/>
            </a:prstGeom>
            <a:noFill/>
          </p:spPr>
          <p:txBody>
            <a:bodyPr wrap="square" rtlCol="0">
              <a:spAutoFit/>
            </a:bodyPr>
            <a:lstStyle/>
            <a:p>
              <a:pPr algn="ctr"/>
              <a:r>
                <a:rPr lang="en-US" sz="2400" dirty="0" smtClean="0">
                  <a:solidFill>
                    <a:schemeClr val="bg1"/>
                  </a:solidFill>
                  <a:latin typeface="Arial Narrow" pitchFamily="34" charset="0"/>
                </a:rPr>
                <a:t>Employee Satisfaction</a:t>
              </a:r>
              <a:endParaRPr lang="en-US" dirty="0">
                <a:solidFill>
                  <a:schemeClr val="bg1"/>
                </a:solidFill>
                <a:latin typeface="Arial Narrow" pitchFamily="34" charset="0"/>
              </a:endParaRPr>
            </a:p>
          </p:txBody>
        </p:sp>
      </p:gr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6045" y="4332681"/>
            <a:ext cx="1114425" cy="654955"/>
          </a:xfrm>
          <a:prstGeom prst="rect">
            <a:avLst/>
          </a:prstGeom>
        </p:spPr>
      </p:pic>
      <p:sp>
        <p:nvSpPr>
          <p:cNvPr id="17" name="Title 16"/>
          <p:cNvSpPr>
            <a:spLocks noGrp="1"/>
          </p:cNvSpPr>
          <p:nvPr>
            <p:ph type="title"/>
          </p:nvPr>
        </p:nvSpPr>
        <p:spPr/>
        <p:txBody>
          <a:bodyPr/>
          <a:lstStyle/>
          <a:p>
            <a:r>
              <a:rPr lang="en-US" dirty="0" smtClean="0"/>
              <a:t>What Motivates Energy Management at 3M?</a:t>
            </a:r>
            <a:endParaRPr lang="en-CA" dirty="0"/>
          </a:p>
        </p:txBody>
      </p:sp>
    </p:spTree>
    <p:extLst>
      <p:ext uri="{BB962C8B-B14F-4D97-AF65-F5344CB8AC3E}">
        <p14:creationId xmlns:p14="http://schemas.microsoft.com/office/powerpoint/2010/main" val="36561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50209_3M_PPTTemplate_v7">
  <a:themeElements>
    <a:clrScheme name="TRIFECTA 05 Grn_LtBlue_Blue-A">
      <a:dk1>
        <a:sysClr val="windowText" lastClr="000000"/>
      </a:dk1>
      <a:lt1>
        <a:srgbClr val="FFFFFF"/>
      </a:lt1>
      <a:dk2>
        <a:srgbClr val="A8A8A8"/>
      </a:dk2>
      <a:lt2>
        <a:srgbClr val="595959"/>
      </a:lt2>
      <a:accent1>
        <a:srgbClr val="008423"/>
      </a:accent1>
      <a:accent2>
        <a:srgbClr val="00C8E6"/>
      </a:accent2>
      <a:accent3>
        <a:srgbClr val="003CE6"/>
      </a:accent3>
      <a:accent4>
        <a:srgbClr val="004211"/>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2.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1345</Words>
  <Application>Microsoft Office PowerPoint</Application>
  <PresentationFormat>Widescreen</PresentationFormat>
  <Paragraphs>265</Paragraphs>
  <Slides>23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3M Circular TT Bold</vt:lpstr>
      <vt:lpstr>3M Circular TT Book</vt:lpstr>
      <vt:lpstr>Arial</vt:lpstr>
      <vt:lpstr>Arial Black</vt:lpstr>
      <vt:lpstr>Arial Narrow</vt:lpstr>
      <vt:lpstr>Times New Roman</vt:lpstr>
      <vt:lpstr>Wingdings 3</vt:lpstr>
      <vt:lpstr>150209_3M_PPTTemplate_v7</vt:lpstr>
      <vt:lpstr>Energy Management at 3M Canada</vt:lpstr>
      <vt:lpstr>PowerPoint Presentation</vt:lpstr>
      <vt:lpstr>An Introduction to 3M</vt:lpstr>
      <vt:lpstr>PowerPoint Presentation</vt:lpstr>
      <vt:lpstr>PowerPoint Presentation</vt:lpstr>
      <vt:lpstr>3M Canada</vt:lpstr>
      <vt:lpstr>2025 Goals </vt:lpstr>
      <vt:lpstr>Our Sustainability Progress</vt:lpstr>
      <vt:lpstr>What Motivates Energy Management at 3M?</vt:lpstr>
      <vt:lpstr>3 Pillars of Successful Energy Management (EnMS)</vt:lpstr>
      <vt:lpstr>PowerPoint Presentation</vt:lpstr>
      <vt:lpstr>SEP – Superior Energy Performance</vt:lpstr>
      <vt:lpstr>First Pillar of EnMS - Metering and Targeting</vt:lpstr>
      <vt:lpstr>Second Pillar of EnMS - Technology</vt:lpstr>
      <vt:lpstr>PowerPoint Presentation</vt:lpstr>
      <vt:lpstr>PowerPoint Presentation</vt:lpstr>
      <vt:lpstr>Third Pillar of EnMS - People</vt:lpstr>
      <vt:lpstr>PowerPoint Presentation</vt:lpstr>
      <vt:lpstr>We are part of the solution</vt:lpstr>
      <vt:lpstr>PowerPoint Presentation</vt:lpstr>
      <vt:lpstr>Energy Management System Benefits</vt:lpstr>
      <vt:lpstr>Key Success Factors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Trifecta 1.0</dc:title>
  <dc:creator/>
  <dc:description>brand.3M.com</dc:description>
  <cp:lastModifiedBy/>
  <cp:revision>1</cp:revision>
  <dcterms:created xsi:type="dcterms:W3CDTF">2015-02-10T20:12:44Z</dcterms:created>
  <dcterms:modified xsi:type="dcterms:W3CDTF">2016-11-05T19:53:21Z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y fmtid="{D5CDD505-2E9C-101B-9397-08002B2CF9AE}" pid="5" name="_NewReviewCycle">
    <vt:lpwstr/>
  </property>
</Properties>
</file>