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402" r:id="rId6"/>
    <p:sldId id="495" r:id="rId7"/>
    <p:sldId id="501" r:id="rId8"/>
    <p:sldId id="445" r:id="rId9"/>
    <p:sldId id="500" r:id="rId10"/>
    <p:sldId id="427" r:id="rId11"/>
    <p:sldId id="417" r:id="rId12"/>
    <p:sldId id="444" r:id="rId13"/>
    <p:sldId id="511" r:id="rId14"/>
    <p:sldId id="449" r:id="rId15"/>
    <p:sldId id="526" r:id="rId16"/>
    <p:sldId id="535" r:id="rId17"/>
    <p:sldId id="415" r:id="rId18"/>
    <p:sldId id="544" r:id="rId19"/>
    <p:sldId id="545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93C"/>
    <a:srgbClr val="22505F"/>
    <a:srgbClr val="B6BF00"/>
    <a:srgbClr val="91004B"/>
    <a:srgbClr val="5BBBB7"/>
    <a:srgbClr val="D1DF59"/>
    <a:srgbClr val="003478"/>
    <a:srgbClr val="B3C8E6"/>
    <a:srgbClr val="B3C863"/>
    <a:srgbClr val="7D0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88452" autoAdjust="0"/>
  </p:normalViewPr>
  <p:slideViewPr>
    <p:cSldViewPr snapToGrid="0" snapToObjects="1">
      <p:cViewPr varScale="1">
        <p:scale>
          <a:sx n="96" d="100"/>
          <a:sy n="96" d="100"/>
        </p:scale>
        <p:origin x="12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9A529-470E-C146-9B98-597A91D11373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DF894-A7C8-6243-AE95-34BB0169F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39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7D7CB-F578-844B-891E-175CF7006D0B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3979D-C287-CF45-AA9C-A951DB350F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9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5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43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4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6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33979D-C287-CF45-AA9C-A951DB350F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646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33979D-C287-CF45-AA9C-A951DB350F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8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42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41178-FA42-470B-85FB-CD5C1D183B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72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6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4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1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9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3979D-C287-CF45-AA9C-A951DB350F6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4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4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1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16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>
            <p:custDataLst>
              <p:tags r:id="rId1"/>
            </p:custDataLst>
          </p:nvPr>
        </p:nvSpPr>
        <p:spPr bwMode="auto">
          <a:xfrm>
            <a:off x="2" y="2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18" tIns="45710" rIns="91418" bIns="457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62" y="2628013"/>
            <a:ext cx="1243076" cy="1601991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=""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716000"/>
            <a:ext cx="9144000" cy="666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Thank you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152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en-US" noProof="0" dirty="0" smtClean="0"/>
              <a:t>Click to add subtitle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1780"/>
          <a:lstStyle>
            <a:lvl1pPr marL="215890" indent="-215890">
              <a:spcBef>
                <a:spcPts val="0"/>
              </a:spcBef>
              <a:defRPr sz="1800"/>
            </a:lvl1pPr>
            <a:lvl2pPr marL="431780" indent="-215890">
              <a:spcBef>
                <a:spcPts val="0"/>
              </a:spcBef>
              <a:defRPr sz="1800"/>
            </a:lvl2pPr>
            <a:lvl3pPr marL="647670" indent="-21589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3560" indent="-21589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79450" indent="-228485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5340" indent="-228485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1232" indent="-21589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7120" indent="-21589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3015" indent="-21589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9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84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6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3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8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418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1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8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4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4055F-063F-1E43-8D9E-3071FD478361}" type="datetimeFigureOut">
              <a:rPr lang="en-US" smtClean="0"/>
              <a:t>11/6/2016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4050A-CE59-4345-B03F-E12E26920E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0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ctr" defTabSz="4571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45714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45714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45714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45714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4571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image" Target="../media/image2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2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.em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2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926-Vision_PPT_MASTER_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649" y="1589353"/>
            <a:ext cx="8658225" cy="773718"/>
          </a:xfrm>
          <a:prstGeom prst="rect">
            <a:avLst/>
          </a:prstGeom>
          <a:effectLst/>
        </p:spPr>
        <p:txBody>
          <a:bodyPr wrap="square" lIns="91418" tIns="45710" rIns="91418" bIns="4571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 smtClean="0">
                <a:solidFill>
                  <a:srgbClr val="0070C0"/>
                </a:solidFill>
                <a:effectLst>
                  <a:glow rad="1587500">
                    <a:schemeClr val="tx1">
                      <a:lumMod val="85000"/>
                      <a:lumOff val="15000"/>
                      <a:alpha val="39000"/>
                    </a:schemeClr>
                  </a:glow>
                </a:effectLst>
              </a:rPr>
              <a:t>Empowering smart cities</a:t>
            </a:r>
          </a:p>
        </p:txBody>
      </p:sp>
      <p:pic>
        <p:nvPicPr>
          <p:cNvPr id="5" name="Picture 4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77" y="6237312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=""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BL_B_ENG_BR_bluRGB_091113_H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3" y="5991293"/>
            <a:ext cx="2149860" cy="768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7649" y="2128249"/>
            <a:ext cx="865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BA4D9"/>
                </a:solidFill>
              </a:rPr>
              <a:t>with connected lighting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95924" y="4666350"/>
            <a:ext cx="3610467" cy="683244"/>
          </a:xfrm>
          <a:prstGeom prst="rect">
            <a:avLst/>
          </a:prstGeom>
          <a:effectLst/>
        </p:spPr>
        <p:txBody>
          <a:bodyPr wrap="square" lIns="91418" tIns="45710" rIns="91418" bIns="45710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6000" b="1">
                <a:solidFill>
                  <a:srgbClr val="0070C0"/>
                </a:solidFill>
                <a:effectLst>
                  <a:glow rad="1587500">
                    <a:schemeClr val="tx1">
                      <a:lumMod val="85000"/>
                      <a:lumOff val="15000"/>
                      <a:alpha val="39000"/>
                    </a:schemeClr>
                  </a:glow>
                </a:effectLst>
              </a:defRPr>
            </a:lvl1pPr>
          </a:lstStyle>
          <a:p>
            <a:r>
              <a:rPr lang="en-US" sz="2800" dirty="0" smtClean="0">
                <a:solidFill>
                  <a:srgbClr val="FFC000"/>
                </a:solidFill>
              </a:rPr>
              <a:t>CEC November 7, 2016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Daryll Nazarene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3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15-Bridges_Mons_Facades_Graphics2-1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094874" y="2072251"/>
            <a:ext cx="7555831" cy="1647937"/>
          </a:xfrm>
          <a:prstGeom prst="rect">
            <a:avLst/>
          </a:prstGeom>
        </p:spPr>
        <p:txBody>
          <a:bodyPr vert="horz" lIns="68572" tIns="34286" rIns="68572" bIns="34286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 smtClean="0">
                <a:solidFill>
                  <a:srgbClr val="CAE3E9"/>
                </a:solidFill>
              </a:rPr>
              <a:t>Connected Lighting Systems for smart city applications</a:t>
            </a:r>
            <a:endParaRPr lang="en-US" sz="6000" b="1" dirty="0">
              <a:solidFill>
                <a:srgbClr val="CAE3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6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26-Vision_Graphics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" y="0"/>
            <a:ext cx="911564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7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=""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2187510" y="2853436"/>
            <a:ext cx="1842623" cy="711031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r>
              <a:rPr lang="en-US" sz="1550" dirty="0" smtClean="0">
                <a:solidFill>
                  <a:srgbClr val="003478"/>
                </a:solidFill>
              </a:rPr>
              <a:t>million </a:t>
            </a:r>
            <a:r>
              <a:rPr lang="en-US" sz="1550" dirty="0">
                <a:solidFill>
                  <a:srgbClr val="003478"/>
                </a:solidFill>
              </a:rPr>
              <a:t>street lights </a:t>
            </a:r>
            <a:r>
              <a:rPr lang="en-US" sz="1550" dirty="0" smtClean="0">
                <a:solidFill>
                  <a:srgbClr val="003478"/>
                </a:solidFill>
              </a:rPr>
              <a:t>in North America</a:t>
            </a:r>
            <a:r>
              <a:rPr lang="en-US" sz="1550" baseline="30000" dirty="0" smtClean="0">
                <a:solidFill>
                  <a:srgbClr val="003478"/>
                </a:solidFill>
              </a:rPr>
              <a:t>1</a:t>
            </a:r>
            <a:endParaRPr lang="en-US" sz="1550" baseline="30000" dirty="0">
              <a:solidFill>
                <a:srgbClr val="003478"/>
              </a:solidFill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049412" y="2802634"/>
            <a:ext cx="2376986" cy="914502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r>
              <a:rPr lang="en-US" sz="1600" dirty="0">
                <a:solidFill>
                  <a:srgbClr val="003478"/>
                </a:solidFill>
              </a:rPr>
              <a:t>Lighting can account for</a:t>
            </a:r>
            <a:br>
              <a:rPr lang="en-US" sz="1600" dirty="0">
                <a:solidFill>
                  <a:srgbClr val="003478"/>
                </a:solidFill>
              </a:rPr>
            </a:br>
            <a:r>
              <a:rPr lang="en-US" sz="1600" dirty="0">
                <a:solidFill>
                  <a:srgbClr val="003478"/>
                </a:solidFill>
              </a:rPr>
              <a:t>up to 40% of a city’s total energy consumption</a:t>
            </a:r>
            <a:r>
              <a:rPr lang="en-US" sz="1600" b="1" baseline="30000" dirty="0">
                <a:solidFill>
                  <a:srgbClr val="003478"/>
                </a:solidFill>
              </a:rPr>
              <a:t>2</a:t>
            </a:r>
            <a:r>
              <a:rPr lang="en-US" sz="1600" dirty="0">
                <a:solidFill>
                  <a:srgbClr val="003478"/>
                </a:solidFill>
              </a:rPr>
              <a:t/>
            </a:r>
            <a:br>
              <a:rPr lang="en-US" sz="1600" dirty="0">
                <a:solidFill>
                  <a:srgbClr val="003478"/>
                </a:solidFill>
              </a:rPr>
            </a:br>
            <a:endParaRPr lang="en-US" sz="1600" dirty="0">
              <a:solidFill>
                <a:srgbClr val="003478"/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2649225" y="4143941"/>
            <a:ext cx="1812708" cy="961459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r>
              <a:rPr lang="en-US" sz="1600" dirty="0">
                <a:solidFill>
                  <a:srgbClr val="003478"/>
                </a:solidFill>
              </a:rPr>
              <a:t>On average, public lighting is more than 20 years old</a:t>
            </a:r>
            <a:r>
              <a:rPr lang="en-US" sz="1600" baseline="30000" dirty="0">
                <a:solidFill>
                  <a:srgbClr val="003478"/>
                </a:solidFill>
              </a:rPr>
              <a:t>3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6103567" y="4842505"/>
            <a:ext cx="2356699" cy="973886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r>
              <a:rPr lang="en-US" sz="1600" baseline="-14000" dirty="0" smtClean="0">
                <a:solidFill>
                  <a:srgbClr val="003478"/>
                </a:solidFill>
              </a:rPr>
              <a:t>~</a:t>
            </a:r>
            <a:r>
              <a:rPr lang="en-US" sz="1600" dirty="0">
                <a:solidFill>
                  <a:srgbClr val="003478"/>
                </a:solidFill>
              </a:rPr>
              <a:t>2</a:t>
            </a:r>
            <a:r>
              <a:rPr lang="en-US" sz="1600" dirty="0" smtClean="0">
                <a:solidFill>
                  <a:srgbClr val="003478"/>
                </a:solidFill>
              </a:rPr>
              <a:t>% </a:t>
            </a:r>
            <a:r>
              <a:rPr lang="en-US" sz="1600" dirty="0">
                <a:solidFill>
                  <a:srgbClr val="003478"/>
                </a:solidFill>
              </a:rPr>
              <a:t>of installed systems are connected, expected to </a:t>
            </a:r>
            <a:r>
              <a:rPr lang="en-US" sz="1600" dirty="0" smtClean="0">
                <a:solidFill>
                  <a:srgbClr val="003478"/>
                </a:solidFill>
              </a:rPr>
              <a:t>reach 35% by 2025</a:t>
            </a:r>
            <a:r>
              <a:rPr lang="en-US" sz="1600" baseline="30000" dirty="0" smtClean="0">
                <a:solidFill>
                  <a:srgbClr val="003478"/>
                </a:solidFill>
              </a:rPr>
              <a:t>3</a:t>
            </a:r>
            <a:endParaRPr lang="en-US" sz="1550" baseline="30000" dirty="0">
              <a:solidFill>
                <a:srgbClr val="003478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3642" y="2101340"/>
            <a:ext cx="11416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aseline="-8000" dirty="0" smtClean="0">
                <a:solidFill>
                  <a:srgbClr val="003478"/>
                </a:solidFill>
              </a:rPr>
              <a:t>~</a:t>
            </a:r>
            <a:r>
              <a:rPr lang="en-US" sz="5400" b="1" dirty="0" smtClean="0">
                <a:solidFill>
                  <a:srgbClr val="003478"/>
                </a:solidFill>
              </a:rPr>
              <a:t>44</a:t>
            </a:r>
            <a:endParaRPr lang="en-US" sz="5400" b="1" dirty="0">
              <a:solidFill>
                <a:srgbClr val="003478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72175" y="2955040"/>
            <a:ext cx="676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40%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7857" y="6121234"/>
            <a:ext cx="5431810" cy="5078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US" sz="900" baseline="30000" dirty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Northeast Group,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Global LED and Smart Street Lighting Forecast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2015-2025</a:t>
            </a:r>
          </a:p>
          <a:p>
            <a:r>
              <a:rPr lang="en-US" sz="900" baseline="30000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European PPP Expertise Centre (EPEC), European Commission,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Energy Efficient Street Lighting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, 2013</a:t>
            </a:r>
          </a:p>
          <a:p>
            <a:r>
              <a:rPr lang="en-US" sz="900" baseline="30000" dirty="0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Philips market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8000" y="828000"/>
            <a:ext cx="7488000" cy="590921"/>
          </a:xfrm>
          <a:noFill/>
        </p:spPr>
        <p:txBody>
          <a:bodyPr vert="horz"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3600" b="1" dirty="0">
                <a:solidFill>
                  <a:srgbClr val="003478"/>
                </a:solidFill>
              </a:rPr>
              <a:t>Public lighting is </a:t>
            </a:r>
            <a:r>
              <a:rPr lang="en-CA" sz="3600" b="1" dirty="0" smtClean="0">
                <a:solidFill>
                  <a:srgbClr val="003478"/>
                </a:solidFill>
              </a:rPr>
              <a:t>everywhere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CA" sz="3600" b="1" dirty="0">
              <a:solidFill>
                <a:srgbClr val="003478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42180" y="1398862"/>
            <a:ext cx="7488000" cy="374400"/>
          </a:xfr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en-CA" sz="2000" dirty="0">
                <a:solidFill>
                  <a:srgbClr val="7BA4D9"/>
                </a:solidFill>
              </a:rPr>
              <a:t>But connectivity is not</a:t>
            </a:r>
          </a:p>
        </p:txBody>
      </p:sp>
    </p:spTree>
    <p:extLst>
      <p:ext uri="{BB962C8B-B14F-4D97-AF65-F5344CB8AC3E}">
        <p14:creationId xmlns:p14="http://schemas.microsoft.com/office/powerpoint/2010/main" val="31088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26-EmpoweredCities_v2(City_Illustrations)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Picture 28" descr="14926-EmpoweredCities_v2(City_Illustrations)-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33960" y="404641"/>
            <a:ext cx="1725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F204B"/>
                </a:solidFill>
              </a:rPr>
              <a:t>Connected lighting</a:t>
            </a:r>
            <a:br>
              <a:rPr lang="en-US" sz="1200" dirty="0" smtClean="0">
                <a:solidFill>
                  <a:srgbClr val="0F204B"/>
                </a:solidFill>
              </a:rPr>
            </a:br>
            <a:r>
              <a:rPr lang="en-US" sz="1200" dirty="0" smtClean="0">
                <a:solidFill>
                  <a:srgbClr val="0F204B"/>
                </a:solidFill>
              </a:rPr>
              <a:t>and public safety</a:t>
            </a:r>
            <a:endParaRPr lang="en-US" sz="1200" b="1" baseline="30000" dirty="0">
              <a:solidFill>
                <a:srgbClr val="0F204B"/>
              </a:solidFill>
            </a:endParaRPr>
          </a:p>
        </p:txBody>
      </p:sp>
      <p:sp>
        <p:nvSpPr>
          <p:cNvPr id="5" name="Rechteck 3"/>
          <p:cNvSpPr/>
          <p:nvPr/>
        </p:nvSpPr>
        <p:spPr>
          <a:xfrm>
            <a:off x="5105341" y="4301986"/>
            <a:ext cx="1163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Large </a:t>
            </a:r>
            <a:r>
              <a:rPr lang="en-US" sz="1400" dirty="0" smtClean="0">
                <a:solidFill>
                  <a:schemeClr val="bg1"/>
                </a:solidFill>
              </a:rPr>
              <a:t>fight </a:t>
            </a:r>
            <a:r>
              <a:rPr lang="en-US" sz="1400" dirty="0">
                <a:solidFill>
                  <a:schemeClr val="bg1"/>
                </a:solidFill>
              </a:rPr>
              <a:t>breaks </a:t>
            </a:r>
            <a:r>
              <a:rPr lang="en-US" sz="1400" dirty="0" smtClean="0">
                <a:solidFill>
                  <a:schemeClr val="bg1"/>
                </a:solidFill>
              </a:rPr>
              <a:t>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hteck 3"/>
          <p:cNvSpPr/>
          <p:nvPr/>
        </p:nvSpPr>
        <p:spPr>
          <a:xfrm>
            <a:off x="7010984" y="4709919"/>
            <a:ext cx="1655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Incident is reported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to the police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10484" y="2090710"/>
            <a:ext cx="3138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Police control room operator overrides existing lighting scheme manually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78543" y="2577743"/>
            <a:ext cx="2459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Connected luminaire receives override call in real-time and delivers more light (100% instead of night dim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05612" y="4696172"/>
            <a:ext cx="1016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Police </a:t>
            </a:r>
            <a:r>
              <a:rPr lang="en-GB" sz="1400" dirty="0" smtClean="0">
                <a:solidFill>
                  <a:schemeClr val="bg1"/>
                </a:solidFill>
              </a:rPr>
              <a:t>responding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0000" y="605956"/>
            <a:ext cx="6224072" cy="190307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500" b="1" dirty="0">
                <a:solidFill>
                  <a:schemeClr val="bg1"/>
                </a:solidFill>
              </a:rPr>
              <a:t>Individual </a:t>
            </a:r>
          </a:p>
          <a:p>
            <a:pPr>
              <a:lnSpc>
                <a:spcPct val="90000"/>
              </a:lnSpc>
            </a:pPr>
            <a:r>
              <a:rPr lang="en-US" sz="4500" b="1" dirty="0">
                <a:solidFill>
                  <a:schemeClr val="bg1"/>
                </a:solidFill>
              </a:rPr>
              <a:t>real-time </a:t>
            </a:r>
            <a:r>
              <a:rPr lang="en-US" sz="4500" b="1" dirty="0" smtClean="0">
                <a:solidFill>
                  <a:schemeClr val="bg1"/>
                </a:solidFill>
              </a:rPr>
              <a:t>control </a:t>
            </a:r>
            <a:r>
              <a:rPr lang="en-US" sz="5000" b="1" dirty="0">
                <a:solidFill>
                  <a:srgbClr val="67004F"/>
                </a:solidFill>
              </a:rPr>
              <a:t/>
            </a:r>
            <a:br>
              <a:rPr lang="en-US" sz="5000" b="1" dirty="0">
                <a:solidFill>
                  <a:srgbClr val="67004F"/>
                </a:solidFill>
              </a:rPr>
            </a:br>
            <a:endParaRPr lang="en-US" sz="4000" dirty="0">
              <a:solidFill>
                <a:srgbClr val="00347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3956" y="4830972"/>
            <a:ext cx="27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2932" y="4689082"/>
            <a:ext cx="27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0577" y="2089668"/>
            <a:ext cx="27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87009" y="3509014"/>
            <a:ext cx="27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3908" y="4778360"/>
            <a:ext cx="27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4988" y="3928426"/>
            <a:ext cx="1610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Police can respond better to incident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92521" y="3939811"/>
            <a:ext cx="27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9328" y="3680573"/>
            <a:ext cx="27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8" name="Rechteck 3"/>
          <p:cNvSpPr/>
          <p:nvPr/>
        </p:nvSpPr>
        <p:spPr>
          <a:xfrm>
            <a:off x="6763194" y="3683033"/>
            <a:ext cx="1488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Cameras produce better images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 Placeholder 3__"/>
          <p:cNvSpPr txBox="1">
            <a:spLocks/>
          </p:cNvSpPr>
          <p:nvPr/>
        </p:nvSpPr>
        <p:spPr>
          <a:xfrm>
            <a:off x="735204" y="6107354"/>
            <a:ext cx="8059879" cy="613622"/>
          </a:xfrm>
          <a:prstGeom prst="rect">
            <a:avLst/>
          </a:prstGeom>
          <a:ln>
            <a:noFill/>
          </a:ln>
        </p:spPr>
        <p:txBody>
          <a:bodyPr lIns="72000" tIns="72000" rIns="72000" bIns="72000" spcCol="432000"/>
          <a:lstStyle/>
          <a:p>
            <a:pPr marL="140400" indent="-14040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Fast </a:t>
            </a:r>
            <a:r>
              <a:rPr lang="en-US" sz="1400" dirty="0">
                <a:solidFill>
                  <a:schemeClr val="bg1"/>
                </a:solidFill>
              </a:rPr>
              <a:t>and </a:t>
            </a:r>
            <a:r>
              <a:rPr lang="en-US" sz="1400" dirty="0" smtClean="0">
                <a:solidFill>
                  <a:schemeClr val="bg1"/>
                </a:solidFill>
              </a:rPr>
              <a:t>better </a:t>
            </a:r>
            <a:r>
              <a:rPr lang="en-US" sz="1400" dirty="0">
                <a:solidFill>
                  <a:schemeClr val="bg1"/>
                </a:solidFill>
              </a:rPr>
              <a:t>response to incidents by emergency </a:t>
            </a:r>
            <a:r>
              <a:rPr lang="en-US" sz="1400" dirty="0" smtClean="0">
                <a:solidFill>
                  <a:schemeClr val="bg1"/>
                </a:solidFill>
              </a:rPr>
              <a:t>services, Improved </a:t>
            </a:r>
            <a:r>
              <a:rPr lang="en-US" sz="1400" dirty="0">
                <a:solidFill>
                  <a:schemeClr val="bg1"/>
                </a:solidFill>
              </a:rPr>
              <a:t>performance of security cameras</a:t>
            </a:r>
          </a:p>
          <a:p>
            <a:pPr marL="140400" indent="-140400">
              <a:spcBef>
                <a:spcPts val="600"/>
              </a:spcBef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Adjustment to individual light poles while </a:t>
            </a:r>
            <a:r>
              <a:rPr lang="en-US" sz="1400" dirty="0" smtClean="0">
                <a:solidFill>
                  <a:schemeClr val="bg1"/>
                </a:solidFill>
              </a:rPr>
              <a:t>other luminaires </a:t>
            </a:r>
            <a:r>
              <a:rPr lang="en-US" sz="1400" dirty="0">
                <a:solidFill>
                  <a:schemeClr val="bg1"/>
                </a:solidFill>
              </a:rPr>
              <a:t>stay dimmed to save </a:t>
            </a:r>
            <a:r>
              <a:rPr lang="en-US" sz="1400" dirty="0" smtClean="0">
                <a:solidFill>
                  <a:schemeClr val="bg1"/>
                </a:solidFill>
              </a:rPr>
              <a:t>energy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6863086"/>
          </a:xfrm>
          <a:prstGeom prst="rect">
            <a:avLst/>
          </a:prstGeom>
        </p:spPr>
      </p:pic>
      <p:sp>
        <p:nvSpPr>
          <p:cNvPr id="8" name="Rechteck 3"/>
          <p:cNvSpPr/>
          <p:nvPr/>
        </p:nvSpPr>
        <p:spPr>
          <a:xfrm>
            <a:off x="6892188" y="2467938"/>
            <a:ext cx="13587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Collect, analyze and aggregate </a:t>
            </a:r>
            <a:r>
              <a:rPr lang="en-US" altLang="en-US" sz="1400" dirty="0" smtClean="0">
                <a:solidFill>
                  <a:schemeClr val="bg1"/>
                </a:solidFill>
              </a:rPr>
              <a:t>data in the cloud</a:t>
            </a:r>
            <a:endParaRPr lang="en-US" alt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5854" y="4101467"/>
            <a:ext cx="347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" name="Rechteck 3"/>
          <p:cNvSpPr/>
          <p:nvPr/>
        </p:nvSpPr>
        <p:spPr>
          <a:xfrm>
            <a:off x="4101369" y="2286403"/>
            <a:ext cx="1715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Share and present </a:t>
            </a:r>
            <a:r>
              <a:rPr lang="en-US" sz="1400" dirty="0">
                <a:solidFill>
                  <a:srgbClr val="FFFFFF"/>
                </a:solidFill>
              </a:rPr>
              <a:t>insights via dashboards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0763" y="4085687"/>
            <a:ext cx="300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758" y="522535"/>
            <a:ext cx="8053522" cy="182356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500" b="1" dirty="0" smtClean="0">
                <a:solidFill>
                  <a:schemeClr val="bg1"/>
                </a:solidFill>
              </a:rPr>
              <a:t>Exploring new value by </a:t>
            </a:r>
            <a:r>
              <a:rPr lang="en-US" sz="5000" b="1" dirty="0" smtClean="0">
                <a:solidFill>
                  <a:srgbClr val="67004F"/>
                </a:solidFill>
              </a:rPr>
              <a:t/>
            </a:r>
            <a:br>
              <a:rPr lang="en-US" sz="5000" b="1" dirty="0" smtClean="0">
                <a:solidFill>
                  <a:srgbClr val="67004F"/>
                </a:solidFill>
              </a:rPr>
            </a:br>
            <a:r>
              <a:rPr lang="en-US" sz="4000" dirty="0" smtClean="0">
                <a:solidFill>
                  <a:srgbClr val="A27CAC"/>
                </a:solidFill>
              </a:rPr>
              <a:t>leveraging existing, ubiquitous infrastructure</a:t>
            </a:r>
            <a:endParaRPr lang="en-US" sz="4000" dirty="0">
              <a:solidFill>
                <a:srgbClr val="A27CAC"/>
              </a:solidFill>
            </a:endParaRPr>
          </a:p>
        </p:txBody>
      </p:sp>
      <p:sp>
        <p:nvSpPr>
          <p:cNvPr id="14" name="Rechteck 3"/>
          <p:cNvSpPr/>
          <p:nvPr/>
        </p:nvSpPr>
        <p:spPr>
          <a:xfrm>
            <a:off x="2139658" y="3993354"/>
            <a:ext cx="1464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Environmental noise monitoring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3181" y="1947849"/>
            <a:ext cx="347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5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Rechteck 3"/>
          <p:cNvSpPr/>
          <p:nvPr/>
        </p:nvSpPr>
        <p:spPr>
          <a:xfrm>
            <a:off x="4084820" y="3993354"/>
            <a:ext cx="1360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Urban soundscape </a:t>
            </a:r>
            <a:r>
              <a:rPr lang="en-US" sz="1400" dirty="0" smtClean="0">
                <a:solidFill>
                  <a:srgbClr val="FFFFFF"/>
                </a:solidFill>
              </a:rPr>
              <a:t>monitoring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7600" y="4928879"/>
            <a:ext cx="347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56669" y="3134896"/>
            <a:ext cx="347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0" name="Rechteck 3"/>
          <p:cNvSpPr/>
          <p:nvPr/>
        </p:nvSpPr>
        <p:spPr>
          <a:xfrm>
            <a:off x="6507600" y="5785750"/>
            <a:ext cx="1360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Lighting network health monitoring</a:t>
            </a:r>
          </a:p>
        </p:txBody>
      </p:sp>
    </p:spTree>
    <p:extLst>
      <p:ext uri="{BB962C8B-B14F-4D97-AF65-F5344CB8AC3E}">
        <p14:creationId xmlns:p14="http://schemas.microsoft.com/office/powerpoint/2010/main" val="40060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26-Vision_Graphics-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" y="0"/>
            <a:ext cx="915246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775" y="773444"/>
            <a:ext cx="8242813" cy="230831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b="1" dirty="0" smtClean="0">
                <a:solidFill>
                  <a:srgbClr val="662046"/>
                </a:solidFill>
              </a:rPr>
              <a:t>Evolving smart city applications</a:t>
            </a:r>
            <a:endParaRPr lang="en-US" sz="6000" b="1" dirty="0">
              <a:solidFill>
                <a:srgbClr val="66204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chemeClr val="bg1"/>
                </a:solidFill>
              </a:rPr>
              <a:t>Responding </a:t>
            </a:r>
            <a:r>
              <a:rPr lang="en-US" sz="4000" dirty="0">
                <a:solidFill>
                  <a:schemeClr val="bg1"/>
                </a:solidFill>
              </a:rPr>
              <a:t>to changing needs</a:t>
            </a:r>
          </a:p>
        </p:txBody>
      </p:sp>
    </p:spTree>
    <p:extLst>
      <p:ext uri="{BB962C8B-B14F-4D97-AF65-F5344CB8AC3E}">
        <p14:creationId xmlns:p14="http://schemas.microsoft.com/office/powerpoint/2010/main" val="9306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26-Vision_Graphics-3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" y="0"/>
            <a:ext cx="911564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7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xmlns="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Text Placeholder 2"/>
          <p:cNvSpPr>
            <a:spLocks noGrp="1"/>
          </p:cNvSpPr>
          <p:nvPr/>
        </p:nvSpPr>
        <p:spPr>
          <a:xfrm>
            <a:off x="1012125" y="3542252"/>
            <a:ext cx="943675" cy="4540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 Placeholder 2"/>
          <p:cNvSpPr>
            <a:spLocks noGrp="1"/>
          </p:cNvSpPr>
          <p:nvPr/>
        </p:nvSpPr>
        <p:spPr>
          <a:xfrm>
            <a:off x="1012125" y="4590550"/>
            <a:ext cx="825142" cy="38785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2"/>
          <p:cNvSpPr>
            <a:spLocks noGrp="1"/>
          </p:cNvSpPr>
          <p:nvPr/>
        </p:nvSpPr>
        <p:spPr>
          <a:xfrm>
            <a:off x="1012125" y="5563171"/>
            <a:ext cx="706608" cy="4658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Asset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2"/>
          <p:cNvSpPr>
            <a:spLocks noGrp="1"/>
          </p:cNvSpPr>
          <p:nvPr/>
        </p:nvSpPr>
        <p:spPr>
          <a:xfrm>
            <a:off x="2627911" y="2527591"/>
            <a:ext cx="2977801" cy="28018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Placeholder 2"/>
          <p:cNvSpPr>
            <a:spLocks noGrp="1"/>
          </p:cNvSpPr>
          <p:nvPr/>
        </p:nvSpPr>
        <p:spPr>
          <a:xfrm>
            <a:off x="1012125" y="2395304"/>
            <a:ext cx="1191864" cy="68656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City asset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dashboard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999" y="556722"/>
            <a:ext cx="7695868" cy="121057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457145">
              <a:lnSpc>
                <a:spcPct val="90000"/>
              </a:lnSpc>
            </a:pPr>
            <a:r>
              <a:rPr lang="en-US" sz="4000" b="1" dirty="0" smtClean="0">
                <a:solidFill>
                  <a:srgbClr val="91004B"/>
                </a:solidFill>
                <a:latin typeface="Calibri"/>
              </a:rPr>
              <a:t>Expanding into smart city </a:t>
            </a:r>
            <a:endParaRPr lang="en-US" sz="4000" b="1" dirty="0">
              <a:solidFill>
                <a:srgbClr val="91004B"/>
              </a:solidFill>
              <a:latin typeface="Calibri"/>
            </a:endParaRPr>
          </a:p>
          <a:p>
            <a:pPr marL="0" marR="0" lvl="0" indent="0" algn="l" defTabSz="45714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9AA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cases that provide new value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9A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6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926-Vision_Graphics-3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" y="0"/>
            <a:ext cx="911564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0902" y="6372895"/>
            <a:ext cx="6747031" cy="55398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Location: TBC</a:t>
            </a:r>
          </a:p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458" y="6426591"/>
            <a:ext cx="3064609" cy="207729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 marL="0" marR="0" lvl="0" indent="0" algn="l" defTabSz="45714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Vision – Empowered cities with connected lighting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7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xmlns="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9999" y="556722"/>
            <a:ext cx="7657519" cy="120031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45714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100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1004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 new opportunities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100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14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9AA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via open,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E59AA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well-defined interfaces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9A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/>
        </p:nvSpPr>
        <p:spPr>
          <a:xfrm>
            <a:off x="1012125" y="3542252"/>
            <a:ext cx="943675" cy="4540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2"/>
          <p:cNvSpPr>
            <a:spLocks noGrp="1"/>
          </p:cNvSpPr>
          <p:nvPr/>
        </p:nvSpPr>
        <p:spPr>
          <a:xfrm>
            <a:off x="1012125" y="4590550"/>
            <a:ext cx="825142" cy="38785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/>
          <p:cNvSpPr>
            <a:spLocks noGrp="1"/>
          </p:cNvSpPr>
          <p:nvPr/>
        </p:nvSpPr>
        <p:spPr>
          <a:xfrm>
            <a:off x="1012125" y="5563171"/>
            <a:ext cx="706608" cy="46588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Asset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2"/>
          <p:cNvSpPr>
            <a:spLocks noGrp="1"/>
          </p:cNvSpPr>
          <p:nvPr/>
        </p:nvSpPr>
        <p:spPr>
          <a:xfrm>
            <a:off x="1012125" y="2395304"/>
            <a:ext cx="1191864" cy="68656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City asset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val="14914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40" y="4596399"/>
            <a:ext cx="5512432" cy="864096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4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926-Vision_Graphics-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" y="-332739"/>
            <a:ext cx="9115640" cy="6858000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6826316" y="2523724"/>
            <a:ext cx="1291574" cy="1037946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US" sz="1300" b="1" dirty="0">
                <a:solidFill>
                  <a:srgbClr val="003478"/>
                </a:solidFill>
              </a:rPr>
              <a:t>Urban population:     </a:t>
            </a:r>
            <a:r>
              <a:rPr lang="en-US" sz="1300" dirty="0">
                <a:solidFill>
                  <a:srgbClr val="003478"/>
                </a:solidFill>
              </a:rPr>
              <a:t>will grow from 50% to 70</a:t>
            </a:r>
            <a:r>
              <a:rPr lang="en-US" sz="1300" dirty="0" smtClean="0">
                <a:solidFill>
                  <a:srgbClr val="003478"/>
                </a:solidFill>
              </a:rPr>
              <a:t>%</a:t>
            </a:r>
            <a:br>
              <a:rPr lang="en-US" sz="1300" dirty="0" smtClean="0">
                <a:solidFill>
                  <a:srgbClr val="003478"/>
                </a:solidFill>
              </a:rPr>
            </a:br>
            <a:r>
              <a:rPr lang="en-US" sz="1300" dirty="0" smtClean="0">
                <a:solidFill>
                  <a:srgbClr val="003478"/>
                </a:solidFill>
              </a:rPr>
              <a:t>by </a:t>
            </a:r>
            <a:r>
              <a:rPr lang="en-US" sz="1300" dirty="0">
                <a:solidFill>
                  <a:srgbClr val="003478"/>
                </a:solidFill>
              </a:rPr>
              <a:t>2050</a:t>
            </a:r>
            <a:r>
              <a:rPr lang="en-US" sz="1300" baseline="30000" dirty="0">
                <a:solidFill>
                  <a:srgbClr val="003478"/>
                </a:solidFill>
              </a:rPr>
              <a:t>3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1325299" y="2193536"/>
            <a:ext cx="1284344" cy="883759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pPr algn="ctr">
              <a:lnSpc>
                <a:spcPct val="90000"/>
              </a:lnSpc>
            </a:pPr>
            <a:r>
              <a:rPr lang="en-US" sz="1300" b="1" dirty="0">
                <a:solidFill>
                  <a:srgbClr val="003478"/>
                </a:solidFill>
              </a:rPr>
              <a:t>Cities:</a:t>
            </a:r>
          </a:p>
          <a:p>
            <a:pPr algn="ctr">
              <a:lnSpc>
                <a:spcPct val="90000"/>
              </a:lnSpc>
            </a:pPr>
            <a:r>
              <a:rPr lang="en-US" sz="1300" dirty="0">
                <a:solidFill>
                  <a:srgbClr val="003478"/>
                </a:solidFill>
              </a:rPr>
              <a:t>use 75% of global primary energy today</a:t>
            </a:r>
            <a:r>
              <a:rPr lang="en-US" sz="1300" baseline="30000" dirty="0">
                <a:solidFill>
                  <a:srgbClr val="003478"/>
                </a:solidFill>
              </a:rPr>
              <a:t>1</a:t>
            </a:r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3500555" y="1957910"/>
            <a:ext cx="1443978" cy="1260861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pPr algn="ctr">
              <a:lnSpc>
                <a:spcPct val="90000"/>
              </a:lnSpc>
            </a:pPr>
            <a:r>
              <a:rPr lang="en-US" sz="1300" b="1" dirty="0">
                <a:solidFill>
                  <a:srgbClr val="003478"/>
                </a:solidFill>
              </a:rPr>
              <a:t>Connected citizens:</a:t>
            </a:r>
          </a:p>
          <a:p>
            <a:pPr algn="ctr">
              <a:lnSpc>
                <a:spcPct val="90000"/>
              </a:lnSpc>
            </a:pPr>
            <a:r>
              <a:rPr lang="en-US" sz="1300" dirty="0">
                <a:solidFill>
                  <a:srgbClr val="003478"/>
                </a:solidFill>
              </a:rPr>
              <a:t>97% have a mobile phone subscription</a:t>
            </a:r>
          </a:p>
          <a:p>
            <a:pPr algn="ctr">
              <a:lnSpc>
                <a:spcPct val="90000"/>
              </a:lnSpc>
            </a:pPr>
            <a:r>
              <a:rPr lang="en-US" sz="1300" dirty="0" smtClean="0">
                <a:solidFill>
                  <a:srgbClr val="003478"/>
                </a:solidFill>
              </a:rPr>
              <a:t>47</a:t>
            </a:r>
            <a:r>
              <a:rPr lang="en-US" sz="1300" dirty="0">
                <a:solidFill>
                  <a:srgbClr val="003478"/>
                </a:solidFill>
              </a:rPr>
              <a:t>% have </a:t>
            </a:r>
            <a:r>
              <a:rPr lang="en-US" sz="1300" dirty="0" smtClean="0">
                <a:solidFill>
                  <a:srgbClr val="003478"/>
                </a:solidFill>
              </a:rPr>
              <a:t>access</a:t>
            </a:r>
            <a:br>
              <a:rPr lang="en-US" sz="1300" dirty="0" smtClean="0">
                <a:solidFill>
                  <a:srgbClr val="003478"/>
                </a:solidFill>
              </a:rPr>
            </a:br>
            <a:r>
              <a:rPr lang="en-US" sz="1300" dirty="0" smtClean="0">
                <a:solidFill>
                  <a:srgbClr val="003478"/>
                </a:solidFill>
              </a:rPr>
              <a:t>to </a:t>
            </a:r>
            <a:r>
              <a:rPr lang="en-US" sz="1300" dirty="0">
                <a:solidFill>
                  <a:srgbClr val="003478"/>
                </a:solidFill>
              </a:rPr>
              <a:t>mobile data</a:t>
            </a:r>
            <a:r>
              <a:rPr lang="en-US" sz="1300" baseline="30000" dirty="0">
                <a:solidFill>
                  <a:srgbClr val="003478"/>
                </a:solidFill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285" y="6418132"/>
            <a:ext cx="6747031" cy="5078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US" sz="900" baseline="30000" dirty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UN Habitat</a:t>
            </a:r>
          </a:p>
          <a:p>
            <a:r>
              <a:rPr lang="en-US" sz="900" baseline="30000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World Bank and ITU, World Telecommunication/ICT Development Report and Database, 2015 </a:t>
            </a:r>
          </a:p>
          <a:p>
            <a:r>
              <a:rPr lang="en-US" sz="900" baseline="30000" dirty="0">
                <a:solidFill>
                  <a:schemeClr val="bg1">
                    <a:lumMod val="65000"/>
                  </a:schemeClr>
                </a:solidFill>
              </a:rPr>
              <a:t>3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United Nations – Department of Economic and Social Affairs, ‘World Urbanization Prospects’, 2014</a:t>
            </a:r>
          </a:p>
        </p:txBody>
      </p:sp>
      <p:pic>
        <p:nvPicPr>
          <p:cNvPr id="26" name="Picture 2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7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=""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998" y="5544553"/>
            <a:ext cx="8334792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Residents looking for better services and  City Officials need smart + sustainable solutions that can transform their ageing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36074" y="697119"/>
            <a:ext cx="7488000" cy="590921"/>
          </a:xfr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3600" b="1" dirty="0">
                <a:solidFill>
                  <a:srgbClr val="003478"/>
                </a:solidFill>
              </a:rPr>
              <a:t>Cities and communities are on the rise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93105" y="1237251"/>
            <a:ext cx="7488000" cy="374400"/>
          </a:xfrm>
        </p:spPr>
        <p:txBody>
          <a:bodyPr>
            <a:noAutofit/>
          </a:bodyPr>
          <a:lstStyle/>
          <a:p>
            <a:r>
              <a:rPr lang="en-CA" sz="2800" dirty="0">
                <a:solidFill>
                  <a:srgbClr val="7BA4D9"/>
                </a:solidFill>
              </a:rPr>
              <a:t>Many dimensions to urbanisation</a:t>
            </a:r>
          </a:p>
        </p:txBody>
      </p:sp>
    </p:spTree>
    <p:extLst>
      <p:ext uri="{BB962C8B-B14F-4D97-AF65-F5344CB8AC3E}">
        <p14:creationId xmlns:p14="http://schemas.microsoft.com/office/powerpoint/2010/main" val="254234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blog.getkisi.com/wp-content/uploads/2015/05/img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81389"/>
            <a:ext cx="9252519" cy="69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 rot="5400000">
            <a:off x="3361556" y="-3361557"/>
            <a:ext cx="2420888" cy="914400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828000" y="828000"/>
            <a:ext cx="8027242" cy="51276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3478"/>
                </a:solidFill>
              </a:rPr>
              <a:t>Global cities are expected to do more with less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rgbClr val="7BA4D9"/>
                </a:solidFill>
              </a:rPr>
              <a:t>Facing financial pressure, global climate and technological challenges</a:t>
            </a:r>
          </a:p>
        </p:txBody>
      </p:sp>
      <p:sp>
        <p:nvSpPr>
          <p:cNvPr id="14" name="Rounded Rectangle 50"/>
          <p:cNvSpPr/>
          <p:nvPr/>
        </p:nvSpPr>
        <p:spPr>
          <a:xfrm>
            <a:off x="4167964" y="2168768"/>
            <a:ext cx="4465676" cy="1563260"/>
          </a:xfrm>
          <a:prstGeom prst="roundRect">
            <a:avLst>
              <a:gd name="adj" fmla="val 4574"/>
            </a:avLst>
          </a:pr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0000"/>
                </a:solidFill>
              </a:rPr>
              <a:t>City must define their smart city</a:t>
            </a:r>
            <a:r>
              <a:rPr lang="en-US" b="1" dirty="0" smtClean="0">
                <a:solidFill>
                  <a:srgbClr val="000000"/>
                </a:solidFill>
              </a:rPr>
              <a:t> strategy and policy </a:t>
            </a:r>
            <a:r>
              <a:rPr lang="en-US" dirty="0" smtClean="0">
                <a:solidFill>
                  <a:srgbClr val="000000"/>
                </a:solidFill>
              </a:rPr>
              <a:t> that fits their need,  enhances operational performance and enables them to take better fact-based decision.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926-Vision_Graphics-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" y="0"/>
            <a:ext cx="911564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4458" y="6426591"/>
            <a:ext cx="3064609" cy="207729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chemeClr val="bg1"/>
                </a:solidFill>
              </a:rPr>
              <a:t>Vision – Empowered cities with connected lighting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7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=""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8" name="Text Placeholder 2"/>
          <p:cNvSpPr>
            <a:spLocks noGrp="1"/>
          </p:cNvSpPr>
          <p:nvPr/>
        </p:nvSpPr>
        <p:spPr>
          <a:xfrm>
            <a:off x="841175" y="4574916"/>
            <a:ext cx="1038429" cy="6236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</a:rPr>
              <a:t>4+ billion connected people </a:t>
            </a:r>
          </a:p>
        </p:txBody>
      </p:sp>
      <p:sp>
        <p:nvSpPr>
          <p:cNvPr id="19" name="Text Placeholder 2"/>
          <p:cNvSpPr>
            <a:spLocks noGrp="1"/>
          </p:cNvSpPr>
          <p:nvPr/>
        </p:nvSpPr>
        <p:spPr>
          <a:xfrm>
            <a:off x="7382733" y="3333004"/>
            <a:ext cx="956936" cy="7902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</a:rPr>
              <a:t>25+ billion embedded, intelligent systems</a:t>
            </a:r>
          </a:p>
        </p:txBody>
      </p:sp>
      <p:sp>
        <p:nvSpPr>
          <p:cNvPr id="20" name="Text Placeholder 2"/>
          <p:cNvSpPr>
            <a:spLocks noGrp="1"/>
          </p:cNvSpPr>
          <p:nvPr/>
        </p:nvSpPr>
        <p:spPr>
          <a:xfrm>
            <a:off x="6507529" y="5685937"/>
            <a:ext cx="951407" cy="39313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</a:rPr>
              <a:t>25+ million apps</a:t>
            </a:r>
          </a:p>
        </p:txBody>
      </p:sp>
      <p:sp>
        <p:nvSpPr>
          <p:cNvPr id="21" name="Text Placeholder 2"/>
          <p:cNvSpPr>
            <a:spLocks noGrp="1"/>
          </p:cNvSpPr>
          <p:nvPr/>
        </p:nvSpPr>
        <p:spPr>
          <a:xfrm>
            <a:off x="2814477" y="2731077"/>
            <a:ext cx="817727" cy="3931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</a:rPr>
              <a:t>50+ trillion GB  of data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7857" y="6438900"/>
            <a:ext cx="4661344" cy="20773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Source: Mario Morales, International Data Corpora-on (IDC). Forecast for 2020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defTabSz="914400">
              <a:spcBef>
                <a:spcPct val="0"/>
              </a:spcBef>
            </a:pPr>
            <a:r>
              <a:rPr lang="en-CA" sz="2800" b="1" dirty="0" smtClean="0">
                <a:solidFill>
                  <a:srgbClr val="003478"/>
                </a:solidFill>
              </a:rPr>
              <a:t>With rise in digital, by </a:t>
            </a:r>
            <a:r>
              <a:rPr lang="en-CA" sz="2800" b="1" dirty="0">
                <a:solidFill>
                  <a:srgbClr val="003478"/>
                </a:solidFill>
              </a:rPr>
              <a:t>2020 most system needs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 vert="horz" lIns="91429" tIns="45715" rIns="91429" bIns="45715" rtlCol="0" anchor="ctr">
            <a:noAutofit/>
          </a:bodyPr>
          <a:lstStyle/>
          <a:p>
            <a:r>
              <a:rPr lang="en-CA" sz="2400" dirty="0" smtClean="0">
                <a:solidFill>
                  <a:srgbClr val="7BA4D9"/>
                </a:solidFill>
              </a:rPr>
              <a:t>To be connected</a:t>
            </a:r>
            <a:r>
              <a:rPr lang="en-CA" sz="2400" dirty="0">
                <a:solidFill>
                  <a:srgbClr val="7BA4D9"/>
                </a:solidFill>
              </a:rPr>
              <a:t>, scalable and open</a:t>
            </a:r>
          </a:p>
        </p:txBody>
      </p:sp>
    </p:spTree>
    <p:extLst>
      <p:ext uri="{BB962C8B-B14F-4D97-AF65-F5344CB8AC3E}">
        <p14:creationId xmlns:p14="http://schemas.microsoft.com/office/powerpoint/2010/main" val="22690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14926-Vision_Graphics-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7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=""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63129" y="4351221"/>
            <a:ext cx="152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ctr">
              <a:spcBef>
                <a:spcPts val="600"/>
              </a:spcBef>
              <a:buSzPct val="80000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right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light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0622" y="4351221"/>
            <a:ext cx="2285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ctr">
              <a:spcBef>
                <a:spcPts val="600"/>
              </a:spcBef>
              <a:buSzPct val="80000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Connected operations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304" y="4351221"/>
            <a:ext cx="20997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ctr">
              <a:spcBef>
                <a:spcPts val="600"/>
              </a:spcBef>
              <a:buSzPct val="80000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Evolving applications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28000" y="828000"/>
            <a:ext cx="7488000" cy="590921"/>
          </a:xfrm>
          <a:noFill/>
        </p:spPr>
        <p:txBody>
          <a:bodyPr vert="horz"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3600" b="1" dirty="0">
                <a:solidFill>
                  <a:srgbClr val="003478"/>
                </a:solidFill>
              </a:rPr>
              <a:t>Our smart city vision for next decade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98620" y="1368000"/>
            <a:ext cx="7317379" cy="374400"/>
          </a:xfr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en-CA" sz="2800" dirty="0">
                <a:solidFill>
                  <a:srgbClr val="7BA4D9"/>
                </a:solidFill>
              </a:rPr>
              <a:t>Is built on three pillars</a:t>
            </a:r>
          </a:p>
        </p:txBody>
      </p:sp>
    </p:spTree>
    <p:extLst>
      <p:ext uri="{BB962C8B-B14F-4D97-AF65-F5344CB8AC3E}">
        <p14:creationId xmlns:p14="http://schemas.microsoft.com/office/powerpoint/2010/main" val="38754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26-Vision_PPT_MASTER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63592" y="1675000"/>
            <a:ext cx="1253072" cy="127280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3056874" y="1368067"/>
            <a:ext cx="110067" cy="1100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166941" y="1451925"/>
            <a:ext cx="964385" cy="576548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151866" y="3358764"/>
            <a:ext cx="1524000" cy="154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28575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141692" y="4800600"/>
            <a:ext cx="392882" cy="789662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062983" y="5574143"/>
            <a:ext cx="110067" cy="1100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4395" y="1850663"/>
            <a:ext cx="116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Lighting dimmed in </a:t>
            </a:r>
            <a:r>
              <a:rPr lang="en-US" sz="1400" b="1" dirty="0">
                <a:solidFill>
                  <a:srgbClr val="FFFFFF"/>
                </a:solidFill>
              </a:rPr>
              <a:t>industrial area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49234" y="3561965"/>
            <a:ext cx="13284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100% light output for footpaths through the 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city park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5916" y="6410090"/>
            <a:ext cx="2311075" cy="207729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 err="1">
                <a:solidFill>
                  <a:schemeClr val="bg1"/>
                </a:solidFill>
              </a:rPr>
              <a:t>Siegburg</a:t>
            </a:r>
            <a:r>
              <a:rPr lang="en-US" sz="900" dirty="0">
                <a:solidFill>
                  <a:schemeClr val="bg1"/>
                </a:solidFill>
              </a:rPr>
              <a:t>, Germany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375" y="4758640"/>
            <a:ext cx="5545958" cy="109772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Dynamic scheduling </a:t>
            </a:r>
            <a:r>
              <a:rPr lang="en-US" sz="4000" b="1" dirty="0">
                <a:solidFill>
                  <a:srgbClr val="B6BF00"/>
                </a:solidFill>
              </a:rPr>
              <a:t>provides the right light</a:t>
            </a:r>
          </a:p>
        </p:txBody>
      </p:sp>
    </p:spTree>
    <p:extLst>
      <p:ext uri="{BB962C8B-B14F-4D97-AF65-F5344CB8AC3E}">
        <p14:creationId xmlns:p14="http://schemas.microsoft.com/office/powerpoint/2010/main" val="41054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926-Vision_Graphics-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773444"/>
            <a:ext cx="8601739" cy="147731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b="1" dirty="0" smtClean="0">
                <a:solidFill>
                  <a:srgbClr val="22505F"/>
                </a:solidFill>
              </a:rPr>
              <a:t>Connected operations</a:t>
            </a:r>
            <a:endParaRPr lang="en-US" sz="6000" b="1" dirty="0">
              <a:solidFill>
                <a:srgbClr val="22505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</a:rPr>
              <a:t>D</a:t>
            </a:r>
            <a:r>
              <a:rPr lang="en-US" sz="4000" dirty="0" smtClean="0">
                <a:solidFill>
                  <a:schemeClr val="bg1"/>
                </a:solidFill>
              </a:rPr>
              <a:t>eeper insight for end users &amp; operators</a:t>
            </a:r>
          </a:p>
        </p:txBody>
      </p:sp>
    </p:spTree>
    <p:extLst>
      <p:ext uri="{BB962C8B-B14F-4D97-AF65-F5344CB8AC3E}">
        <p14:creationId xmlns:p14="http://schemas.microsoft.com/office/powerpoint/2010/main" val="24736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926-Vision_PPT_MASTER_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071"/>
            <a:ext cx="4535906" cy="3401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026" y="5267274"/>
            <a:ext cx="4324437" cy="11350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Field technicians can access </a:t>
            </a:r>
            <a:r>
              <a:rPr lang="en-US" sz="2800" b="1" dirty="0">
                <a:solidFill>
                  <a:srgbClr val="5BBBB7"/>
                </a:solidFill>
              </a:rPr>
              <a:t>information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rgbClr val="5BBBB7"/>
                </a:solidFill>
              </a:rPr>
              <a:t>anytime, anywhere</a:t>
            </a:r>
            <a:endParaRPr lang="en-US" sz="2800" b="1" dirty="0">
              <a:solidFill>
                <a:srgbClr val="5BBBB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916" y="6426592"/>
            <a:ext cx="2311075" cy="207729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>
                <a:solidFill>
                  <a:schemeClr val="bg1"/>
                </a:solidFill>
              </a:rPr>
              <a:t>City of Los Angeles, USA</a:t>
            </a:r>
          </a:p>
        </p:txBody>
      </p:sp>
      <p:pic>
        <p:nvPicPr>
          <p:cNvPr id="5" name="Picture 4" descr="14926-Vision_PPT_MASTER_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4"/>
            <a:ext cx="4582490" cy="3436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468" y="19204"/>
            <a:ext cx="4491347" cy="790334"/>
          </a:xfrm>
          <a:prstGeom prst="rect">
            <a:avLst/>
          </a:prstGeom>
          <a:noFill/>
          <a:effectLst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</a:rPr>
              <a:t>Operators </a:t>
            </a:r>
            <a:r>
              <a:rPr lang="en-US" sz="2800" dirty="0" smtClean="0">
                <a:solidFill>
                  <a:schemeClr val="bg1"/>
                </a:solidFill>
              </a:rPr>
              <a:t>control</a:t>
            </a:r>
            <a:r>
              <a:rPr lang="en-US" sz="2800" dirty="0" smtClean="0">
                <a:solidFill>
                  <a:srgbClr val="22505F"/>
                </a:solidFill>
              </a:rPr>
              <a:t/>
            </a:r>
            <a:br>
              <a:rPr lang="en-US" sz="2800" dirty="0" smtClean="0">
                <a:solidFill>
                  <a:srgbClr val="22505F"/>
                </a:solidFill>
              </a:rPr>
            </a:br>
            <a:r>
              <a:rPr lang="en-US" sz="2800" b="1" dirty="0">
                <a:solidFill>
                  <a:srgbClr val="5BBBB7"/>
                </a:solidFill>
              </a:rPr>
              <a:t>light levels remotely</a:t>
            </a:r>
          </a:p>
        </p:txBody>
      </p:sp>
      <p:pic>
        <p:nvPicPr>
          <p:cNvPr id="7" name="Picture 6" descr="14926-Vision_PPT_MASTER_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90" y="19204"/>
            <a:ext cx="4582489" cy="34368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65169" y="107296"/>
            <a:ext cx="4408667" cy="1126452"/>
          </a:xfrm>
          <a:prstGeom prst="rect">
            <a:avLst/>
          </a:prstGeom>
          <a:noFill/>
          <a:effectLst/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POE technology enables new forms of data analysis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5BBBB7"/>
                </a:solidFill>
              </a:rPr>
              <a:t>for end users</a:t>
            </a:r>
            <a:endParaRPr lang="en-US" sz="2800" b="1" dirty="0" smtClean="0">
              <a:solidFill>
                <a:srgbClr val="5BBBB7"/>
              </a:solidFill>
              <a:effectLst/>
            </a:endParaRPr>
          </a:p>
        </p:txBody>
      </p:sp>
      <p:pic>
        <p:nvPicPr>
          <p:cNvPr id="11" name="Picture 10" descr="Connected spac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" t="-344" r="25590" b="3192"/>
          <a:stretch/>
        </p:blipFill>
        <p:spPr bwMode="auto">
          <a:xfrm>
            <a:off x="4499810" y="3444039"/>
            <a:ext cx="4668253" cy="340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XXXX-Vision_Empowering_Graphics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" y="-432053"/>
            <a:ext cx="911564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7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=""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Text Placeholder 2"/>
          <p:cNvSpPr>
            <a:spLocks noGrp="1"/>
          </p:cNvSpPr>
          <p:nvPr/>
        </p:nvSpPr>
        <p:spPr>
          <a:xfrm>
            <a:off x="832184" y="1924062"/>
            <a:ext cx="7269825" cy="96307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Buenos Aires replaced 91,000 streetlights with LED technology that will cut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city’s energy use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by more 50%. Payback for LED is &lt;5 years and Smart controls is 7 years. The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city is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benefitting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from its connected lighting system: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550568" y="4426141"/>
            <a:ext cx="2367559" cy="1119526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pPr algn="ctr"/>
            <a:r>
              <a:rPr lang="en-US" sz="1500" b="1" dirty="0">
                <a:solidFill>
                  <a:srgbClr val="22505F"/>
                </a:solidFill>
              </a:rPr>
              <a:t>Lower maintenance costs: </a:t>
            </a:r>
          </a:p>
          <a:p>
            <a:pPr algn="ctr">
              <a:spcBef>
                <a:spcPts val="300"/>
              </a:spcBef>
            </a:pPr>
            <a:r>
              <a:rPr lang="en-US" sz="1500" dirty="0" smtClean="0">
                <a:solidFill>
                  <a:srgbClr val="22505F"/>
                </a:solidFill>
              </a:rPr>
              <a:t>New </a:t>
            </a:r>
            <a:r>
              <a:rPr lang="en-US" sz="1500" dirty="0">
                <a:solidFill>
                  <a:srgbClr val="22505F"/>
                </a:solidFill>
              </a:rPr>
              <a:t>LED luminaires </a:t>
            </a:r>
            <a:r>
              <a:rPr lang="en-US" sz="1500" dirty="0" smtClean="0">
                <a:solidFill>
                  <a:srgbClr val="22505F"/>
                </a:solidFill>
              </a:rPr>
              <a:t>last</a:t>
            </a:r>
            <a:br>
              <a:rPr lang="en-US" sz="1500" dirty="0" smtClean="0">
                <a:solidFill>
                  <a:srgbClr val="22505F"/>
                </a:solidFill>
              </a:rPr>
            </a:br>
            <a:r>
              <a:rPr lang="en-US" sz="1500" dirty="0" smtClean="0">
                <a:solidFill>
                  <a:srgbClr val="22505F"/>
                </a:solidFill>
              </a:rPr>
              <a:t>up </a:t>
            </a:r>
            <a:r>
              <a:rPr lang="en-US" sz="1500" dirty="0">
                <a:solidFill>
                  <a:srgbClr val="22505F"/>
                </a:solidFill>
              </a:rPr>
              <a:t>to </a:t>
            </a:r>
            <a:r>
              <a:rPr lang="en-US" sz="1500" b="1" dirty="0">
                <a:solidFill>
                  <a:srgbClr val="22505F"/>
                </a:solidFill>
              </a:rPr>
              <a:t>5x</a:t>
            </a:r>
            <a:r>
              <a:rPr lang="en-US" sz="1500" dirty="0">
                <a:solidFill>
                  <a:srgbClr val="22505F"/>
                </a:solidFill>
              </a:rPr>
              <a:t> longer than </a:t>
            </a:r>
            <a:r>
              <a:rPr lang="en-US" sz="1500" dirty="0" smtClean="0">
                <a:solidFill>
                  <a:srgbClr val="22505F"/>
                </a:solidFill>
              </a:rPr>
              <a:t>most HID </a:t>
            </a:r>
            <a:r>
              <a:rPr lang="en-US" sz="1500" dirty="0">
                <a:solidFill>
                  <a:srgbClr val="22505F"/>
                </a:solidFill>
              </a:rPr>
              <a:t>lighting 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2918127" y="4411136"/>
            <a:ext cx="2627545" cy="1735678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pPr algn="ctr"/>
            <a:r>
              <a:rPr lang="en-US" sz="1500" b="1" dirty="0">
                <a:solidFill>
                  <a:srgbClr val="22505F"/>
                </a:solidFill>
              </a:rPr>
              <a:t>O</a:t>
            </a:r>
            <a:r>
              <a:rPr lang="en-US" sz="1500" b="1" dirty="0" smtClean="0">
                <a:solidFill>
                  <a:srgbClr val="22505F"/>
                </a:solidFill>
              </a:rPr>
              <a:t>perational </a:t>
            </a:r>
            <a:r>
              <a:rPr lang="en-US" sz="1500" b="1" dirty="0">
                <a:solidFill>
                  <a:srgbClr val="22505F"/>
                </a:solidFill>
              </a:rPr>
              <a:t>efficiencies: </a:t>
            </a:r>
          </a:p>
          <a:p>
            <a:pPr algn="ctr">
              <a:spcBef>
                <a:spcPts val="300"/>
              </a:spcBef>
            </a:pPr>
            <a:r>
              <a:rPr lang="en-US" sz="1500" dirty="0" smtClean="0">
                <a:solidFill>
                  <a:srgbClr val="22505F"/>
                </a:solidFill>
              </a:rPr>
              <a:t>Outage Response rates reduced from 19 to less than</a:t>
            </a:r>
            <a:r>
              <a:rPr lang="en-US" sz="1500" dirty="0" smtClean="0">
                <a:solidFill>
                  <a:srgbClr val="22505F"/>
                </a:solidFill>
                <a:sym typeface="Wingdings" panose="05000000000000000000" pitchFamily="2" charset="2"/>
              </a:rPr>
              <a:t> 10 days</a:t>
            </a:r>
          </a:p>
          <a:p>
            <a:pPr algn="ctr">
              <a:spcBef>
                <a:spcPts val="300"/>
              </a:spcBef>
            </a:pPr>
            <a:r>
              <a:rPr lang="en-US" sz="1500" dirty="0" smtClean="0">
                <a:solidFill>
                  <a:srgbClr val="22505F"/>
                </a:solidFill>
                <a:sym typeface="Wingdings" panose="05000000000000000000" pitchFamily="2" charset="2"/>
              </a:rPr>
              <a:t>Annual operating budget . educed by 60%</a:t>
            </a:r>
            <a:endParaRPr lang="en-US" sz="1500" dirty="0">
              <a:solidFill>
                <a:srgbClr val="22505F"/>
              </a:solidFill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5634571" y="4411137"/>
            <a:ext cx="3170640" cy="1735676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 spcCol="432000"/>
          <a:lstStyle/>
          <a:p>
            <a:pPr algn="ctr"/>
            <a:r>
              <a:rPr lang="en-US" sz="1500" b="1" dirty="0">
                <a:solidFill>
                  <a:srgbClr val="22505F"/>
                </a:solidFill>
              </a:rPr>
              <a:t>Effective energy </a:t>
            </a:r>
            <a:r>
              <a:rPr lang="en-US" sz="1500" b="1" dirty="0" smtClean="0">
                <a:solidFill>
                  <a:srgbClr val="22505F"/>
                </a:solidFill>
              </a:rPr>
              <a:t>usage:</a:t>
            </a:r>
          </a:p>
          <a:p>
            <a:pPr algn="ctr">
              <a:spcBef>
                <a:spcPts val="300"/>
              </a:spcBef>
            </a:pPr>
            <a:r>
              <a:rPr lang="en-US" sz="1500" dirty="0" smtClean="0">
                <a:solidFill>
                  <a:srgbClr val="22505F"/>
                </a:solidFill>
              </a:rPr>
              <a:t>Remote dimming / trimming of streetlights </a:t>
            </a:r>
            <a:r>
              <a:rPr lang="en-US" sz="1500" dirty="0">
                <a:solidFill>
                  <a:srgbClr val="22505F"/>
                </a:solidFill>
              </a:rPr>
              <a:t>during heightened energy </a:t>
            </a:r>
            <a:r>
              <a:rPr lang="en-US" sz="1500" dirty="0" smtClean="0">
                <a:solidFill>
                  <a:srgbClr val="22505F"/>
                </a:solidFill>
              </a:rPr>
              <a:t>usage saving additional 25% energy savings, powering up more homes</a:t>
            </a:r>
            <a:endParaRPr lang="en-US" sz="1500" dirty="0">
              <a:solidFill>
                <a:srgbClr val="22505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8000" y="828000"/>
            <a:ext cx="7488000" cy="590921"/>
          </a:xfrm>
          <a:noFill/>
        </p:spPr>
        <p:txBody>
          <a:bodyPr vert="horz" wrap="square" lIns="91429" tIns="45715" rIns="91429" bIns="45715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3600" b="1" dirty="0">
                <a:solidFill>
                  <a:srgbClr val="003478"/>
                </a:solidFill>
              </a:rPr>
              <a:t>Return on investment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 smtClean="0"/>
              <a:t>Within sight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9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End001Rectang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TITLE"/>
  <p:tag name="COLORSETGROUPCLASSNAME" val="ColorSetGroupLight"/>
  <p:tag name="FONTSETGROUPCLASSNAME" val="FontSetGroup1"/>
  <p:tag name="SHAPECLASSNAME" val="InnovationYou"/>
  <p:tag name="SHAPECLASSFILE" val="PHINNOVATION$C.emf"/>
  <p:tag name="SHAPECLASSPROTECTIONTYPE" val="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ENDESLIDE01"/>
  <p:tag name="COLORSETGROUPCLASSNAME" val="ColorSetGroupLight"/>
  <p:tag name="FONTSETGROUPCLASSNAME" val="FontSetGroup1"/>
  <p:tag name="SHAPECLASSNAME" val="PhilipsShieldWihte"/>
  <p:tag name="SHAPECLASSFILE" val="PHSHIELDWIHTE2013$C.emf"/>
  <p:tag name="SHAPECLASSPROTECTIONTYPE" val="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57A79B20BB3F47AA0051B5E7B5317D" ma:contentTypeVersion="2" ma:contentTypeDescription="Create a new document." ma:contentTypeScope="" ma:versionID="976045963951b174678031eaea219c0d">
  <xsd:schema xmlns:xsd="http://www.w3.org/2001/XMLSchema" xmlns:xs="http://www.w3.org/2001/XMLSchema" xmlns:p="http://schemas.microsoft.com/office/2006/metadata/properties" xmlns:ns3="7638212a-2b72-4f32-b1f1-b61a55af386f" targetNamespace="http://schemas.microsoft.com/office/2006/metadata/properties" ma:root="true" ma:fieldsID="37705175a73f4d43dfff9cdf8370cae7" ns3:_="">
    <xsd:import namespace="7638212a-2b72-4f32-b1f1-b61a55af386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8212a-2b72-4f32-b1f1-b61a55af38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B0CB5B-555C-4C07-B943-22840056C7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8212a-2b72-4f32-b1f1-b61a55af38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91026E-0031-444E-B4F7-0A287B68F0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604AEA-6B64-49D1-9AE8-9C4B7A264B90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7638212a-2b72-4f32-b1f1-b61a55af386f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14354</TotalTime>
  <Words>675</Words>
  <Application>Microsoft Office PowerPoint</Application>
  <PresentationFormat>On-screen Show (4:3)</PresentationFormat>
  <Paragraphs>125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Point 6 Design 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Gould</dc:creator>
  <cp:lastModifiedBy>Philips</cp:lastModifiedBy>
  <cp:revision>1170</cp:revision>
  <cp:lastPrinted>2015-10-19T13:57:47Z</cp:lastPrinted>
  <dcterms:created xsi:type="dcterms:W3CDTF">2015-10-15T16:29:01Z</dcterms:created>
  <dcterms:modified xsi:type="dcterms:W3CDTF">2016-11-06T18:57:19Z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0x0101006557A79B20BB3F47AA0051B5E7B5317D</vt:lpwstr>
  </property>
  <property fmtid="{D5CDD505-2E9C-101B-9397-08002B2CF9AE}" pid="3" name="IsMyDocuments">
    <vt:bool>true</vt:bool>
  </property>
</Properties>
</file>